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63" r:id="rId1"/>
    <p:sldMasterId id="2147484681" r:id="rId2"/>
    <p:sldMasterId id="2147487431" r:id="rId3"/>
    <p:sldMasterId id="2147487884" r:id="rId4"/>
    <p:sldMasterId id="2147488529" r:id="rId5"/>
    <p:sldMasterId id="2147488840" r:id="rId6"/>
  </p:sldMasterIdLst>
  <p:notesMasterIdLst>
    <p:notesMasterId r:id="rId22"/>
  </p:notesMasterIdLst>
  <p:handoutMasterIdLst>
    <p:handoutMasterId r:id="rId23"/>
  </p:handoutMasterIdLst>
  <p:sldIdLst>
    <p:sldId id="604" r:id="rId7"/>
    <p:sldId id="676" r:id="rId8"/>
    <p:sldId id="712" r:id="rId9"/>
    <p:sldId id="728" r:id="rId10"/>
    <p:sldId id="731" r:id="rId11"/>
    <p:sldId id="729" r:id="rId12"/>
    <p:sldId id="681" r:id="rId13"/>
    <p:sldId id="727" r:id="rId14"/>
    <p:sldId id="724" r:id="rId15"/>
    <p:sldId id="733" r:id="rId16"/>
    <p:sldId id="726" r:id="rId17"/>
    <p:sldId id="730" r:id="rId18"/>
    <p:sldId id="725" r:id="rId19"/>
    <p:sldId id="716" r:id="rId20"/>
    <p:sldId id="720" r:id="rId21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4817"/>
    <a:srgbClr val="E7EDF5"/>
    <a:srgbClr val="9B2D1F"/>
    <a:srgbClr val="FFFF99"/>
    <a:srgbClr val="0000FF"/>
    <a:srgbClr val="0000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95" autoAdjust="0"/>
    <p:restoredTop sz="78564" autoAdjust="0"/>
  </p:normalViewPr>
  <p:slideViewPr>
    <p:cSldViewPr>
      <p:cViewPr varScale="1">
        <p:scale>
          <a:sx n="67" d="100"/>
          <a:sy n="67" d="100"/>
        </p:scale>
        <p:origin x="1504" y="3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4" d="100"/>
        <a:sy n="74" d="100"/>
      </p:scale>
      <p:origin x="0" y="-328"/>
    </p:cViewPr>
  </p:sorterViewPr>
  <p:notesViewPr>
    <p:cSldViewPr>
      <p:cViewPr varScale="1">
        <p:scale>
          <a:sx n="76" d="100"/>
          <a:sy n="76" d="100"/>
        </p:scale>
        <p:origin x="-2880" y="-8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7640D87-2F40-4BBC-897A-B260E4B2A2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64" tIns="45733" rIns="91464" bIns="45733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C07357-20DB-47D9-AD9E-4E543965A33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64" tIns="45733" rIns="91464" bIns="45733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F6AFCD-094F-4B1C-B0F3-3828982A740E}" type="datetimeFigureOut">
              <a:rPr lang="en-US"/>
              <a:pPr>
                <a:defRPr/>
              </a:pPr>
              <a:t>10/3/2022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716DBF-1199-44B3-811A-85D57FF271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64" tIns="45733" rIns="91464" bIns="45733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2B8071-69FD-4B85-B938-23A1CFE6C2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wrap="square" lIns="91464" tIns="45733" rIns="91464" bIns="4573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957AEDE-3256-460F-8467-BF9BCB63677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17A786-D217-4B31-8940-D9E5FD81AF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7838"/>
          </a:xfrm>
          <a:prstGeom prst="rect">
            <a:avLst/>
          </a:prstGeom>
        </p:spPr>
        <p:txBody>
          <a:bodyPr vert="horz" lIns="96686" tIns="48343" rIns="96686" bIns="4834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2BFD8A-C940-4644-80EC-4CACC5F458B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7838"/>
          </a:xfrm>
          <a:prstGeom prst="rect">
            <a:avLst/>
          </a:prstGeom>
        </p:spPr>
        <p:txBody>
          <a:bodyPr vert="horz" lIns="96686" tIns="48343" rIns="96686" bIns="48343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F1929F74-331A-40CE-9DA3-288EAD88AE6F}" type="datetimeFigureOut">
              <a:rPr lang="en-US"/>
              <a:pPr>
                <a:defRPr/>
              </a:pPr>
              <a:t>10/3/2022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65E426E-9699-4896-8ECB-1F2FE1582D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2313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86" tIns="48343" rIns="96686" bIns="48343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1D64572-F81C-4F2B-9F7E-494DB0FF0B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86" tIns="48343" rIns="96686" bIns="48343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CA50B-072E-4426-9D9E-102B56A1449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86" tIns="48343" rIns="96686" bIns="4834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B9B015-1012-4106-99FD-767EFED48B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86" tIns="48343" rIns="96686" bIns="4834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5379C02-832C-406B-A119-9D5BF2058B1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C18FECB4-2EED-45E9-9D4D-7DDAE55599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D087C038-78A7-4C05-A82C-3962FE12D8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EA772-CFC8-467D-A62D-CC9E3D0228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6D51857-2813-4070-9AD6-7B57728F4F75}" type="slidenum">
              <a:rPr lang="en-US" sz="1200">
                <a:solidFill>
                  <a:prstClr val="black"/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en-US" sz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C936A2B-B84A-4E10-A270-22DF85A61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olliers_Logo.png">
            <a:extLst>
              <a:ext uri="{FF2B5EF4-FFF2-40B4-BE49-F238E27FC236}">
                <a16:creationId xmlns:a16="http://schemas.microsoft.com/office/drawing/2014/main" id="{07F1991C-7281-41B9-BB4C-A543BB6EB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2855913"/>
            <a:ext cx="17018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Tagline.png">
            <a:extLst>
              <a:ext uri="{FF2B5EF4-FFF2-40B4-BE49-F238E27FC236}">
                <a16:creationId xmlns:a16="http://schemas.microsoft.com/office/drawing/2014/main" id="{47E7A6BC-F7B4-4903-952F-3D39BEF7D8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25" y="6161088"/>
            <a:ext cx="16891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89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Photo white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ABFCFB-866B-460E-AE86-8315B6250970}"/>
              </a:ext>
            </a:extLst>
          </p:cNvPr>
          <p:cNvSpPr/>
          <p:nvPr/>
        </p:nvSpPr>
        <p:spPr>
          <a:xfrm>
            <a:off x="0" y="1649413"/>
            <a:ext cx="9144000" cy="35591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 eaLnBrk="1" hangingPunct="1">
              <a:defRPr/>
            </a:pPr>
            <a:endParaRPr kumimoji="1" lang="ja-JP" altLang="en-US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marR="0" indent="0" algn="ctr" defTabSz="457189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en-US" noProof="0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15187" y="2450049"/>
            <a:ext cx="6713630" cy="1929737"/>
          </a:xfrm>
        </p:spPr>
        <p:txBody>
          <a:bodyPr/>
          <a:lstStyle>
            <a:lvl1pPr algn="ctr">
              <a:lnSpc>
                <a:spcPts val="4100"/>
              </a:lnSpc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620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-1" y="1600200"/>
            <a:ext cx="9144001" cy="3556000"/>
          </a:xfrm>
          <a:solidFill>
            <a:schemeClr val="accent5">
              <a:alpha val="90000"/>
            </a:schemeClr>
          </a:solidFill>
          <a:ln>
            <a:noFill/>
          </a:ln>
        </p:spPr>
        <p:txBody>
          <a:bodyPr lIns="457200" anchor="ctr"/>
          <a:lstStyle>
            <a:lvl1pPr marL="0" indent="0">
              <a:buNone/>
              <a:defRPr b="0" i="0">
                <a:solidFill>
                  <a:srgbClr val="FFFFFF">
                    <a:alpha val="0"/>
                  </a:srgbClr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  <a:solidFill>
            <a:schemeClr val="bg1"/>
          </a:solidFill>
        </p:spPr>
        <p:txBody>
          <a:bodyPr rtlCol="0">
            <a:noAutofit/>
          </a:bodyPr>
          <a:lstStyle>
            <a:lvl1pPr algn="ctr">
              <a:defRPr baseline="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en-US" noProof="0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21852" y="2464647"/>
            <a:ext cx="3448501" cy="1929737"/>
          </a:xfrm>
        </p:spPr>
        <p:txBody>
          <a:bodyPr/>
          <a:lstStyle>
            <a:lvl1pPr algn="r">
              <a:lnSpc>
                <a:spcPts val="4100"/>
              </a:lnSpc>
              <a:defRPr sz="3500" baseline="0">
                <a:solidFill>
                  <a:srgbClr val="FFFFFF"/>
                </a:solidFill>
              </a:defRPr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073650" y="2468093"/>
            <a:ext cx="3317130" cy="1926288"/>
          </a:xfrm>
        </p:spPr>
        <p:txBody>
          <a:bodyPr anchor="ctr"/>
          <a:lstStyle>
            <a:lvl1pPr>
              <a:lnSpc>
                <a:spcPts val="2200"/>
              </a:lnSpc>
              <a:defRPr sz="2000" baseline="0">
                <a:solidFill>
                  <a:srgbClr val="FFFFFF"/>
                </a:solidFill>
              </a:defRPr>
            </a:lvl1pPr>
            <a:lvl2pPr marL="0" indent="0">
              <a:lnSpc>
                <a:spcPts val="1800"/>
              </a:lnSpc>
              <a:buFontTx/>
              <a:buNone/>
              <a:defRPr sz="90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3178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27500D-CC8A-4081-951F-0E985CD6DF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1929109-CFA5-4B10-A517-EB6DA2CE74DA}"/>
              </a:ext>
            </a:extLst>
          </p:cNvPr>
          <p:cNvCxnSpPr/>
          <p:nvPr/>
        </p:nvCxnSpPr>
        <p:spPr>
          <a:xfrm>
            <a:off x="4572000" y="1970088"/>
            <a:ext cx="0" cy="2906712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5" descr="Corner_Sash.png">
            <a:extLst>
              <a:ext uri="{FF2B5EF4-FFF2-40B4-BE49-F238E27FC236}">
                <a16:creationId xmlns:a16="http://schemas.microsoft.com/office/drawing/2014/main" id="{C8F7DFE3-B488-4E96-8C37-790E475A56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5999163"/>
            <a:ext cx="12065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21852" y="2464647"/>
            <a:ext cx="3448501" cy="1929737"/>
          </a:xfrm>
        </p:spPr>
        <p:txBody>
          <a:bodyPr/>
          <a:lstStyle>
            <a:lvl1pPr algn="r">
              <a:lnSpc>
                <a:spcPts val="4100"/>
              </a:lnSpc>
              <a:defRPr sz="3500" baseline="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057801" y="2468093"/>
            <a:ext cx="3317130" cy="1926288"/>
          </a:xfrm>
        </p:spPr>
        <p:txBody>
          <a:bodyPr anchor="ctr"/>
          <a:lstStyle>
            <a:lvl1pPr>
              <a:lnSpc>
                <a:spcPts val="2200"/>
              </a:lnSpc>
              <a:defRPr sz="2000" baseline="0">
                <a:solidFill>
                  <a:schemeClr val="bg1"/>
                </a:solidFill>
              </a:defRPr>
            </a:lvl1pPr>
            <a:lvl2pPr marL="0" indent="0">
              <a:lnSpc>
                <a:spcPts val="1800"/>
              </a:lnSpc>
              <a:buFontTx/>
              <a:buNone/>
              <a:defRPr sz="90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253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ue 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F615BCF4-35DB-45C0-B560-5006666A6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orner_Sash.png">
            <a:extLst>
              <a:ext uri="{FF2B5EF4-FFF2-40B4-BE49-F238E27FC236}">
                <a16:creationId xmlns:a16="http://schemas.microsoft.com/office/drawing/2014/main" id="{FC98155F-5BF4-4A01-B24E-EBBF0AE1B5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5999163"/>
            <a:ext cx="12065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38152" y="2464647"/>
            <a:ext cx="8272462" cy="1929737"/>
          </a:xfrm>
        </p:spPr>
        <p:txBody>
          <a:bodyPr/>
          <a:lstStyle>
            <a:lvl1pPr algn="ctr">
              <a:lnSpc>
                <a:spcPts val="4100"/>
              </a:lnSpc>
              <a:defRPr sz="3500" baseline="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131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DD7EC8A-A587-43CB-9CA0-E97948E1F2B4}"/>
              </a:ext>
            </a:extLst>
          </p:cNvPr>
          <p:cNvCxnSpPr/>
          <p:nvPr/>
        </p:nvCxnSpPr>
        <p:spPr>
          <a:xfrm>
            <a:off x="4572000" y="1970088"/>
            <a:ext cx="0" cy="2906712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4" descr="Corner_Sash.png">
            <a:extLst>
              <a:ext uri="{FF2B5EF4-FFF2-40B4-BE49-F238E27FC236}">
                <a16:creationId xmlns:a16="http://schemas.microsoft.com/office/drawing/2014/main" id="{7BF1C104-CBF3-4283-9633-72BEA47483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5999163"/>
            <a:ext cx="12065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21852" y="2464647"/>
            <a:ext cx="3448501" cy="1929737"/>
          </a:xfrm>
        </p:spPr>
        <p:txBody>
          <a:bodyPr/>
          <a:lstStyle>
            <a:lvl1pPr algn="r">
              <a:lnSpc>
                <a:spcPts val="4100"/>
              </a:lnSpc>
              <a:defRPr sz="3500" baseline="0">
                <a:solidFill>
                  <a:schemeClr val="tx2"/>
                </a:solidFill>
              </a:defRPr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073650" y="2468093"/>
            <a:ext cx="3317130" cy="1926288"/>
          </a:xfrm>
        </p:spPr>
        <p:txBody>
          <a:bodyPr anchor="ctr"/>
          <a:lstStyle>
            <a:lvl1pPr>
              <a:lnSpc>
                <a:spcPts val="2200"/>
              </a:lnSpc>
              <a:defRPr sz="2000" baseline="0">
                <a:solidFill>
                  <a:schemeClr val="tx2"/>
                </a:solidFill>
              </a:defRPr>
            </a:lvl1pPr>
            <a:lvl2pPr marL="0" indent="0">
              <a:lnSpc>
                <a:spcPts val="1800"/>
              </a:lnSpc>
              <a:buFontTx/>
              <a:buNone/>
              <a:defRPr sz="90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6204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hite 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orner_Sash.png">
            <a:extLst>
              <a:ext uri="{FF2B5EF4-FFF2-40B4-BE49-F238E27FC236}">
                <a16:creationId xmlns:a16="http://schemas.microsoft.com/office/drawing/2014/main" id="{2A55875A-A927-40C9-8480-AB7DA5644A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5999163"/>
            <a:ext cx="12065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38152" y="2464647"/>
            <a:ext cx="8272462" cy="1929737"/>
          </a:xfrm>
        </p:spPr>
        <p:txBody>
          <a:bodyPr/>
          <a:lstStyle>
            <a:lvl1pPr algn="ctr">
              <a:lnSpc>
                <a:spcPts val="4100"/>
              </a:lnSpc>
              <a:defRPr sz="3500" baseline="0">
                <a:solidFill>
                  <a:schemeClr val="tx2"/>
                </a:solidFill>
              </a:defRPr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595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map_background.jpg">
            <a:extLst>
              <a:ext uri="{FF2B5EF4-FFF2-40B4-BE49-F238E27FC236}">
                <a16:creationId xmlns:a16="http://schemas.microsoft.com/office/drawing/2014/main" id="{0A1C0E11-A8EC-4975-A4A4-6236D4C2DD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C6E3D91-016F-4DB3-B8E6-B58AE764C582}"/>
              </a:ext>
            </a:extLst>
          </p:cNvPr>
          <p:cNvCxnSpPr/>
          <p:nvPr/>
        </p:nvCxnSpPr>
        <p:spPr>
          <a:xfrm>
            <a:off x="4572000" y="1970088"/>
            <a:ext cx="0" cy="2906712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5" descr="Corner_Sash.png">
            <a:extLst>
              <a:ext uri="{FF2B5EF4-FFF2-40B4-BE49-F238E27FC236}">
                <a16:creationId xmlns:a16="http://schemas.microsoft.com/office/drawing/2014/main" id="{6DF9FB93-E4DA-49F8-AF30-C4889B901C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5999163"/>
            <a:ext cx="12065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21852" y="2464647"/>
            <a:ext cx="3448501" cy="1929737"/>
          </a:xfrm>
        </p:spPr>
        <p:txBody>
          <a:bodyPr/>
          <a:lstStyle>
            <a:lvl1pPr algn="r">
              <a:lnSpc>
                <a:spcPts val="4100"/>
              </a:lnSpc>
              <a:defRPr sz="3500" baseline="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057801" y="2468093"/>
            <a:ext cx="3317130" cy="1926288"/>
          </a:xfrm>
        </p:spPr>
        <p:txBody>
          <a:bodyPr anchor="ctr"/>
          <a:lstStyle>
            <a:lvl1pPr>
              <a:lnSpc>
                <a:spcPts val="2200"/>
              </a:lnSpc>
              <a:defRPr sz="2000" baseline="0">
                <a:solidFill>
                  <a:schemeClr val="bg1"/>
                </a:solidFill>
              </a:defRPr>
            </a:lvl1pPr>
            <a:lvl2pPr marL="0" indent="0">
              <a:lnSpc>
                <a:spcPts val="1800"/>
              </a:lnSpc>
              <a:buFontTx/>
              <a:buNone/>
              <a:defRPr sz="90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8130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Map 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bluemap_background.jpg">
            <a:extLst>
              <a:ext uri="{FF2B5EF4-FFF2-40B4-BE49-F238E27FC236}">
                <a16:creationId xmlns:a16="http://schemas.microsoft.com/office/drawing/2014/main" id="{899ED133-E7A8-4459-A6A9-AD22336AE8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orner_Sash.png">
            <a:extLst>
              <a:ext uri="{FF2B5EF4-FFF2-40B4-BE49-F238E27FC236}">
                <a16:creationId xmlns:a16="http://schemas.microsoft.com/office/drawing/2014/main" id="{0E32634F-933B-4BC5-9157-AC67B18FB6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5999163"/>
            <a:ext cx="12065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38152" y="2464647"/>
            <a:ext cx="8272462" cy="1929737"/>
          </a:xfrm>
        </p:spPr>
        <p:txBody>
          <a:bodyPr/>
          <a:lstStyle>
            <a:lvl1pPr algn="ctr">
              <a:lnSpc>
                <a:spcPts val="4100"/>
              </a:lnSpc>
              <a:defRPr sz="3500" baseline="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6902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Layout Only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3896" y="552138"/>
            <a:ext cx="8229600" cy="808019"/>
          </a:xfrm>
        </p:spPr>
        <p:txBody>
          <a:bodyPr/>
          <a:lstStyle/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id="{482D0CB4-BD80-49B1-9F89-56B625608B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84225" y="6032500"/>
            <a:ext cx="2895600" cy="366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500">
                <a:solidFill>
                  <a:srgbClr val="4D4D4D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*This will be the style for footnotes.</a:t>
            </a:r>
          </a:p>
        </p:txBody>
      </p:sp>
    </p:spTree>
    <p:extLst>
      <p:ext uri="{BB962C8B-B14F-4D97-AF65-F5344CB8AC3E}">
        <p14:creationId xmlns:p14="http://schemas.microsoft.com/office/powerpoint/2010/main" val="456312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Layout Only - Grey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3896" y="552139"/>
            <a:ext cx="8229600" cy="443227"/>
          </a:xfrm>
        </p:spPr>
        <p:txBody>
          <a:bodyPr/>
          <a:lstStyle/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784225" y="995366"/>
            <a:ext cx="8229600" cy="358775"/>
          </a:xfrm>
          <a:noFill/>
          <a:ln>
            <a:noFill/>
          </a:ln>
        </p:spPr>
        <p:txBody>
          <a:bodyPr anchor="ctr"/>
          <a:lstStyle>
            <a:lvl1pPr>
              <a:defRPr kumimoji="1" lang="en-US" sz="1800" b="0" baseline="0" dirty="0">
                <a:solidFill>
                  <a:srgbClr val="5EB3DE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21">
            <a:extLst>
              <a:ext uri="{FF2B5EF4-FFF2-40B4-BE49-F238E27FC236}">
                <a16:creationId xmlns:a16="http://schemas.microsoft.com/office/drawing/2014/main" id="{6B387386-3CD4-43C4-BFC1-04423C279EE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784225" y="6032500"/>
            <a:ext cx="2895600" cy="366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500">
                <a:solidFill>
                  <a:srgbClr val="4D4D4D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*This will be the style for footnotes.</a:t>
            </a:r>
          </a:p>
        </p:txBody>
      </p:sp>
    </p:spTree>
    <p:extLst>
      <p:ext uri="{BB962C8B-B14F-4D97-AF65-F5344CB8AC3E}">
        <p14:creationId xmlns:p14="http://schemas.microsoft.com/office/powerpoint/2010/main" val="4109462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647D0F72-B23C-4115-9738-0E4C65043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89"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54912C-8F96-4959-BE4E-19AA596738B3}"/>
              </a:ext>
            </a:extLst>
          </p:cNvPr>
          <p:cNvCxnSpPr/>
          <p:nvPr/>
        </p:nvCxnSpPr>
        <p:spPr>
          <a:xfrm>
            <a:off x="434975" y="4656138"/>
            <a:ext cx="0" cy="121285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Colliers_Logo.png">
            <a:extLst>
              <a:ext uri="{FF2B5EF4-FFF2-40B4-BE49-F238E27FC236}">
                <a16:creationId xmlns:a16="http://schemas.microsoft.com/office/drawing/2014/main" id="{207BCFA4-500A-4BB4-AEB3-770AE66FC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5314950"/>
            <a:ext cx="81121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3896" y="4406343"/>
            <a:ext cx="8229600" cy="808019"/>
          </a:xfrm>
        </p:spPr>
        <p:txBody>
          <a:bodyPr anchor="b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84229" y="5344151"/>
            <a:ext cx="4080479" cy="307461"/>
          </a:xfrm>
        </p:spPr>
        <p:txBody>
          <a:bodyPr/>
          <a:lstStyle>
            <a:lvl1pPr>
              <a:defRPr sz="1600">
                <a:solidFill>
                  <a:srgbClr val="FFFFFF"/>
                </a:solidFill>
              </a:defRPr>
            </a:lvl1pPr>
            <a:lvl2pPr marL="0" indent="0">
              <a:lnSpc>
                <a:spcPts val="1800"/>
              </a:lnSpc>
              <a:buFontTx/>
              <a:buNone/>
              <a:defRPr sz="90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84227" y="5651612"/>
            <a:ext cx="3774309" cy="389867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  <a:lvl2pPr marL="0" indent="0">
              <a:lnSpc>
                <a:spcPts val="1800"/>
              </a:lnSpc>
              <a:buFontTx/>
              <a:buNone/>
              <a:defRPr sz="90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3280612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180E1-327B-431C-94D8-12D2CEEA6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0" y="6248400"/>
            <a:ext cx="990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2F242-3129-4158-B9A9-DD9837365713}" type="datetimeFigureOut">
              <a:rPr lang="en-US"/>
              <a:pPr>
                <a:defRPr/>
              </a:pPr>
              <a:t>10/3/2022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09E0E-4839-45DD-B484-361384C77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400" y="6032500"/>
            <a:ext cx="2895600" cy="3667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2A977-1058-42C9-8F16-367C97D02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150" y="6300788"/>
            <a:ext cx="244475" cy="3667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CABFFE65-BA23-4B68-9F35-2430887F7AD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88187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 Only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3896" y="552138"/>
            <a:ext cx="8229600" cy="808019"/>
          </a:xfrm>
        </p:spPr>
        <p:txBody>
          <a:bodyPr/>
          <a:lstStyle/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id="{424C5AEF-431C-439D-874C-7C182A5031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84225" y="6032500"/>
            <a:ext cx="2895600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*This will be the style for footnotes.</a:t>
            </a:r>
          </a:p>
        </p:txBody>
      </p:sp>
    </p:spTree>
    <p:extLst>
      <p:ext uri="{BB962C8B-B14F-4D97-AF65-F5344CB8AC3E}">
        <p14:creationId xmlns:p14="http://schemas.microsoft.com/office/powerpoint/2010/main" val="231764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 Only - Grey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3896" y="552139"/>
            <a:ext cx="8229600" cy="443227"/>
          </a:xfrm>
        </p:spPr>
        <p:txBody>
          <a:bodyPr/>
          <a:lstStyle/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784225" y="995366"/>
            <a:ext cx="8229600" cy="358775"/>
          </a:xfrm>
          <a:noFill/>
          <a:ln>
            <a:noFill/>
          </a:ln>
        </p:spPr>
        <p:txBody>
          <a:bodyPr anchor="ctr"/>
          <a:lstStyle>
            <a:lvl1pPr>
              <a:defRPr kumimoji="1" lang="en-US" sz="1800" b="0" baseline="0" dirty="0">
                <a:solidFill>
                  <a:srgbClr val="5EB3DE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21">
            <a:extLst>
              <a:ext uri="{FF2B5EF4-FFF2-40B4-BE49-F238E27FC236}">
                <a16:creationId xmlns:a16="http://schemas.microsoft.com/office/drawing/2014/main" id="{4E5B3F7B-B78C-4853-8C65-64DE7782470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784225" y="6032500"/>
            <a:ext cx="2895600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*This will be the style for footnotes.</a:t>
            </a:r>
          </a:p>
        </p:txBody>
      </p:sp>
    </p:spTree>
    <p:extLst>
      <p:ext uri="{BB962C8B-B14F-4D97-AF65-F5344CB8AC3E}">
        <p14:creationId xmlns:p14="http://schemas.microsoft.com/office/powerpoint/2010/main" val="20697216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Layout Only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CCC356A-E6A1-46FA-A7BD-031554D5BFDB}"/>
              </a:ext>
            </a:extLst>
          </p:cNvPr>
          <p:cNvSpPr txBox="1">
            <a:spLocks/>
          </p:cNvSpPr>
          <p:nvPr/>
        </p:nvSpPr>
        <p:spPr>
          <a:xfrm>
            <a:off x="784225" y="6432550"/>
            <a:ext cx="1749425" cy="2794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defTabSz="457189" eaLnBrk="1" hangingPunct="1">
              <a:defRPr/>
            </a:pPr>
            <a:r>
              <a:rPr lang="en-US" altLang="ja-JP" sz="500" dirty="0">
                <a:solidFill>
                  <a:srgbClr val="4D4D4D"/>
                </a:solidFill>
              </a:rPr>
              <a:t>Confidential – Colliers International 2014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3896" y="552138"/>
            <a:ext cx="8229600" cy="808019"/>
          </a:xfrm>
        </p:spPr>
        <p:txBody>
          <a:bodyPr/>
          <a:lstStyle/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FA1FBDD-14C2-4B5D-8810-05A71DBE2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ea typeface="ヒラギノ角ゴ Pro W3"/>
              </a:defRPr>
            </a:lvl1pPr>
          </a:lstStyle>
          <a:p>
            <a:pPr>
              <a:defRPr/>
            </a:pPr>
            <a:fld id="{869D39F9-0793-40ED-9FFC-31426B443239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B99E822B-9C63-4049-9859-D5812FD5C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4225" y="6032500"/>
            <a:ext cx="2895600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*This will be the style for footnotes.</a:t>
            </a:r>
          </a:p>
        </p:txBody>
      </p:sp>
    </p:spTree>
    <p:extLst>
      <p:ext uri="{BB962C8B-B14F-4D97-AF65-F5344CB8AC3E}">
        <p14:creationId xmlns:p14="http://schemas.microsoft.com/office/powerpoint/2010/main" val="3115896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 Onl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10B3E19E-CA1A-488E-94EB-7E4C97DA71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E77ED2A-EB78-45E0-9A4B-7EC96EDE1560}"/>
              </a:ext>
            </a:extLst>
          </p:cNvPr>
          <p:cNvCxnSpPr/>
          <p:nvPr/>
        </p:nvCxnSpPr>
        <p:spPr>
          <a:xfrm>
            <a:off x="434975" y="569913"/>
            <a:ext cx="0" cy="814387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2283649-BF96-4498-B2D3-9814C002A71B}"/>
              </a:ext>
            </a:extLst>
          </p:cNvPr>
          <p:cNvSpPr txBox="1">
            <a:spLocks/>
          </p:cNvSpPr>
          <p:nvPr/>
        </p:nvSpPr>
        <p:spPr>
          <a:xfrm>
            <a:off x="784225" y="6432550"/>
            <a:ext cx="1749425" cy="2794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defTabSz="457189" eaLnBrk="1" hangingPunct="1">
              <a:defRPr/>
            </a:pPr>
            <a:r>
              <a:rPr lang="en-US" altLang="ja-JP" sz="500" dirty="0">
                <a:solidFill>
                  <a:srgbClr val="FFFFFF"/>
                </a:solidFill>
              </a:rPr>
              <a:t>Confidential – Colliers International 2014</a:t>
            </a:r>
          </a:p>
        </p:txBody>
      </p:sp>
      <p:pic>
        <p:nvPicPr>
          <p:cNvPr id="6" name="Picture 12" descr="Corner_Sash.png">
            <a:extLst>
              <a:ext uri="{FF2B5EF4-FFF2-40B4-BE49-F238E27FC236}">
                <a16:creationId xmlns:a16="http://schemas.microsoft.com/office/drawing/2014/main" id="{17F2E7C6-6EAE-4511-ACF8-9EFBE218E7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5999163"/>
            <a:ext cx="12065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3896" y="552138"/>
            <a:ext cx="8229600" cy="8080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41641E-6C47-4234-A06C-C56CD483C1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rgbClr val="FFFFFF"/>
                </a:solidFill>
                <a:ea typeface="ヒラギノ角ゴ Pro W3"/>
              </a:defRPr>
            </a:lvl1pPr>
          </a:lstStyle>
          <a:p>
            <a:pPr>
              <a:defRPr/>
            </a:pPr>
            <a:fld id="{3B37C5C9-2083-4484-A786-09D360FBB079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8" name="Footer Placeholder 21">
            <a:extLst>
              <a:ext uri="{FF2B5EF4-FFF2-40B4-BE49-F238E27FC236}">
                <a16:creationId xmlns:a16="http://schemas.microsoft.com/office/drawing/2014/main" id="{00E1E10C-1846-4261-8CBB-4A4308370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4225" y="6032500"/>
            <a:ext cx="2895600" cy="366713"/>
          </a:xfrm>
        </p:spPr>
        <p:txBody>
          <a:bodyPr/>
          <a:lstStyle>
            <a:lvl1pPr>
              <a:defRPr>
                <a:solidFill>
                  <a:srgbClr val="4B4B4B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*This will be the style for footnotes.</a:t>
            </a:r>
          </a:p>
        </p:txBody>
      </p:sp>
    </p:spTree>
    <p:extLst>
      <p:ext uri="{BB962C8B-B14F-4D97-AF65-F5344CB8AC3E}">
        <p14:creationId xmlns:p14="http://schemas.microsoft.com/office/powerpoint/2010/main" val="1004791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958F3B0-4C55-40E7-8A5F-9EF67E8FB1CD}"/>
              </a:ext>
            </a:extLst>
          </p:cNvPr>
          <p:cNvSpPr txBox="1">
            <a:spLocks/>
          </p:cNvSpPr>
          <p:nvPr/>
        </p:nvSpPr>
        <p:spPr>
          <a:xfrm>
            <a:off x="784225" y="6432550"/>
            <a:ext cx="1749425" cy="2794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defTabSz="457189" eaLnBrk="1" hangingPunct="1">
              <a:defRPr/>
            </a:pPr>
            <a:r>
              <a:rPr lang="en-US" altLang="ja-JP" sz="500" dirty="0">
                <a:solidFill>
                  <a:srgbClr val="4D4D4D"/>
                </a:solidFill>
              </a:rPr>
              <a:t>Confidential – Colliers International 2014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784229" y="1845736"/>
            <a:ext cx="3787775" cy="31072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3896" y="552138"/>
            <a:ext cx="8229600" cy="80801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800604" y="1845783"/>
            <a:ext cx="2949575" cy="382645"/>
          </a:xfrm>
        </p:spPr>
        <p:txBody>
          <a:bodyPr/>
          <a:lstStyle>
            <a:lvl1pPr>
              <a:defRPr b="1" baseline="0">
                <a:latin typeface="Arial Bold"/>
                <a:cs typeface="Arial Bold"/>
              </a:defRPr>
            </a:lvl1pPr>
          </a:lstStyle>
          <a:p>
            <a:pPr lvl="0"/>
            <a:r>
              <a:rPr lang="en-US" altLang="ja-JP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7F76DB-0412-4187-B879-6CF4E0666806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eaLnBrk="0" hangingPunct="0">
              <a:defRPr>
                <a:ea typeface="ヒラギノ角ゴ Pro W3"/>
              </a:defRPr>
            </a:lvl1pPr>
          </a:lstStyle>
          <a:p>
            <a:pPr>
              <a:defRPr/>
            </a:pPr>
            <a:fld id="{B1D4767A-A790-4324-A3D3-26227BCD809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8" name="Footer Placeholder 21">
            <a:extLst>
              <a:ext uri="{FF2B5EF4-FFF2-40B4-BE49-F238E27FC236}">
                <a16:creationId xmlns:a16="http://schemas.microsoft.com/office/drawing/2014/main" id="{1D1174FC-C087-49BB-AD1F-0BE43078C9B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784225" y="6032500"/>
            <a:ext cx="2895600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*This will be the style for footnotes.</a:t>
            </a:r>
          </a:p>
        </p:txBody>
      </p:sp>
    </p:spTree>
    <p:extLst>
      <p:ext uri="{BB962C8B-B14F-4D97-AF65-F5344CB8AC3E}">
        <p14:creationId xmlns:p14="http://schemas.microsoft.com/office/powerpoint/2010/main" val="3158890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Bullete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A772C42-E2E6-473D-ADD3-F70CD00DA89E}"/>
              </a:ext>
            </a:extLst>
          </p:cNvPr>
          <p:cNvSpPr txBox="1">
            <a:spLocks/>
          </p:cNvSpPr>
          <p:nvPr/>
        </p:nvSpPr>
        <p:spPr>
          <a:xfrm>
            <a:off x="784225" y="6432550"/>
            <a:ext cx="1749425" cy="2794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defTabSz="457189" eaLnBrk="1" hangingPunct="1">
              <a:defRPr/>
            </a:pPr>
            <a:r>
              <a:rPr lang="en-US" altLang="ja-JP" sz="500" dirty="0">
                <a:solidFill>
                  <a:srgbClr val="4D4D4D"/>
                </a:solidFill>
              </a:rPr>
              <a:t>Confidential – Colliers International 2014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3896" y="552138"/>
            <a:ext cx="8229600" cy="80801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787400" y="1845736"/>
            <a:ext cx="5741988" cy="37105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4C9C07C-5EA0-4DE3-8857-1A75D1B4708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eaLnBrk="0" hangingPunct="0">
              <a:defRPr>
                <a:ea typeface="ヒラギノ角ゴ Pro W3"/>
              </a:defRPr>
            </a:lvl1pPr>
          </a:lstStyle>
          <a:p>
            <a:pPr>
              <a:defRPr/>
            </a:pPr>
            <a:fld id="{F9D3098A-E5FA-4234-A3DC-1D4A910738E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029D4DFB-6217-4488-B05F-0FCAF67FB2F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784225" y="6032500"/>
            <a:ext cx="2895600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*This will be the style for footnotes.</a:t>
            </a:r>
          </a:p>
        </p:txBody>
      </p:sp>
    </p:spTree>
    <p:extLst>
      <p:ext uri="{BB962C8B-B14F-4D97-AF65-F5344CB8AC3E}">
        <p14:creationId xmlns:p14="http://schemas.microsoft.com/office/powerpoint/2010/main" val="34173854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Bulleted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80397E9-2202-4A13-83B6-9EC3B020F737}"/>
              </a:ext>
            </a:extLst>
          </p:cNvPr>
          <p:cNvSpPr txBox="1">
            <a:spLocks/>
          </p:cNvSpPr>
          <p:nvPr/>
        </p:nvSpPr>
        <p:spPr>
          <a:xfrm>
            <a:off x="784225" y="6432550"/>
            <a:ext cx="1749425" cy="2794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defTabSz="457189" eaLnBrk="1" hangingPunct="1">
              <a:defRPr/>
            </a:pPr>
            <a:r>
              <a:rPr lang="en-US" altLang="ja-JP" sz="500" dirty="0">
                <a:solidFill>
                  <a:srgbClr val="4D4D4D"/>
                </a:solidFill>
              </a:rPr>
              <a:t>Confidential – Colliers International 2014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3896" y="552137"/>
            <a:ext cx="8229600" cy="44296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787400" y="1845736"/>
            <a:ext cx="5741988" cy="37105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784225" y="995366"/>
            <a:ext cx="8229600" cy="358775"/>
          </a:xfrm>
          <a:noFill/>
          <a:ln>
            <a:noFill/>
          </a:ln>
        </p:spPr>
        <p:txBody>
          <a:bodyPr anchor="ctr"/>
          <a:lstStyle>
            <a:lvl1pPr>
              <a:defRPr kumimoji="1" lang="en-US" sz="1800" b="0" baseline="0" dirty="0">
                <a:solidFill>
                  <a:srgbClr val="5EB3DE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26816-E290-4612-AC02-A055701AC71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 eaLnBrk="0" hangingPunct="0">
              <a:defRPr>
                <a:ea typeface="ヒラギノ角ゴ Pro W3"/>
              </a:defRPr>
            </a:lvl1pPr>
          </a:lstStyle>
          <a:p>
            <a:pPr>
              <a:defRPr/>
            </a:pPr>
            <a:fld id="{CEC16A36-F427-4CD9-B015-9952687BE098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7" name="Footer Placeholder 21">
            <a:extLst>
              <a:ext uri="{FF2B5EF4-FFF2-40B4-BE49-F238E27FC236}">
                <a16:creationId xmlns:a16="http://schemas.microsoft.com/office/drawing/2014/main" id="{FF364B4A-8155-44B5-BAC8-6D992524DE3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84225" y="6032500"/>
            <a:ext cx="2895600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*This will be the style for footnotes.</a:t>
            </a:r>
          </a:p>
        </p:txBody>
      </p:sp>
    </p:spTree>
    <p:extLst>
      <p:ext uri="{BB962C8B-B14F-4D97-AF65-F5344CB8AC3E}">
        <p14:creationId xmlns:p14="http://schemas.microsoft.com/office/powerpoint/2010/main" val="20447302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A8FBFD9-1D49-4294-B58A-43982CD5847A}"/>
              </a:ext>
            </a:extLst>
          </p:cNvPr>
          <p:cNvSpPr txBox="1">
            <a:spLocks/>
          </p:cNvSpPr>
          <p:nvPr/>
        </p:nvSpPr>
        <p:spPr>
          <a:xfrm>
            <a:off x="784225" y="6432550"/>
            <a:ext cx="1749425" cy="2794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defTabSz="457189" eaLnBrk="1" hangingPunct="1">
              <a:defRPr/>
            </a:pPr>
            <a:r>
              <a:rPr lang="en-US" altLang="ja-JP" sz="500" dirty="0">
                <a:solidFill>
                  <a:srgbClr val="4D4D4D"/>
                </a:solidFill>
              </a:rPr>
              <a:t>Confidential – Colliers International 2014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3897" y="391553"/>
            <a:ext cx="3551362" cy="115597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800601" y="569388"/>
            <a:ext cx="3054350" cy="4057649"/>
          </a:xfrm>
          <a:noFill/>
          <a:ln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altLang="ja-JP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4800604" y="4773959"/>
            <a:ext cx="2080153" cy="1259157"/>
          </a:xfrm>
          <a:noFill/>
          <a:ln>
            <a:noFill/>
          </a:ln>
        </p:spPr>
        <p:txBody>
          <a:bodyPr rtlCol="0" anchor="ctr">
            <a:noAutofit/>
          </a:bodyPr>
          <a:lstStyle>
            <a:lvl1pPr algn="ctr">
              <a:defRPr sz="1000"/>
            </a:lvl1pPr>
          </a:lstStyle>
          <a:p>
            <a:pPr lvl="0"/>
            <a:r>
              <a:rPr lang="en-US" altLang="ja-JP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784228" y="1947335"/>
            <a:ext cx="3559175" cy="3680884"/>
          </a:xfrm>
        </p:spPr>
        <p:txBody>
          <a:bodyPr/>
          <a:lstStyle>
            <a:lvl1pPr>
              <a:defRPr baseline="0"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>
              <a:defRPr baseline="0"/>
            </a:lvl2pPr>
            <a:lvl3pPr>
              <a:defRPr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Insert text for sub-bullet</a:t>
            </a:r>
          </a:p>
          <a:p>
            <a:pPr lvl="1"/>
            <a:r>
              <a:rPr lang="en-US" dirty="0" err="1"/>
              <a:t>Lorum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  <a:p>
            <a:pPr lvl="1"/>
            <a:r>
              <a:rPr lang="en-US" dirty="0" err="1"/>
              <a:t>Vollorem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fugias</a:t>
            </a:r>
            <a:endParaRPr lang="en-US" dirty="0"/>
          </a:p>
          <a:p>
            <a:pPr lvl="2"/>
            <a:r>
              <a:rPr lang="en-US" dirty="0"/>
              <a:t>Insert tertiary level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03EED78-09FF-4F62-BF3D-D2EA824AEEA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 eaLnBrk="0" hangingPunct="0">
              <a:defRPr>
                <a:ea typeface="ヒラギノ角ゴ Pro W3"/>
              </a:defRPr>
            </a:lvl1pPr>
          </a:lstStyle>
          <a:p>
            <a:pPr>
              <a:defRPr/>
            </a:pPr>
            <a:fld id="{46F96BD6-5ECD-4ED7-8A6E-F895E372FAE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9" name="Footer Placeholder 21">
            <a:extLst>
              <a:ext uri="{FF2B5EF4-FFF2-40B4-BE49-F238E27FC236}">
                <a16:creationId xmlns:a16="http://schemas.microsoft.com/office/drawing/2014/main" id="{2D266E7A-E7EA-4CD4-AD8C-A996725FCD03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84225" y="6032500"/>
            <a:ext cx="2895600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*This will be the style for footnotes.</a:t>
            </a:r>
          </a:p>
        </p:txBody>
      </p:sp>
    </p:spTree>
    <p:extLst>
      <p:ext uri="{BB962C8B-B14F-4D97-AF65-F5344CB8AC3E}">
        <p14:creationId xmlns:p14="http://schemas.microsoft.com/office/powerpoint/2010/main" val="9775587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Bulleted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F82FD29-5C9C-4583-9282-3D3276F867AB}"/>
              </a:ext>
            </a:extLst>
          </p:cNvPr>
          <p:cNvSpPr txBox="1">
            <a:spLocks/>
          </p:cNvSpPr>
          <p:nvPr/>
        </p:nvSpPr>
        <p:spPr>
          <a:xfrm>
            <a:off x="784225" y="6432550"/>
            <a:ext cx="1749425" cy="2794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defTabSz="457189" eaLnBrk="1" hangingPunct="1">
              <a:defRPr/>
            </a:pPr>
            <a:r>
              <a:rPr lang="en-US" altLang="ja-JP" sz="500" dirty="0">
                <a:solidFill>
                  <a:srgbClr val="4D4D4D"/>
                </a:solidFill>
              </a:rPr>
              <a:t>Confidential – Colliers International 2014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3897" y="391553"/>
            <a:ext cx="3551362" cy="115597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800601" y="569388"/>
            <a:ext cx="3054350" cy="4057649"/>
          </a:xfrm>
          <a:noFill/>
          <a:ln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altLang="ja-JP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4800604" y="4773959"/>
            <a:ext cx="2080153" cy="1259157"/>
          </a:xfrm>
          <a:noFill/>
          <a:ln>
            <a:noFill/>
          </a:ln>
        </p:spPr>
        <p:txBody>
          <a:bodyPr rtlCol="0" anchor="ctr">
            <a:noAutofit/>
          </a:bodyPr>
          <a:lstStyle>
            <a:lvl1pPr algn="ctr">
              <a:defRPr sz="1000"/>
            </a:lvl1pPr>
          </a:lstStyle>
          <a:p>
            <a:pPr lvl="0"/>
            <a:r>
              <a:rPr lang="en-US" altLang="ja-JP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783897" y="1947927"/>
            <a:ext cx="3551362" cy="3672788"/>
          </a:xfrm>
        </p:spPr>
        <p:txBody>
          <a:bodyPr/>
          <a:lstStyle>
            <a:lvl1pPr marL="0" marR="0" indent="0" algn="l" defTabSz="457189" rtl="0" eaLnBrk="0" fontAlgn="base" latinLnBrk="0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baseline="0"/>
            </a:lvl1pPr>
            <a:lvl2pPr marL="0" marR="0" indent="-100010" algn="l" defTabSz="457189" rtl="0" eaLnBrk="0" fontAlgn="base" latinLnBrk="0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1200" baseline="0"/>
            </a:lvl2pPr>
            <a:lvl3pPr marL="215894" marR="0" indent="-88898" algn="l" defTabSz="457189" rtl="0" eaLnBrk="0" fontAlgn="base" latinLnBrk="0" hangingPunct="0">
              <a:lnSpc>
                <a:spcPts val="135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›"/>
              <a:tabLst/>
              <a:defRPr baseline="0"/>
            </a:lvl3pPr>
            <a:lvl4pPr marL="215894" marR="0" indent="0" algn="l" defTabSz="457189" rtl="0" eaLnBrk="0" fontAlgn="base" latinLnBrk="0" hangingPunct="0">
              <a:lnSpc>
                <a:spcPts val="135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lvl4pPr>
            <a:lvl5pPr marL="215894" marR="0" indent="0" algn="l" defTabSz="457189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9E753F4-F158-4337-8FFB-594C8DF338F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hangingPunct="0">
              <a:defRPr>
                <a:ea typeface="ヒラギノ角ゴ Pro W3"/>
              </a:defRPr>
            </a:lvl1pPr>
          </a:lstStyle>
          <a:p>
            <a:pPr>
              <a:defRPr/>
            </a:pPr>
            <a:fld id="{A6E7F66F-B336-4B74-8B97-ADAC7D3839FC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9" name="Footer Placeholder 21">
            <a:extLst>
              <a:ext uri="{FF2B5EF4-FFF2-40B4-BE49-F238E27FC236}">
                <a16:creationId xmlns:a16="http://schemas.microsoft.com/office/drawing/2014/main" id="{53542D3D-BFF8-4F97-8D91-5621B6C0F1E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84225" y="6032500"/>
            <a:ext cx="2895600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*This will be the style for footnotes.</a:t>
            </a:r>
          </a:p>
        </p:txBody>
      </p:sp>
    </p:spTree>
    <p:extLst>
      <p:ext uri="{BB962C8B-B14F-4D97-AF65-F5344CB8AC3E}">
        <p14:creationId xmlns:p14="http://schemas.microsoft.com/office/powerpoint/2010/main" val="284632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hoto w/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93127F61-C988-4932-8E4B-A1DA6460CD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89"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7400" y="4406343"/>
            <a:ext cx="8229600" cy="808019"/>
          </a:xfrm>
        </p:spPr>
        <p:txBody>
          <a:bodyPr anchor="b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87404" y="5344151"/>
            <a:ext cx="4080479" cy="30746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ts val="1800"/>
              </a:lnSpc>
              <a:buFontTx/>
              <a:buNone/>
              <a:defRPr sz="90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87402" y="5651612"/>
            <a:ext cx="3774309" cy="389867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  <a:lvl2pPr marL="0" indent="0">
              <a:lnSpc>
                <a:spcPts val="1800"/>
              </a:lnSpc>
              <a:buFontTx/>
              <a:buNone/>
              <a:defRPr sz="90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1810475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580" y="-55416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1F1B6C-F1E7-4B5C-B4AE-4980850B63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0" y="6248400"/>
            <a:ext cx="990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6AD2F-7F88-4ACC-932B-AA3D10465CAB}" type="datetimeFigureOut">
              <a:rPr lang="en-US"/>
              <a:pPr>
                <a:defRPr/>
              </a:pPr>
              <a:t>10/3/2022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49A601-58A4-4C5C-A5F8-1B1006801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C05479-D280-41C4-9122-2A6635866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F2DC9-B5B7-4559-8039-FBAAF2226CD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64246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8C00BB3-3F88-4C04-A44C-B9610C445052}"/>
              </a:ext>
            </a:extLst>
          </p:cNvPr>
          <p:cNvSpPr txBox="1">
            <a:spLocks/>
          </p:cNvSpPr>
          <p:nvPr userDrawn="1"/>
        </p:nvSpPr>
        <p:spPr>
          <a:xfrm>
            <a:off x="7015163" y="79375"/>
            <a:ext cx="2057400" cy="3190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178">
              <a:defRPr/>
            </a:pPr>
            <a:r>
              <a:rPr lang="en-US" sz="825" b="1" dirty="0"/>
              <a:t>Colliers 2019      </a:t>
            </a:r>
            <a:r>
              <a:rPr lang="en-US" sz="825" dirty="0"/>
              <a:t>|      </a:t>
            </a:r>
            <a:fld id="{8DD889F9-A46A-4568-B24E-FF7E5FD73491}" type="slidenum">
              <a:rPr lang="en-US" sz="825" smtClean="0"/>
              <a:pPr algn="r" defTabSz="457178">
                <a:defRPr/>
              </a:pPr>
              <a:t>‹#›</a:t>
            </a:fld>
            <a:endParaRPr lang="en-US" sz="825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2"/>
          </p:nvPr>
        </p:nvSpPr>
        <p:spPr>
          <a:xfrm>
            <a:off x="494110" y="3406350"/>
            <a:ext cx="8155782" cy="203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05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05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05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05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94113" y="2135963"/>
            <a:ext cx="8155781" cy="617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494110" y="2844804"/>
            <a:ext cx="8155782" cy="4448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43726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E88EE06-3143-4822-8BE4-41F31210007D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D8AE8F38-C59F-4D4F-8B50-DF8D52070362}"/>
              </a:ext>
            </a:extLst>
          </p:cNvPr>
          <p:cNvSpPr txBox="1">
            <a:spLocks/>
          </p:cNvSpPr>
          <p:nvPr userDrawn="1"/>
        </p:nvSpPr>
        <p:spPr>
          <a:xfrm>
            <a:off x="7015163" y="79375"/>
            <a:ext cx="2057400" cy="3190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178">
              <a:defRPr/>
            </a:pPr>
            <a:r>
              <a:rPr lang="en-US" sz="825" b="1" dirty="0"/>
              <a:t>Colliers 2019      </a:t>
            </a:r>
            <a:r>
              <a:rPr lang="en-US" sz="825" dirty="0"/>
              <a:t>|      </a:t>
            </a:r>
            <a:fld id="{554AA39F-D5D1-4F41-9CCC-443B91FB2A24}" type="slidenum">
              <a:rPr lang="en-US" sz="825" smtClean="0"/>
              <a:pPr algn="r" defTabSz="457178">
                <a:defRPr/>
              </a:pPr>
              <a:t>‹#›</a:t>
            </a:fld>
            <a:endParaRPr lang="en-US" sz="825" dirty="0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12"/>
          </p:nvPr>
        </p:nvSpPr>
        <p:spPr>
          <a:xfrm>
            <a:off x="494110" y="3406350"/>
            <a:ext cx="8326040" cy="203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05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05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05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05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94110" y="2135963"/>
            <a:ext cx="8326040" cy="617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494110" y="2844804"/>
            <a:ext cx="8326040" cy="4448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85345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7896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Left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51144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94115" y="3445040"/>
            <a:ext cx="3108415" cy="5082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342892" indent="0">
              <a:buNone/>
              <a:defRPr>
                <a:solidFill>
                  <a:schemeClr val="bg2"/>
                </a:solidFill>
              </a:defRPr>
            </a:lvl2pPr>
            <a:lvl3pPr marL="685783" indent="0">
              <a:buNone/>
              <a:defRPr>
                <a:solidFill>
                  <a:schemeClr val="bg2"/>
                </a:solidFill>
              </a:defRPr>
            </a:lvl3pPr>
            <a:lvl4pPr marL="1028675" indent="0">
              <a:buNone/>
              <a:defRPr>
                <a:solidFill>
                  <a:schemeClr val="bg2"/>
                </a:solidFill>
              </a:defRPr>
            </a:lvl4pPr>
            <a:lvl5pPr marL="1371566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94113" y="2007122"/>
            <a:ext cx="3108415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363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2"/>
          </p:nvPr>
        </p:nvSpPr>
        <p:spPr>
          <a:xfrm>
            <a:off x="494113" y="2588058"/>
            <a:ext cx="8155781" cy="36076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05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defRPr sz="105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defRPr sz="105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defRPr sz="1050">
                <a:solidFill>
                  <a:schemeClr val="tx1"/>
                </a:solidFill>
              </a:defRPr>
            </a:lvl4pPr>
            <a:lvl5pPr>
              <a:lnSpc>
                <a:spcPct val="150000"/>
              </a:lnSpc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494113" y="2044699"/>
            <a:ext cx="8155781" cy="444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0" b="1">
                <a:solidFill>
                  <a:schemeClr val="accent1"/>
                </a:solidFill>
              </a:defRPr>
            </a:lvl1pPr>
            <a:lvl2pPr marL="342892" indent="0">
              <a:buNone/>
              <a:defRPr sz="1350">
                <a:solidFill>
                  <a:schemeClr val="tx1"/>
                </a:solidFill>
              </a:defRPr>
            </a:lvl2pPr>
            <a:lvl3pPr marL="685783" indent="0">
              <a:buNone/>
              <a:defRPr sz="1350">
                <a:solidFill>
                  <a:schemeClr val="tx1"/>
                </a:solidFill>
              </a:defRPr>
            </a:lvl3pPr>
            <a:lvl4pPr marL="1028675" indent="0">
              <a:buNone/>
              <a:defRPr sz="1350">
                <a:solidFill>
                  <a:schemeClr val="tx1"/>
                </a:solidFill>
              </a:defRPr>
            </a:lvl4pPr>
            <a:lvl5pPr marL="1371566" indent="0">
              <a:buNone/>
              <a:defRPr sz="13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94113" y="1091741"/>
            <a:ext cx="8155781" cy="803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94113" y="662249"/>
            <a:ext cx="8155781" cy="420525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67420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Half Image and Tex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88945C-2D28-47A6-AF3B-770E1DB7C9C1}"/>
              </a:ext>
            </a:extLst>
          </p:cNvPr>
          <p:cNvSpPr/>
          <p:nvPr userDrawn="1"/>
        </p:nvSpPr>
        <p:spPr>
          <a:xfrm>
            <a:off x="0" y="0"/>
            <a:ext cx="336073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94112" y="1091741"/>
            <a:ext cx="2568224" cy="803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94110" y="662249"/>
            <a:ext cx="2568224" cy="420525"/>
          </a:xfrm>
        </p:spPr>
        <p:txBody>
          <a:bodyPr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361138" y="0"/>
            <a:ext cx="5782865" cy="6858000"/>
          </a:xfrm>
          <a:solidFill>
            <a:schemeClr val="bg1">
              <a:lumMod val="95000"/>
              <a:alpha val="63000"/>
            </a:schemeClr>
          </a:solidFill>
        </p:spPr>
        <p:txBody>
          <a:bodyPr rtlCol="0" anchor="ctr">
            <a:normAutofit/>
          </a:bodyPr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494113" y="2635253"/>
            <a:ext cx="2505075" cy="3560763"/>
          </a:xfrm>
        </p:spPr>
        <p:txBody>
          <a:bodyPr/>
          <a:lstStyle>
            <a:lvl1pPr marL="285743" indent="-285743">
              <a:lnSpc>
                <a:spcPct val="100000"/>
              </a:lnSpc>
              <a:buFont typeface="Arial" panose="020B0604020202020204" pitchFamily="34" charset="0"/>
              <a:buChar char="•"/>
              <a:defRPr sz="135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95202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ird Page 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quarter" idx="12"/>
          </p:nvPr>
        </p:nvSpPr>
        <p:spPr>
          <a:xfrm>
            <a:off x="3330182" y="2812881"/>
            <a:ext cx="5535215" cy="36768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05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defRPr sz="105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defRPr sz="105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defRPr sz="1050">
                <a:solidFill>
                  <a:schemeClr val="tx1"/>
                </a:solidFill>
              </a:defRPr>
            </a:lvl4pPr>
            <a:lvl5pPr>
              <a:lnSpc>
                <a:spcPct val="150000"/>
              </a:lnSpc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3330588" y="2269522"/>
            <a:ext cx="5534800" cy="4493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0" b="1">
                <a:solidFill>
                  <a:schemeClr val="tx2"/>
                </a:solidFill>
              </a:defRPr>
            </a:lvl1pPr>
            <a:lvl2pPr marL="342892" indent="0">
              <a:buNone/>
              <a:defRPr sz="1350">
                <a:solidFill>
                  <a:schemeClr val="tx1"/>
                </a:solidFill>
              </a:defRPr>
            </a:lvl2pPr>
            <a:lvl3pPr marL="685783" indent="0">
              <a:buNone/>
              <a:defRPr sz="1350">
                <a:solidFill>
                  <a:schemeClr val="tx1"/>
                </a:solidFill>
              </a:defRPr>
            </a:lvl3pPr>
            <a:lvl4pPr marL="1028675" indent="0">
              <a:buNone/>
              <a:defRPr sz="1350">
                <a:solidFill>
                  <a:schemeClr val="tx1"/>
                </a:solidFill>
              </a:defRPr>
            </a:lvl4pPr>
            <a:lvl5pPr marL="1371566" indent="0">
              <a:buNone/>
              <a:defRPr sz="13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3330175" y="1091741"/>
            <a:ext cx="5535215" cy="803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330175" y="662249"/>
            <a:ext cx="5535215" cy="420525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0" y="0"/>
            <a:ext cx="3027760" cy="6858000"/>
          </a:xfrm>
          <a:solidFill>
            <a:schemeClr val="bg1">
              <a:lumMod val="85000"/>
            </a:schemeClr>
          </a:solidFill>
        </p:spPr>
        <p:txBody>
          <a:bodyPr rtlCol="0" anchor="ctr">
            <a:normAutofit/>
          </a:bodyPr>
          <a:lstStyle>
            <a:lvl1pPr algn="ctr">
              <a:tabLst>
                <a:tab pos="2182361" algn="l"/>
              </a:tabLst>
              <a:defRPr sz="135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989994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Half Image and Tex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30EEEB8-6E59-45B4-89E0-AEF8FE6C192C}"/>
              </a:ext>
            </a:extLst>
          </p:cNvPr>
          <p:cNvSpPr/>
          <p:nvPr userDrawn="1"/>
        </p:nvSpPr>
        <p:spPr>
          <a:xfrm>
            <a:off x="5783263" y="0"/>
            <a:ext cx="33607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" y="0"/>
            <a:ext cx="5782865" cy="6858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6299653" y="1091741"/>
            <a:ext cx="2568224" cy="803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99653" y="662249"/>
            <a:ext cx="2568224" cy="420525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56598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Half Image and Tex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235C522-0937-412D-BC5C-87431C1BE601}"/>
              </a:ext>
            </a:extLst>
          </p:cNvPr>
          <p:cNvSpPr/>
          <p:nvPr userDrawn="1"/>
        </p:nvSpPr>
        <p:spPr>
          <a:xfrm>
            <a:off x="5783263" y="0"/>
            <a:ext cx="3360737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9"/>
          </p:nvPr>
        </p:nvSpPr>
        <p:spPr>
          <a:xfrm>
            <a:off x="6171587" y="662249"/>
            <a:ext cx="2696290" cy="420525"/>
          </a:xfrm>
        </p:spPr>
        <p:txBody>
          <a:bodyPr>
            <a:normAutofit fontScale="92500" lnSpcReduction="10000"/>
          </a:bodyPr>
          <a:lstStyle>
            <a:lvl1pPr marL="0" marR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kern="1200" dirty="0" smtClean="0">
                <a:solidFill>
                  <a:schemeClr val="accent3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6171588" y="1091741"/>
            <a:ext cx="2696290" cy="803224"/>
          </a:xfrm>
        </p:spPr>
        <p:txBody>
          <a:bodyPr/>
          <a:lstStyle>
            <a:lvl1pPr marL="0" marR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300">
                <a:solidFill>
                  <a:schemeClr val="bg1"/>
                </a:solidFill>
                <a:latin typeface="Open Sans Light" panose="020B030603050402020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" y="0"/>
            <a:ext cx="5782865" cy="6858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81146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hoto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EEE21C9B-5196-4B26-B674-4D06D17B4C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5"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A651603-123A-4865-9048-AD43008A1C28}"/>
              </a:ext>
            </a:extLst>
          </p:cNvPr>
          <p:cNvCxnSpPr/>
          <p:nvPr/>
        </p:nvCxnSpPr>
        <p:spPr>
          <a:xfrm>
            <a:off x="434975" y="2952750"/>
            <a:ext cx="0" cy="121285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Corner_Sash.png">
            <a:extLst>
              <a:ext uri="{FF2B5EF4-FFF2-40B4-BE49-F238E27FC236}">
                <a16:creationId xmlns:a16="http://schemas.microsoft.com/office/drawing/2014/main" id="{922FE464-0F5B-4683-84BB-9A82CB79B2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5999163"/>
            <a:ext cx="12065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2"/>
          <p:cNvSpPr>
            <a:spLocks noGrp="1"/>
          </p:cNvSpPr>
          <p:nvPr>
            <p:ph type="title"/>
          </p:nvPr>
        </p:nvSpPr>
        <p:spPr>
          <a:xfrm>
            <a:off x="787400" y="2620984"/>
            <a:ext cx="8229600" cy="808019"/>
          </a:xfrm>
        </p:spPr>
        <p:txBody>
          <a:bodyPr anchor="b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87404" y="3558793"/>
            <a:ext cx="4080479" cy="30746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ts val="1800"/>
              </a:lnSpc>
              <a:buFontTx/>
              <a:buNone/>
              <a:defRPr sz="90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87402" y="3866254"/>
            <a:ext cx="3774309" cy="389867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  <a:lvl2pPr marL="0" indent="0">
              <a:lnSpc>
                <a:spcPts val="1800"/>
              </a:lnSpc>
              <a:buFontTx/>
              <a:buNone/>
              <a:defRPr sz="90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0375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FCFA8A89-2477-41F5-A78C-10D394EC7697}"/>
              </a:ext>
            </a:extLst>
          </p:cNvPr>
          <p:cNvSpPr txBox="1">
            <a:spLocks/>
          </p:cNvSpPr>
          <p:nvPr userDrawn="1"/>
        </p:nvSpPr>
        <p:spPr>
          <a:xfrm>
            <a:off x="7015163" y="79375"/>
            <a:ext cx="2057400" cy="3190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178">
              <a:defRPr/>
            </a:pPr>
            <a:r>
              <a:rPr lang="en-US" sz="825" b="1" dirty="0"/>
              <a:t>Colliers 2019      </a:t>
            </a:r>
            <a:r>
              <a:rPr lang="en-US" sz="825" dirty="0"/>
              <a:t>|      </a:t>
            </a:r>
            <a:fld id="{A89915B0-F40F-40CB-BD20-22A3E50B6F72}" type="slidenum">
              <a:rPr lang="en-US" sz="825" smtClean="0"/>
              <a:pPr algn="r" defTabSz="457178">
                <a:defRPr/>
              </a:pPr>
              <a:t>‹#›</a:t>
            </a:fld>
            <a:endParaRPr lang="en-US" sz="825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2"/>
          </p:nvPr>
        </p:nvSpPr>
        <p:spPr>
          <a:xfrm>
            <a:off x="494110" y="3406350"/>
            <a:ext cx="8155782" cy="203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05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05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05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05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94112" y="2135961"/>
            <a:ext cx="8155781" cy="617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494110" y="2844802"/>
            <a:ext cx="8155782" cy="4448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59348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1AB2BF-B323-4D4C-800F-BE2D7FF1DE4C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855F04A-3267-40E5-A5E1-F27B9B81EBF2}"/>
              </a:ext>
            </a:extLst>
          </p:cNvPr>
          <p:cNvSpPr txBox="1">
            <a:spLocks/>
          </p:cNvSpPr>
          <p:nvPr userDrawn="1"/>
        </p:nvSpPr>
        <p:spPr>
          <a:xfrm>
            <a:off x="7015163" y="79375"/>
            <a:ext cx="2057400" cy="3190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178">
              <a:defRPr/>
            </a:pPr>
            <a:r>
              <a:rPr lang="en-US" sz="825" b="1" dirty="0"/>
              <a:t>Colliers 2019      </a:t>
            </a:r>
            <a:r>
              <a:rPr lang="en-US" sz="825" dirty="0"/>
              <a:t>|      </a:t>
            </a:r>
            <a:fld id="{F34F1477-3F15-4076-A17C-3215CACD30F9}" type="slidenum">
              <a:rPr lang="en-US" sz="825" smtClean="0"/>
              <a:pPr algn="r" defTabSz="457178">
                <a:defRPr/>
              </a:pPr>
              <a:t>‹#›</a:t>
            </a:fld>
            <a:endParaRPr lang="en-US" sz="825" dirty="0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12"/>
          </p:nvPr>
        </p:nvSpPr>
        <p:spPr>
          <a:xfrm>
            <a:off x="494110" y="3406350"/>
            <a:ext cx="8326040" cy="203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05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05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05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05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94109" y="2135961"/>
            <a:ext cx="8326040" cy="617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494110" y="2844802"/>
            <a:ext cx="8326040" cy="4448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32444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13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9446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 Only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3896" y="552141"/>
            <a:ext cx="8229600" cy="808019"/>
          </a:xfrm>
        </p:spPr>
        <p:txBody>
          <a:bodyPr/>
          <a:lstStyle/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id="{537C5D25-F711-4136-813B-7A33EE9898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84225" y="6032500"/>
            <a:ext cx="2895600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*This will be the style for footnotes.</a:t>
            </a:r>
          </a:p>
        </p:txBody>
      </p:sp>
    </p:spTree>
    <p:extLst>
      <p:ext uri="{BB962C8B-B14F-4D97-AF65-F5344CB8AC3E}">
        <p14:creationId xmlns:p14="http://schemas.microsoft.com/office/powerpoint/2010/main" val="3517309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 Only - Grey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3896" y="552141"/>
            <a:ext cx="8229600" cy="443227"/>
          </a:xfrm>
        </p:spPr>
        <p:txBody>
          <a:bodyPr/>
          <a:lstStyle/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784225" y="995369"/>
            <a:ext cx="8229600" cy="358775"/>
          </a:xfrm>
          <a:noFill/>
          <a:ln>
            <a:noFill/>
          </a:ln>
        </p:spPr>
        <p:txBody>
          <a:bodyPr anchor="ctr"/>
          <a:lstStyle>
            <a:lvl1pPr>
              <a:defRPr kumimoji="1" lang="en-US" sz="1440" b="0" baseline="0" dirty="0">
                <a:solidFill>
                  <a:srgbClr val="5EB3DE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21">
            <a:extLst>
              <a:ext uri="{FF2B5EF4-FFF2-40B4-BE49-F238E27FC236}">
                <a16:creationId xmlns:a16="http://schemas.microsoft.com/office/drawing/2014/main" id="{2AAF6BA8-6DDE-478E-886B-7678FE1E2E6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784225" y="6032500"/>
            <a:ext cx="2895600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*This will be the style for footnotes.</a:t>
            </a:r>
          </a:p>
        </p:txBody>
      </p:sp>
    </p:spTree>
    <p:extLst>
      <p:ext uri="{BB962C8B-B14F-4D97-AF65-F5344CB8AC3E}">
        <p14:creationId xmlns:p14="http://schemas.microsoft.com/office/powerpoint/2010/main" val="24389407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Layout Only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5557F301-DF7C-4DD2-9CE3-50DB6F642A42}"/>
              </a:ext>
            </a:extLst>
          </p:cNvPr>
          <p:cNvSpPr txBox="1">
            <a:spLocks/>
          </p:cNvSpPr>
          <p:nvPr/>
        </p:nvSpPr>
        <p:spPr>
          <a:xfrm>
            <a:off x="784225" y="6432550"/>
            <a:ext cx="1749425" cy="2794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defTabSz="365759" eaLnBrk="1" hangingPunct="1">
              <a:defRPr/>
            </a:pPr>
            <a:r>
              <a:rPr lang="en-US" altLang="ja-JP" sz="400" dirty="0">
                <a:solidFill>
                  <a:srgbClr val="4D4D4D"/>
                </a:solidFill>
              </a:rPr>
              <a:t>Confidential – Colliers International 2014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3896" y="552141"/>
            <a:ext cx="8229600" cy="808019"/>
          </a:xfrm>
        </p:spPr>
        <p:txBody>
          <a:bodyPr/>
          <a:lstStyle/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6F11504-9D81-4844-A228-ACF7678D77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ea typeface="ヒラギノ角ゴ Pro W3"/>
              </a:defRPr>
            </a:lvl1pPr>
          </a:lstStyle>
          <a:p>
            <a:pPr>
              <a:defRPr/>
            </a:pPr>
            <a:fld id="{EC613C67-2886-4F40-B5B7-18ED7C4E060C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542804C6-50ED-4AC5-8D3A-31F764A0C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4225" y="6032500"/>
            <a:ext cx="2895600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*This will be the style for footnotes.</a:t>
            </a:r>
          </a:p>
        </p:txBody>
      </p:sp>
    </p:spTree>
    <p:extLst>
      <p:ext uri="{BB962C8B-B14F-4D97-AF65-F5344CB8AC3E}">
        <p14:creationId xmlns:p14="http://schemas.microsoft.com/office/powerpoint/2010/main" val="422630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 Onl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08E77F32-773B-4443-82F2-ABDAAEFE22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90E6C2C-99E7-45BD-B9C7-9C47FCAC67CE}"/>
              </a:ext>
            </a:extLst>
          </p:cNvPr>
          <p:cNvCxnSpPr/>
          <p:nvPr/>
        </p:nvCxnSpPr>
        <p:spPr>
          <a:xfrm>
            <a:off x="434975" y="569913"/>
            <a:ext cx="0" cy="814387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186963A3-425A-4483-81F9-E656642D9DDB}"/>
              </a:ext>
            </a:extLst>
          </p:cNvPr>
          <p:cNvSpPr txBox="1">
            <a:spLocks/>
          </p:cNvSpPr>
          <p:nvPr/>
        </p:nvSpPr>
        <p:spPr>
          <a:xfrm>
            <a:off x="784225" y="6432550"/>
            <a:ext cx="1749425" cy="2794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defTabSz="365759" eaLnBrk="1" hangingPunct="1">
              <a:defRPr/>
            </a:pPr>
            <a:r>
              <a:rPr lang="en-US" altLang="ja-JP" sz="400" dirty="0">
                <a:solidFill>
                  <a:srgbClr val="FFFFFF"/>
                </a:solidFill>
              </a:rPr>
              <a:t>Confidential – Colliers International 2014</a:t>
            </a:r>
          </a:p>
        </p:txBody>
      </p:sp>
      <p:pic>
        <p:nvPicPr>
          <p:cNvPr id="6" name="Picture 12" descr="Corner_Sash.png">
            <a:extLst>
              <a:ext uri="{FF2B5EF4-FFF2-40B4-BE49-F238E27FC236}">
                <a16:creationId xmlns:a16="http://schemas.microsoft.com/office/drawing/2014/main" id="{13E3F437-6F68-40DE-B2A4-44A71A76D5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5999163"/>
            <a:ext cx="12065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3896" y="552141"/>
            <a:ext cx="8229600" cy="8080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B6455AB-2AB5-4C65-B3E5-15671DC83C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rgbClr val="FFFFFF"/>
                </a:solidFill>
                <a:ea typeface="ヒラギノ角ゴ Pro W3"/>
              </a:defRPr>
            </a:lvl1pPr>
          </a:lstStyle>
          <a:p>
            <a:pPr>
              <a:defRPr/>
            </a:pPr>
            <a:fld id="{53C6A4E2-34FC-4713-BB8C-16BBF89DB56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8" name="Footer Placeholder 21">
            <a:extLst>
              <a:ext uri="{FF2B5EF4-FFF2-40B4-BE49-F238E27FC236}">
                <a16:creationId xmlns:a16="http://schemas.microsoft.com/office/drawing/2014/main" id="{10AA3F98-7E56-4B32-8AF1-A33D41BC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4225" y="6032500"/>
            <a:ext cx="2895600" cy="366713"/>
          </a:xfrm>
        </p:spPr>
        <p:txBody>
          <a:bodyPr/>
          <a:lstStyle>
            <a:lvl1pPr>
              <a:defRPr>
                <a:solidFill>
                  <a:srgbClr val="4B4B4B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*This will be the style for footnotes.</a:t>
            </a:r>
          </a:p>
        </p:txBody>
      </p:sp>
    </p:spTree>
    <p:extLst>
      <p:ext uri="{BB962C8B-B14F-4D97-AF65-F5344CB8AC3E}">
        <p14:creationId xmlns:p14="http://schemas.microsoft.com/office/powerpoint/2010/main" val="4584340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EE31EA2-12D9-4607-AEED-21DD8D61C688}"/>
              </a:ext>
            </a:extLst>
          </p:cNvPr>
          <p:cNvSpPr txBox="1">
            <a:spLocks/>
          </p:cNvSpPr>
          <p:nvPr/>
        </p:nvSpPr>
        <p:spPr>
          <a:xfrm>
            <a:off x="784225" y="6432550"/>
            <a:ext cx="1749425" cy="2794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defTabSz="365759" eaLnBrk="1" hangingPunct="1">
              <a:defRPr/>
            </a:pPr>
            <a:r>
              <a:rPr lang="en-US" altLang="ja-JP" sz="400" dirty="0">
                <a:solidFill>
                  <a:srgbClr val="4D4D4D"/>
                </a:solidFill>
              </a:rPr>
              <a:t>Confidential – Colliers International 2014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784231" y="1845740"/>
            <a:ext cx="3787775" cy="31072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3896" y="552141"/>
            <a:ext cx="8229600" cy="80801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800607" y="1845787"/>
            <a:ext cx="2949575" cy="382645"/>
          </a:xfrm>
        </p:spPr>
        <p:txBody>
          <a:bodyPr/>
          <a:lstStyle>
            <a:lvl1pPr>
              <a:defRPr b="1" baseline="0">
                <a:latin typeface="Arial Bold"/>
                <a:cs typeface="Arial Bold"/>
              </a:defRPr>
            </a:lvl1pPr>
          </a:lstStyle>
          <a:p>
            <a:pPr lvl="0"/>
            <a:r>
              <a:rPr lang="en-US" altLang="ja-JP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5D473A2-5706-4739-87F4-717EC68653C9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eaLnBrk="0" hangingPunct="0">
              <a:defRPr>
                <a:ea typeface="ヒラギノ角ゴ Pro W3"/>
              </a:defRPr>
            </a:lvl1pPr>
          </a:lstStyle>
          <a:p>
            <a:pPr>
              <a:defRPr/>
            </a:pPr>
            <a:fld id="{CF8DDCB6-2DC3-4818-BA84-B3692151F6CC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8" name="Footer Placeholder 21">
            <a:extLst>
              <a:ext uri="{FF2B5EF4-FFF2-40B4-BE49-F238E27FC236}">
                <a16:creationId xmlns:a16="http://schemas.microsoft.com/office/drawing/2014/main" id="{4E32AC51-2FEE-4345-AD23-464855CBAF1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784225" y="6032500"/>
            <a:ext cx="2895600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*This will be the style for footnotes.</a:t>
            </a:r>
          </a:p>
        </p:txBody>
      </p:sp>
    </p:spTree>
    <p:extLst>
      <p:ext uri="{BB962C8B-B14F-4D97-AF65-F5344CB8AC3E}">
        <p14:creationId xmlns:p14="http://schemas.microsoft.com/office/powerpoint/2010/main" val="16458057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Bullete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81AF4A1-2A61-4818-980D-6DC953D804EE}"/>
              </a:ext>
            </a:extLst>
          </p:cNvPr>
          <p:cNvSpPr txBox="1">
            <a:spLocks/>
          </p:cNvSpPr>
          <p:nvPr/>
        </p:nvSpPr>
        <p:spPr>
          <a:xfrm>
            <a:off x="784225" y="6432550"/>
            <a:ext cx="1749425" cy="2794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defTabSz="365759" eaLnBrk="1" hangingPunct="1">
              <a:defRPr/>
            </a:pPr>
            <a:r>
              <a:rPr lang="en-US" altLang="ja-JP" sz="400" dirty="0">
                <a:solidFill>
                  <a:srgbClr val="4D4D4D"/>
                </a:solidFill>
              </a:rPr>
              <a:t>Confidential – Colliers International 2014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3896" y="552141"/>
            <a:ext cx="8229600" cy="80801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787400" y="1845736"/>
            <a:ext cx="5741988" cy="37105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0836B7E-E33B-4482-8D91-8962EA70A96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eaLnBrk="0" hangingPunct="0">
              <a:defRPr>
                <a:ea typeface="ヒラギノ角ゴ Pro W3"/>
              </a:defRPr>
            </a:lvl1pPr>
          </a:lstStyle>
          <a:p>
            <a:pPr>
              <a:defRPr/>
            </a:pPr>
            <a:fld id="{E3245AC1-99A1-40EE-B56A-BFB9EE24A79D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5D2A7A8F-5C9A-4D77-A872-4E4E0A0545B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784225" y="6032500"/>
            <a:ext cx="2895600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*This will be the style for footnotes.</a:t>
            </a:r>
          </a:p>
        </p:txBody>
      </p:sp>
    </p:spTree>
    <p:extLst>
      <p:ext uri="{BB962C8B-B14F-4D97-AF65-F5344CB8AC3E}">
        <p14:creationId xmlns:p14="http://schemas.microsoft.com/office/powerpoint/2010/main" val="24318872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Bulleted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6502163-FA25-4844-8FD5-9473DAEA0155}"/>
              </a:ext>
            </a:extLst>
          </p:cNvPr>
          <p:cNvSpPr txBox="1">
            <a:spLocks/>
          </p:cNvSpPr>
          <p:nvPr/>
        </p:nvSpPr>
        <p:spPr>
          <a:xfrm>
            <a:off x="784225" y="6432550"/>
            <a:ext cx="1749425" cy="2794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defTabSz="365759" eaLnBrk="1" hangingPunct="1">
              <a:defRPr/>
            </a:pPr>
            <a:r>
              <a:rPr lang="en-US" altLang="ja-JP" sz="400" dirty="0">
                <a:solidFill>
                  <a:srgbClr val="4D4D4D"/>
                </a:solidFill>
              </a:rPr>
              <a:t>Confidential – Colliers International 2014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3896" y="552138"/>
            <a:ext cx="8229600" cy="44296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787400" y="1845736"/>
            <a:ext cx="5741988" cy="37105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784225" y="995369"/>
            <a:ext cx="8229600" cy="358775"/>
          </a:xfrm>
          <a:noFill/>
          <a:ln>
            <a:noFill/>
          </a:ln>
        </p:spPr>
        <p:txBody>
          <a:bodyPr anchor="ctr"/>
          <a:lstStyle>
            <a:lvl1pPr>
              <a:defRPr kumimoji="1" lang="en-US" sz="1440" b="0" baseline="0" dirty="0">
                <a:solidFill>
                  <a:srgbClr val="5EB3DE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97B53-796B-406B-A4F3-C39358E7594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 eaLnBrk="0" hangingPunct="0">
              <a:defRPr>
                <a:ea typeface="ヒラギノ角ゴ Pro W3"/>
              </a:defRPr>
            </a:lvl1pPr>
          </a:lstStyle>
          <a:p>
            <a:pPr>
              <a:defRPr/>
            </a:pPr>
            <a:fld id="{B30E9E1D-8585-4F3A-8319-2B232C46A300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7" name="Footer Placeholder 21">
            <a:extLst>
              <a:ext uri="{FF2B5EF4-FFF2-40B4-BE49-F238E27FC236}">
                <a16:creationId xmlns:a16="http://schemas.microsoft.com/office/drawing/2014/main" id="{18FEAC53-F4DB-4B0A-AF6D-03119C220B4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84225" y="6032500"/>
            <a:ext cx="2895600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*This will be the style for footnotes.</a:t>
            </a:r>
          </a:p>
        </p:txBody>
      </p:sp>
    </p:spTree>
    <p:extLst>
      <p:ext uri="{BB962C8B-B14F-4D97-AF65-F5344CB8AC3E}">
        <p14:creationId xmlns:p14="http://schemas.microsoft.com/office/powerpoint/2010/main" val="2728777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hoto w/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6858000"/>
          </a:xfrm>
        </p:spPr>
        <p:txBody>
          <a:bodyPr rtlCol="0">
            <a:noAutofit/>
          </a:bodyPr>
          <a:lstStyle>
            <a:lvl1pPr algn="ctr">
              <a:defRPr/>
            </a:lvl1pPr>
          </a:lstStyle>
          <a:p>
            <a:pPr lvl="0"/>
            <a:endParaRPr lang="en-US" altLang="ja-JP" noProof="0" dirty="0"/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-1" y="1803404"/>
            <a:ext cx="9144001" cy="5067375"/>
          </a:xfrm>
          <a:blipFill rotWithShape="1">
            <a:blip r:embed="rId2" cstate="screen"/>
            <a:stretch>
              <a:fillRect/>
            </a:stretch>
          </a:blipFill>
          <a:ln>
            <a:noFill/>
          </a:ln>
        </p:spPr>
        <p:txBody>
          <a:bodyPr lIns="457200" anchor="ctr"/>
          <a:lstStyle>
            <a:lvl1pPr marL="0" indent="0">
              <a:buNone/>
              <a:defRPr b="0" i="0">
                <a:solidFill>
                  <a:srgbClr val="FFFFFF">
                    <a:alpha val="0"/>
                  </a:srgbClr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7400" y="4406343"/>
            <a:ext cx="8229600" cy="808019"/>
          </a:xfrm>
        </p:spPr>
        <p:txBody>
          <a:bodyPr anchor="b"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87404" y="5344151"/>
            <a:ext cx="4080479" cy="307461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  <a:lvl2pPr marL="0" indent="0">
              <a:lnSpc>
                <a:spcPts val="1800"/>
              </a:lnSpc>
              <a:buFontTx/>
              <a:buNone/>
              <a:defRPr sz="90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87402" y="5651612"/>
            <a:ext cx="3774309" cy="389867"/>
          </a:xfrm>
        </p:spPr>
        <p:txBody>
          <a:bodyPr/>
          <a:lstStyle>
            <a:lvl1pPr>
              <a:defRPr sz="900">
                <a:solidFill>
                  <a:schemeClr val="tx2"/>
                </a:solidFill>
              </a:defRPr>
            </a:lvl1pPr>
            <a:lvl2pPr marL="0" indent="0">
              <a:lnSpc>
                <a:spcPts val="1800"/>
              </a:lnSpc>
              <a:buFontTx/>
              <a:buNone/>
              <a:defRPr sz="90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4270430"/>
      </p:ext>
    </p:extLst>
  </p:cSld>
  <p:clrMapOvr>
    <a:masterClrMapping/>
  </p:clrMapOvr>
  <p:transition spd="slow">
    <p:wipe/>
  </p:transition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E5ADB21-4D63-41B7-841F-563556B221A2}"/>
              </a:ext>
            </a:extLst>
          </p:cNvPr>
          <p:cNvSpPr txBox="1">
            <a:spLocks/>
          </p:cNvSpPr>
          <p:nvPr/>
        </p:nvSpPr>
        <p:spPr>
          <a:xfrm>
            <a:off x="784225" y="6432550"/>
            <a:ext cx="1749425" cy="2794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defTabSz="365759" eaLnBrk="1" hangingPunct="1">
              <a:defRPr/>
            </a:pPr>
            <a:r>
              <a:rPr lang="en-US" altLang="ja-JP" sz="400" dirty="0">
                <a:solidFill>
                  <a:srgbClr val="4D4D4D"/>
                </a:solidFill>
              </a:rPr>
              <a:t>Confidential – Colliers International 2014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3897" y="391557"/>
            <a:ext cx="3551362" cy="115597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800602" y="569391"/>
            <a:ext cx="3054350" cy="4057649"/>
          </a:xfrm>
          <a:noFill/>
          <a:ln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altLang="ja-JP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4800607" y="4773960"/>
            <a:ext cx="2080153" cy="1259158"/>
          </a:xfrm>
          <a:noFill/>
          <a:ln>
            <a:noFill/>
          </a:ln>
        </p:spPr>
        <p:txBody>
          <a:bodyPr rtlCol="0" anchor="ctr">
            <a:noAutofit/>
          </a:bodyPr>
          <a:lstStyle>
            <a:lvl1pPr algn="ctr">
              <a:defRPr sz="800"/>
            </a:lvl1pPr>
          </a:lstStyle>
          <a:p>
            <a:pPr lvl="0"/>
            <a:r>
              <a:rPr lang="en-US" altLang="ja-JP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784231" y="1947337"/>
            <a:ext cx="3559175" cy="3680883"/>
          </a:xfrm>
        </p:spPr>
        <p:txBody>
          <a:bodyPr/>
          <a:lstStyle>
            <a:lvl1pPr>
              <a:defRPr baseline="0"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>
              <a:defRPr baseline="0"/>
            </a:lvl2pPr>
            <a:lvl3pPr>
              <a:defRPr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Insert text for sub-bullet</a:t>
            </a:r>
          </a:p>
          <a:p>
            <a:pPr lvl="1"/>
            <a:r>
              <a:rPr lang="en-US" dirty="0" err="1"/>
              <a:t>Lorum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  <a:p>
            <a:pPr lvl="1"/>
            <a:r>
              <a:rPr lang="en-US" dirty="0" err="1"/>
              <a:t>Vollorem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fugias</a:t>
            </a:r>
            <a:endParaRPr lang="en-US" dirty="0"/>
          </a:p>
          <a:p>
            <a:pPr lvl="2"/>
            <a:r>
              <a:rPr lang="en-US" dirty="0"/>
              <a:t>Insert tertiary level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B8FFF28-7838-4460-8A95-A3888F1B037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 eaLnBrk="0" hangingPunct="0">
              <a:defRPr>
                <a:ea typeface="ヒラギノ角ゴ Pro W3"/>
              </a:defRPr>
            </a:lvl1pPr>
          </a:lstStyle>
          <a:p>
            <a:pPr>
              <a:defRPr/>
            </a:pPr>
            <a:fld id="{47CC1083-B95C-4159-BB0B-5227466CC68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9" name="Footer Placeholder 21">
            <a:extLst>
              <a:ext uri="{FF2B5EF4-FFF2-40B4-BE49-F238E27FC236}">
                <a16:creationId xmlns:a16="http://schemas.microsoft.com/office/drawing/2014/main" id="{8B6CD2EB-3526-4BD2-A9BA-5B176D22D1E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84225" y="6032500"/>
            <a:ext cx="2895600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*This will be the style for footnotes.</a:t>
            </a:r>
          </a:p>
        </p:txBody>
      </p:sp>
    </p:spTree>
    <p:extLst>
      <p:ext uri="{BB962C8B-B14F-4D97-AF65-F5344CB8AC3E}">
        <p14:creationId xmlns:p14="http://schemas.microsoft.com/office/powerpoint/2010/main" val="32674397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Bulleted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C52B4020-0844-4CE1-84A1-8356318B6E87}"/>
              </a:ext>
            </a:extLst>
          </p:cNvPr>
          <p:cNvSpPr txBox="1">
            <a:spLocks/>
          </p:cNvSpPr>
          <p:nvPr/>
        </p:nvSpPr>
        <p:spPr>
          <a:xfrm>
            <a:off x="784225" y="6432550"/>
            <a:ext cx="1749425" cy="2794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defTabSz="365759" eaLnBrk="1" hangingPunct="1">
              <a:defRPr/>
            </a:pPr>
            <a:r>
              <a:rPr lang="en-US" altLang="ja-JP" sz="400" dirty="0">
                <a:solidFill>
                  <a:srgbClr val="4D4D4D"/>
                </a:solidFill>
              </a:rPr>
              <a:t>Confidential – Colliers International 2014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3897" y="391557"/>
            <a:ext cx="3551362" cy="115597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800602" y="569391"/>
            <a:ext cx="3054350" cy="4057649"/>
          </a:xfrm>
          <a:noFill/>
          <a:ln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altLang="ja-JP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4800607" y="4773960"/>
            <a:ext cx="2080153" cy="1259158"/>
          </a:xfrm>
          <a:noFill/>
          <a:ln>
            <a:noFill/>
          </a:ln>
        </p:spPr>
        <p:txBody>
          <a:bodyPr rtlCol="0" anchor="ctr">
            <a:noAutofit/>
          </a:bodyPr>
          <a:lstStyle>
            <a:lvl1pPr algn="ctr">
              <a:defRPr sz="800"/>
            </a:lvl1pPr>
          </a:lstStyle>
          <a:p>
            <a:pPr lvl="0"/>
            <a:r>
              <a:rPr lang="en-US" altLang="ja-JP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783897" y="1947928"/>
            <a:ext cx="3551362" cy="3672788"/>
          </a:xfrm>
        </p:spPr>
        <p:txBody>
          <a:bodyPr/>
          <a:lstStyle>
            <a:lvl1pPr marL="0" marR="0" indent="0" algn="l" defTabSz="365759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baseline="0"/>
            </a:lvl1pPr>
            <a:lvl2pPr marL="0" marR="0" indent="-80010" algn="l" defTabSz="365759" rtl="0" eaLnBrk="0" fontAlgn="base" latinLnBrk="0" hangingPunct="0">
              <a:lnSpc>
                <a:spcPts val="14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960" baseline="0"/>
            </a:lvl2pPr>
            <a:lvl3pPr marL="172719" marR="0" indent="-71120" algn="l" defTabSz="365759" rtl="0" eaLnBrk="0" fontAlgn="base" latinLnBrk="0" hangingPunct="0">
              <a:lnSpc>
                <a:spcPts val="108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›"/>
              <a:tabLst/>
              <a:defRPr baseline="0"/>
            </a:lvl3pPr>
            <a:lvl4pPr marL="172719" marR="0" indent="0" algn="l" defTabSz="365759" rtl="0" eaLnBrk="0" fontAlgn="base" latinLnBrk="0" hangingPunct="0">
              <a:lnSpc>
                <a:spcPts val="108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lvl4pPr>
            <a:lvl5pPr marL="172719" marR="0" indent="0" algn="l" defTabSz="36575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066DE4F-7667-4888-8E6B-99662E56C54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hangingPunct="0">
              <a:defRPr>
                <a:ea typeface="ヒラギノ角ゴ Pro W3"/>
              </a:defRPr>
            </a:lvl1pPr>
          </a:lstStyle>
          <a:p>
            <a:pPr>
              <a:defRPr/>
            </a:pPr>
            <a:fld id="{59D7C530-8158-4A2C-8117-CEC0091C051F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9" name="Footer Placeholder 21">
            <a:extLst>
              <a:ext uri="{FF2B5EF4-FFF2-40B4-BE49-F238E27FC236}">
                <a16:creationId xmlns:a16="http://schemas.microsoft.com/office/drawing/2014/main" id="{1626D2CC-EDBC-4F34-B53C-F7F9D4DEBD8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84225" y="6032500"/>
            <a:ext cx="2895600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*This will be the style for footnotes.</a:t>
            </a:r>
          </a:p>
        </p:txBody>
      </p:sp>
    </p:spTree>
    <p:extLst>
      <p:ext uri="{BB962C8B-B14F-4D97-AF65-F5344CB8AC3E}">
        <p14:creationId xmlns:p14="http://schemas.microsoft.com/office/powerpoint/2010/main" val="20819175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 Only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3896" y="552139"/>
            <a:ext cx="8229600" cy="808019"/>
          </a:xfrm>
        </p:spPr>
        <p:txBody>
          <a:bodyPr/>
          <a:lstStyle/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id="{F122845C-1D9F-46B4-9421-2BDBB4DFD7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84225" y="6032500"/>
            <a:ext cx="2895600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*This will be the style for footnotes.</a:t>
            </a:r>
          </a:p>
        </p:txBody>
      </p:sp>
    </p:spTree>
    <p:extLst>
      <p:ext uri="{BB962C8B-B14F-4D97-AF65-F5344CB8AC3E}">
        <p14:creationId xmlns:p14="http://schemas.microsoft.com/office/powerpoint/2010/main" val="37089489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 Only - Grey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3896" y="552140"/>
            <a:ext cx="8229600" cy="443227"/>
          </a:xfrm>
        </p:spPr>
        <p:txBody>
          <a:bodyPr/>
          <a:lstStyle/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784225" y="995367"/>
            <a:ext cx="8229600" cy="358775"/>
          </a:xfrm>
          <a:noFill/>
          <a:ln>
            <a:noFill/>
          </a:ln>
        </p:spPr>
        <p:txBody>
          <a:bodyPr anchor="ctr"/>
          <a:lstStyle>
            <a:lvl1pPr>
              <a:defRPr kumimoji="1" lang="en-US" sz="1600" b="0" baseline="0" dirty="0">
                <a:solidFill>
                  <a:srgbClr val="5EB3DE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21">
            <a:extLst>
              <a:ext uri="{FF2B5EF4-FFF2-40B4-BE49-F238E27FC236}">
                <a16:creationId xmlns:a16="http://schemas.microsoft.com/office/drawing/2014/main" id="{E3C8D893-C90C-40FE-B3CE-718AD0BAAD54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784225" y="6032500"/>
            <a:ext cx="2895600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*This will be the style for footnotes.</a:t>
            </a:r>
          </a:p>
        </p:txBody>
      </p:sp>
    </p:spTree>
    <p:extLst>
      <p:ext uri="{BB962C8B-B14F-4D97-AF65-F5344CB8AC3E}">
        <p14:creationId xmlns:p14="http://schemas.microsoft.com/office/powerpoint/2010/main" val="11435238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Layout Only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759D67F-2826-43A4-9F45-8F32FDF23ABA}"/>
              </a:ext>
            </a:extLst>
          </p:cNvPr>
          <p:cNvSpPr txBox="1">
            <a:spLocks/>
          </p:cNvSpPr>
          <p:nvPr/>
        </p:nvSpPr>
        <p:spPr>
          <a:xfrm>
            <a:off x="784225" y="6432550"/>
            <a:ext cx="1749425" cy="2794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defTabSz="406385" eaLnBrk="1" hangingPunct="1">
              <a:defRPr/>
            </a:pPr>
            <a:r>
              <a:rPr lang="en-US" altLang="ja-JP" sz="444" dirty="0">
                <a:solidFill>
                  <a:srgbClr val="4D4D4D"/>
                </a:solidFill>
              </a:rPr>
              <a:t>Confidential – Colliers International 2014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3896" y="552139"/>
            <a:ext cx="8229600" cy="808019"/>
          </a:xfrm>
        </p:spPr>
        <p:txBody>
          <a:bodyPr/>
          <a:lstStyle/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5B18F6F-9BEC-42C4-9061-2B1A56BEC5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ea typeface="ヒラギノ角ゴ Pro W3"/>
              </a:defRPr>
            </a:lvl1pPr>
          </a:lstStyle>
          <a:p>
            <a:pPr>
              <a:defRPr/>
            </a:pPr>
            <a:fld id="{2D9A5395-79B2-46D1-A983-2CBD8C23736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776ED32A-61F4-4FB6-923B-912C1F418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4225" y="6032500"/>
            <a:ext cx="2895600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*This will be the style for footnotes.</a:t>
            </a:r>
          </a:p>
        </p:txBody>
      </p:sp>
    </p:spTree>
    <p:extLst>
      <p:ext uri="{BB962C8B-B14F-4D97-AF65-F5344CB8AC3E}">
        <p14:creationId xmlns:p14="http://schemas.microsoft.com/office/powerpoint/2010/main" val="29090569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 Onl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80C73708-51CC-4A5D-819B-7AD7DFAE35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0A267F2-BBD9-495E-93BB-1E4AF040CD71}"/>
              </a:ext>
            </a:extLst>
          </p:cNvPr>
          <p:cNvCxnSpPr/>
          <p:nvPr/>
        </p:nvCxnSpPr>
        <p:spPr>
          <a:xfrm>
            <a:off x="434975" y="569913"/>
            <a:ext cx="0" cy="814387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E2FBE9FE-AC07-460F-AF57-176F1BB7F726}"/>
              </a:ext>
            </a:extLst>
          </p:cNvPr>
          <p:cNvSpPr txBox="1">
            <a:spLocks/>
          </p:cNvSpPr>
          <p:nvPr/>
        </p:nvSpPr>
        <p:spPr>
          <a:xfrm>
            <a:off x="784225" y="6432550"/>
            <a:ext cx="1749425" cy="2794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defTabSz="406385" eaLnBrk="1" hangingPunct="1">
              <a:defRPr/>
            </a:pPr>
            <a:r>
              <a:rPr lang="en-US" altLang="ja-JP" sz="444" dirty="0">
                <a:solidFill>
                  <a:srgbClr val="FFFFFF"/>
                </a:solidFill>
              </a:rPr>
              <a:t>Confidential – Colliers International 2014</a:t>
            </a:r>
          </a:p>
        </p:txBody>
      </p:sp>
      <p:pic>
        <p:nvPicPr>
          <p:cNvPr id="6" name="Picture 12" descr="Corner_Sash.png">
            <a:extLst>
              <a:ext uri="{FF2B5EF4-FFF2-40B4-BE49-F238E27FC236}">
                <a16:creationId xmlns:a16="http://schemas.microsoft.com/office/drawing/2014/main" id="{D01ABB9F-8C03-4847-8EBB-A4DF9568DE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5999163"/>
            <a:ext cx="12065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3896" y="552139"/>
            <a:ext cx="8229600" cy="8080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2B72E1B-7F44-478E-B7D5-67E67BB4FE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rgbClr val="FFFFFF"/>
                </a:solidFill>
                <a:ea typeface="ヒラギノ角ゴ Pro W3"/>
              </a:defRPr>
            </a:lvl1pPr>
          </a:lstStyle>
          <a:p>
            <a:pPr>
              <a:defRPr/>
            </a:pPr>
            <a:fld id="{1DF7DDF8-636A-4840-B2C5-E22ED92A2839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8" name="Footer Placeholder 21">
            <a:extLst>
              <a:ext uri="{FF2B5EF4-FFF2-40B4-BE49-F238E27FC236}">
                <a16:creationId xmlns:a16="http://schemas.microsoft.com/office/drawing/2014/main" id="{410F0D07-3A67-4A68-87B7-1072CDBE3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4225" y="6032500"/>
            <a:ext cx="2895600" cy="366713"/>
          </a:xfrm>
        </p:spPr>
        <p:txBody>
          <a:bodyPr/>
          <a:lstStyle>
            <a:lvl1pPr>
              <a:defRPr>
                <a:solidFill>
                  <a:srgbClr val="4B4B4B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*This will be the style for footnotes.</a:t>
            </a:r>
          </a:p>
        </p:txBody>
      </p:sp>
    </p:spTree>
    <p:extLst>
      <p:ext uri="{BB962C8B-B14F-4D97-AF65-F5344CB8AC3E}">
        <p14:creationId xmlns:p14="http://schemas.microsoft.com/office/powerpoint/2010/main" val="19949924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8F410E3-4DD0-4CF9-BE60-FB41003E8808}"/>
              </a:ext>
            </a:extLst>
          </p:cNvPr>
          <p:cNvSpPr txBox="1">
            <a:spLocks/>
          </p:cNvSpPr>
          <p:nvPr/>
        </p:nvSpPr>
        <p:spPr>
          <a:xfrm>
            <a:off x="784225" y="6432550"/>
            <a:ext cx="1749425" cy="2794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defTabSz="406385" eaLnBrk="1" hangingPunct="1">
              <a:defRPr/>
            </a:pPr>
            <a:r>
              <a:rPr lang="en-US" altLang="ja-JP" sz="444" dirty="0">
                <a:solidFill>
                  <a:srgbClr val="4D4D4D"/>
                </a:solidFill>
              </a:rPr>
              <a:t>Confidential – Colliers International 2014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784231" y="1845737"/>
            <a:ext cx="3787775" cy="310726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3896" y="552139"/>
            <a:ext cx="8229600" cy="80801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800606" y="1845784"/>
            <a:ext cx="2949575" cy="382645"/>
          </a:xfrm>
        </p:spPr>
        <p:txBody>
          <a:bodyPr/>
          <a:lstStyle>
            <a:lvl1pPr>
              <a:defRPr b="1" baseline="0">
                <a:latin typeface="Arial Bold"/>
                <a:cs typeface="Arial Bold"/>
              </a:defRPr>
            </a:lvl1pPr>
          </a:lstStyle>
          <a:p>
            <a:pPr lvl="0"/>
            <a:r>
              <a:rPr lang="en-US" altLang="ja-JP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145288-63B4-469A-866A-A5C0EB7E6227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eaLnBrk="0" hangingPunct="0">
              <a:defRPr>
                <a:ea typeface="ヒラギノ角ゴ Pro W3"/>
              </a:defRPr>
            </a:lvl1pPr>
          </a:lstStyle>
          <a:p>
            <a:pPr>
              <a:defRPr/>
            </a:pPr>
            <a:fld id="{1E7146A2-2B0B-4453-B0FE-DB712B69E5EE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8" name="Footer Placeholder 21">
            <a:extLst>
              <a:ext uri="{FF2B5EF4-FFF2-40B4-BE49-F238E27FC236}">
                <a16:creationId xmlns:a16="http://schemas.microsoft.com/office/drawing/2014/main" id="{A7726ACA-1391-4515-A680-3D8261C36EA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784225" y="6032500"/>
            <a:ext cx="2895600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*This will be the style for footnotes.</a:t>
            </a:r>
          </a:p>
        </p:txBody>
      </p:sp>
    </p:spTree>
    <p:extLst>
      <p:ext uri="{BB962C8B-B14F-4D97-AF65-F5344CB8AC3E}">
        <p14:creationId xmlns:p14="http://schemas.microsoft.com/office/powerpoint/2010/main" val="10523379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Bullete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09AEB5A-E7CA-40E9-BD86-8869D1EDCEEC}"/>
              </a:ext>
            </a:extLst>
          </p:cNvPr>
          <p:cNvSpPr txBox="1">
            <a:spLocks/>
          </p:cNvSpPr>
          <p:nvPr/>
        </p:nvSpPr>
        <p:spPr>
          <a:xfrm>
            <a:off x="784225" y="6432550"/>
            <a:ext cx="1749425" cy="2794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defTabSz="406385" eaLnBrk="1" hangingPunct="1">
              <a:defRPr/>
            </a:pPr>
            <a:r>
              <a:rPr lang="en-US" altLang="ja-JP" sz="444" dirty="0">
                <a:solidFill>
                  <a:srgbClr val="4D4D4D"/>
                </a:solidFill>
              </a:rPr>
              <a:t>Confidential – Colliers International 2014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3896" y="552139"/>
            <a:ext cx="8229600" cy="80801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787401" y="1845737"/>
            <a:ext cx="5741988" cy="37105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E9A57C9-CC02-4CC3-AEE7-37BABF3FAAC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eaLnBrk="0" hangingPunct="0">
              <a:defRPr>
                <a:ea typeface="ヒラギノ角ゴ Pro W3"/>
              </a:defRPr>
            </a:lvl1pPr>
          </a:lstStyle>
          <a:p>
            <a:pPr>
              <a:defRPr/>
            </a:pPr>
            <a:fld id="{55BF6CB1-9AB3-47F1-B697-3845F912A57C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EE09BDC7-32AB-4D72-88F8-41937D5B5A0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784225" y="6032500"/>
            <a:ext cx="2895600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*This will be the style for footnotes.</a:t>
            </a:r>
          </a:p>
        </p:txBody>
      </p:sp>
    </p:spTree>
    <p:extLst>
      <p:ext uri="{BB962C8B-B14F-4D97-AF65-F5344CB8AC3E}">
        <p14:creationId xmlns:p14="http://schemas.microsoft.com/office/powerpoint/2010/main" val="22376942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Bulleted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010915E-E979-469F-BA54-EDD2F3A54EB0}"/>
              </a:ext>
            </a:extLst>
          </p:cNvPr>
          <p:cNvSpPr txBox="1">
            <a:spLocks/>
          </p:cNvSpPr>
          <p:nvPr/>
        </p:nvSpPr>
        <p:spPr>
          <a:xfrm>
            <a:off x="784225" y="6432550"/>
            <a:ext cx="1749425" cy="2794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defTabSz="406385" eaLnBrk="1" hangingPunct="1">
              <a:defRPr/>
            </a:pPr>
            <a:r>
              <a:rPr lang="en-US" altLang="ja-JP" sz="444" dirty="0">
                <a:solidFill>
                  <a:srgbClr val="4D4D4D"/>
                </a:solidFill>
              </a:rPr>
              <a:t>Confidential – Colliers International 2014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3896" y="552138"/>
            <a:ext cx="8229600" cy="44296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787401" y="1845737"/>
            <a:ext cx="5741988" cy="37105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784225" y="995367"/>
            <a:ext cx="8229600" cy="358775"/>
          </a:xfrm>
          <a:noFill/>
          <a:ln>
            <a:noFill/>
          </a:ln>
        </p:spPr>
        <p:txBody>
          <a:bodyPr anchor="ctr"/>
          <a:lstStyle>
            <a:lvl1pPr>
              <a:defRPr kumimoji="1" lang="en-US" sz="1600" b="0" baseline="0" dirty="0">
                <a:solidFill>
                  <a:srgbClr val="5EB3DE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0204A-9704-46AB-ACAD-B1745A65F25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 eaLnBrk="0" hangingPunct="0">
              <a:defRPr>
                <a:ea typeface="ヒラギノ角ゴ Pro W3"/>
              </a:defRPr>
            </a:lvl1pPr>
          </a:lstStyle>
          <a:p>
            <a:pPr>
              <a:defRPr/>
            </a:pPr>
            <a:fld id="{0FC274F7-D419-477C-A968-648CC756D12A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7" name="Footer Placeholder 21">
            <a:extLst>
              <a:ext uri="{FF2B5EF4-FFF2-40B4-BE49-F238E27FC236}">
                <a16:creationId xmlns:a16="http://schemas.microsoft.com/office/drawing/2014/main" id="{2B10699B-42F2-446C-B588-2DF3A050E8D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84225" y="6032500"/>
            <a:ext cx="2895600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*This will be the style for footnotes.</a:t>
            </a:r>
          </a:p>
        </p:txBody>
      </p:sp>
    </p:spTree>
    <p:extLst>
      <p:ext uri="{BB962C8B-B14F-4D97-AF65-F5344CB8AC3E}">
        <p14:creationId xmlns:p14="http://schemas.microsoft.com/office/powerpoint/2010/main" val="36960095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2B088F0-0988-424F-9135-C4B3EE91E5A4}"/>
              </a:ext>
            </a:extLst>
          </p:cNvPr>
          <p:cNvSpPr txBox="1">
            <a:spLocks/>
          </p:cNvSpPr>
          <p:nvPr/>
        </p:nvSpPr>
        <p:spPr>
          <a:xfrm>
            <a:off x="784225" y="6432550"/>
            <a:ext cx="1749425" cy="2794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defTabSz="406385" eaLnBrk="1" hangingPunct="1">
              <a:defRPr/>
            </a:pPr>
            <a:r>
              <a:rPr lang="en-US" altLang="ja-JP" sz="444" dirty="0">
                <a:solidFill>
                  <a:srgbClr val="4D4D4D"/>
                </a:solidFill>
              </a:rPr>
              <a:t>Confidential – Colliers International 2014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3898" y="391553"/>
            <a:ext cx="3551362" cy="1155976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800602" y="569389"/>
            <a:ext cx="3054350" cy="4057649"/>
          </a:xfrm>
          <a:noFill/>
          <a:ln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altLang="ja-JP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4800605" y="4773960"/>
            <a:ext cx="2080153" cy="1259157"/>
          </a:xfrm>
          <a:noFill/>
          <a:ln>
            <a:noFill/>
          </a:ln>
        </p:spPr>
        <p:txBody>
          <a:bodyPr rtlCol="0" anchor="ctr">
            <a:noAutofit/>
          </a:bodyPr>
          <a:lstStyle>
            <a:lvl1pPr algn="ctr">
              <a:defRPr sz="889"/>
            </a:lvl1pPr>
          </a:lstStyle>
          <a:p>
            <a:pPr lvl="0"/>
            <a:r>
              <a:rPr lang="en-US" altLang="ja-JP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784229" y="1947336"/>
            <a:ext cx="3559175" cy="3680884"/>
          </a:xfrm>
        </p:spPr>
        <p:txBody>
          <a:bodyPr/>
          <a:lstStyle>
            <a:lvl1pPr>
              <a:defRPr baseline="0"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>
              <a:defRPr baseline="0"/>
            </a:lvl2pPr>
            <a:lvl3pPr>
              <a:defRPr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Insert text for sub-bullet</a:t>
            </a:r>
          </a:p>
          <a:p>
            <a:pPr lvl="1"/>
            <a:r>
              <a:rPr lang="en-US" dirty="0" err="1"/>
              <a:t>Lorum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  <a:p>
            <a:pPr lvl="1"/>
            <a:r>
              <a:rPr lang="en-US" dirty="0" err="1"/>
              <a:t>Vollorem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fugias</a:t>
            </a:r>
            <a:endParaRPr lang="en-US" dirty="0"/>
          </a:p>
          <a:p>
            <a:pPr lvl="2"/>
            <a:r>
              <a:rPr lang="en-US" dirty="0"/>
              <a:t>Insert tertiary level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6CD163F-7D5D-404F-AF07-15472741BEE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 eaLnBrk="0" hangingPunct="0">
              <a:defRPr>
                <a:ea typeface="ヒラギノ角ゴ Pro W3"/>
              </a:defRPr>
            </a:lvl1pPr>
          </a:lstStyle>
          <a:p>
            <a:pPr>
              <a:defRPr/>
            </a:pPr>
            <a:fld id="{8C07E72B-2109-4053-84AF-93F6DAFC3DE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9" name="Footer Placeholder 21">
            <a:extLst>
              <a:ext uri="{FF2B5EF4-FFF2-40B4-BE49-F238E27FC236}">
                <a16:creationId xmlns:a16="http://schemas.microsoft.com/office/drawing/2014/main" id="{C95327CF-7712-4CA7-9DDC-283809C9AA2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84225" y="6032500"/>
            <a:ext cx="2895600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*This will be the style for footnotes.</a:t>
            </a:r>
          </a:p>
        </p:txBody>
      </p:sp>
    </p:spTree>
    <p:extLst>
      <p:ext uri="{BB962C8B-B14F-4D97-AF65-F5344CB8AC3E}">
        <p14:creationId xmlns:p14="http://schemas.microsoft.com/office/powerpoint/2010/main" val="3128865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Photo w/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6858000"/>
          </a:xfrm>
        </p:spPr>
        <p:txBody>
          <a:bodyPr rtlCol="0">
            <a:noAutofit/>
          </a:bodyPr>
          <a:lstStyle>
            <a:lvl1pPr algn="ctr">
              <a:defRPr baseline="0"/>
            </a:lvl1pPr>
          </a:lstStyle>
          <a:p>
            <a:pPr lvl="0"/>
            <a:r>
              <a:rPr lang="en-US" altLang="ja-JP" noProof="0" dirty="0"/>
              <a:t>Click icon to add picture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7400" y="4406343"/>
            <a:ext cx="8229600" cy="808019"/>
          </a:xfrm>
        </p:spPr>
        <p:txBody>
          <a:bodyPr anchor="b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87404" y="5344151"/>
            <a:ext cx="4080479" cy="307461"/>
          </a:xfrm>
        </p:spPr>
        <p:txBody>
          <a:bodyPr/>
          <a:lstStyle>
            <a:lvl1pPr>
              <a:defRPr sz="1600">
                <a:solidFill>
                  <a:srgbClr val="FFFFFF"/>
                </a:solidFill>
              </a:defRPr>
            </a:lvl1pPr>
            <a:lvl2pPr marL="0" indent="0">
              <a:lnSpc>
                <a:spcPts val="1800"/>
              </a:lnSpc>
              <a:buFontTx/>
              <a:buNone/>
              <a:defRPr sz="90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87402" y="5651612"/>
            <a:ext cx="3774309" cy="389867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  <a:lvl2pPr marL="0" indent="0">
              <a:lnSpc>
                <a:spcPts val="1800"/>
              </a:lnSpc>
              <a:buFontTx/>
              <a:buNone/>
              <a:defRPr sz="90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9727963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Bulleted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2A4E26F-83F6-4D74-8053-39333DB99F6C}"/>
              </a:ext>
            </a:extLst>
          </p:cNvPr>
          <p:cNvSpPr txBox="1">
            <a:spLocks/>
          </p:cNvSpPr>
          <p:nvPr/>
        </p:nvSpPr>
        <p:spPr>
          <a:xfrm>
            <a:off x="784225" y="6432550"/>
            <a:ext cx="1749425" cy="2794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defTabSz="406385" eaLnBrk="1" hangingPunct="1">
              <a:defRPr/>
            </a:pPr>
            <a:r>
              <a:rPr lang="en-US" altLang="ja-JP" sz="444" dirty="0">
                <a:solidFill>
                  <a:srgbClr val="4D4D4D"/>
                </a:solidFill>
              </a:rPr>
              <a:t>Confidential – Colliers International 2014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3898" y="391553"/>
            <a:ext cx="3551362" cy="1155976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800602" y="569389"/>
            <a:ext cx="3054350" cy="4057649"/>
          </a:xfrm>
          <a:noFill/>
          <a:ln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altLang="ja-JP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4800605" y="4773960"/>
            <a:ext cx="2080153" cy="1259157"/>
          </a:xfrm>
          <a:noFill/>
          <a:ln>
            <a:noFill/>
          </a:ln>
        </p:spPr>
        <p:txBody>
          <a:bodyPr rtlCol="0" anchor="ctr">
            <a:noAutofit/>
          </a:bodyPr>
          <a:lstStyle>
            <a:lvl1pPr algn="ctr">
              <a:defRPr sz="889"/>
            </a:lvl1pPr>
          </a:lstStyle>
          <a:p>
            <a:pPr lvl="0"/>
            <a:r>
              <a:rPr lang="en-US" altLang="ja-JP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783898" y="1947927"/>
            <a:ext cx="3551362" cy="3672788"/>
          </a:xfrm>
        </p:spPr>
        <p:txBody>
          <a:bodyPr/>
          <a:lstStyle>
            <a:lvl1pPr marL="0" marR="0" indent="0" algn="l" defTabSz="406385" rtl="0" eaLnBrk="0" fontAlgn="base" latinLnBrk="0" hangingPunct="0">
              <a:lnSpc>
                <a:spcPts val="1334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baseline="0"/>
            </a:lvl1pPr>
            <a:lvl2pPr marL="0" marR="0" indent="-88897" algn="l" defTabSz="406385" rtl="0" eaLnBrk="0" fontAlgn="base" latinLnBrk="0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1066" baseline="0"/>
            </a:lvl2pPr>
            <a:lvl3pPr marL="191903" marR="0" indent="-79019" algn="l" defTabSz="406385" rtl="0" eaLnBrk="0" fontAlgn="base" latinLnBrk="0" hangingPunct="0">
              <a:lnSpc>
                <a:spcPts val="1200"/>
              </a:lnSpc>
              <a:spcBef>
                <a:spcPts val="53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›"/>
              <a:tabLst/>
              <a:defRPr baseline="0"/>
            </a:lvl3pPr>
            <a:lvl4pPr marL="191903" marR="0" indent="0" algn="l" defTabSz="406385" rtl="0" eaLnBrk="0" fontAlgn="base" latinLnBrk="0" hangingPunct="0">
              <a:lnSpc>
                <a:spcPts val="1200"/>
              </a:lnSpc>
              <a:spcBef>
                <a:spcPts val="533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lvl4pPr>
            <a:lvl5pPr marL="191903" marR="0" indent="0" algn="l" defTabSz="406385" rtl="0" eaLnBrk="0" fontAlgn="base" latinLnBrk="0" hangingPunct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E2A15C2-0A53-4285-A9D2-40BF7E7D348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hangingPunct="0">
              <a:defRPr>
                <a:ea typeface="ヒラギノ角ゴ Pro W3"/>
              </a:defRPr>
            </a:lvl1pPr>
          </a:lstStyle>
          <a:p>
            <a:pPr>
              <a:defRPr/>
            </a:pPr>
            <a:fld id="{7B738B26-F640-410D-AFCF-F0DAF9B3FAB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9" name="Footer Placeholder 21">
            <a:extLst>
              <a:ext uri="{FF2B5EF4-FFF2-40B4-BE49-F238E27FC236}">
                <a16:creationId xmlns:a16="http://schemas.microsoft.com/office/drawing/2014/main" id="{0D02D1C1-F476-447D-96B5-E3DEB8D001C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84225" y="6032500"/>
            <a:ext cx="2895600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*This will be the style for footnotes.</a:t>
            </a:r>
          </a:p>
        </p:txBody>
      </p:sp>
    </p:spTree>
    <p:extLst>
      <p:ext uri="{BB962C8B-B14F-4D97-AF65-F5344CB8AC3E}">
        <p14:creationId xmlns:p14="http://schemas.microsoft.com/office/powerpoint/2010/main" val="1557230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6CFCDE61-CD89-4266-B186-3F686AEAB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5"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EDE9E07-8C75-4E2A-ADC8-4EE935FB6211}"/>
              </a:ext>
            </a:extLst>
          </p:cNvPr>
          <p:cNvCxnSpPr/>
          <p:nvPr/>
        </p:nvCxnSpPr>
        <p:spPr>
          <a:xfrm>
            <a:off x="434975" y="4656138"/>
            <a:ext cx="0" cy="121285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Colliers_Logo.png">
            <a:extLst>
              <a:ext uri="{FF2B5EF4-FFF2-40B4-BE49-F238E27FC236}">
                <a16:creationId xmlns:a16="http://schemas.microsoft.com/office/drawing/2014/main" id="{DC26C1F1-5384-4D1E-8BCC-15723ECD9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5314950"/>
            <a:ext cx="81121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3896" y="4406343"/>
            <a:ext cx="8229600" cy="808019"/>
          </a:xfrm>
        </p:spPr>
        <p:txBody>
          <a:bodyPr anchor="b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84228" y="5344150"/>
            <a:ext cx="3594823" cy="307460"/>
          </a:xfrm>
        </p:spPr>
        <p:txBody>
          <a:bodyPr/>
          <a:lstStyle>
            <a:lvl1pPr>
              <a:defRPr sz="1600">
                <a:solidFill>
                  <a:srgbClr val="FFFFFF"/>
                </a:solidFill>
              </a:defRPr>
            </a:lvl1pPr>
            <a:lvl2pPr marL="0" indent="0">
              <a:lnSpc>
                <a:spcPts val="1800"/>
              </a:lnSpc>
              <a:buFontTx/>
              <a:buNone/>
              <a:defRPr sz="90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84227" y="5651612"/>
            <a:ext cx="3364923" cy="389867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  <a:lvl2pPr marL="0" indent="0">
              <a:lnSpc>
                <a:spcPts val="1800"/>
              </a:lnSpc>
              <a:buFontTx/>
              <a:buNone/>
              <a:defRPr sz="90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88135513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1507C1-36E2-47D8-ABDD-620DE6391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5"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EDF2EA-0AC7-4F7E-9C63-8CE432218E99}"/>
              </a:ext>
            </a:extLst>
          </p:cNvPr>
          <p:cNvCxnSpPr/>
          <p:nvPr/>
        </p:nvCxnSpPr>
        <p:spPr>
          <a:xfrm>
            <a:off x="4572000" y="1970088"/>
            <a:ext cx="0" cy="2906712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7" descr="Corner_Sash.png">
            <a:extLst>
              <a:ext uri="{FF2B5EF4-FFF2-40B4-BE49-F238E27FC236}">
                <a16:creationId xmlns:a16="http://schemas.microsoft.com/office/drawing/2014/main" id="{E0D2D656-8DC3-4AB8-9196-D2422D6F01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5999163"/>
            <a:ext cx="12065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21852" y="2464647"/>
            <a:ext cx="3448501" cy="1929737"/>
          </a:xfrm>
        </p:spPr>
        <p:txBody>
          <a:bodyPr/>
          <a:lstStyle>
            <a:lvl1pPr algn="r">
              <a:lnSpc>
                <a:spcPts val="4100"/>
              </a:lnSpc>
              <a:defRPr sz="3500" baseline="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073650" y="2468093"/>
            <a:ext cx="3317130" cy="1926288"/>
          </a:xfrm>
        </p:spPr>
        <p:txBody>
          <a:bodyPr anchor="ctr"/>
          <a:lstStyle>
            <a:lvl1pPr>
              <a:lnSpc>
                <a:spcPts val="2200"/>
              </a:lnSpc>
              <a:defRPr sz="2000" baseline="0">
                <a:solidFill>
                  <a:schemeClr val="bg1"/>
                </a:solidFill>
              </a:defRPr>
            </a:lvl1pPr>
            <a:lvl2pPr marL="0" indent="0">
              <a:lnSpc>
                <a:spcPts val="1800"/>
              </a:lnSpc>
              <a:buFontTx/>
              <a:buNone/>
              <a:defRPr sz="90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10606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3D791E8E-1BF4-4954-83B0-5B4A46264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89"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orner_Sash.png">
            <a:extLst>
              <a:ext uri="{FF2B5EF4-FFF2-40B4-BE49-F238E27FC236}">
                <a16:creationId xmlns:a16="http://schemas.microsoft.com/office/drawing/2014/main" id="{DBC584ED-D23B-4710-9F28-AFF705A532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5999163"/>
            <a:ext cx="12065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15187" y="2450049"/>
            <a:ext cx="6713630" cy="1929737"/>
          </a:xfrm>
        </p:spPr>
        <p:txBody>
          <a:bodyPr/>
          <a:lstStyle>
            <a:lvl1pPr algn="ctr">
              <a:lnSpc>
                <a:spcPts val="4100"/>
              </a:lnSpc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598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14.jpeg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4B7FA92-89F0-4E8F-A377-8A438A349D1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87400" y="560388"/>
            <a:ext cx="822960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Title &amp; Divider slides</a:t>
            </a:r>
          </a:p>
        </p:txBody>
      </p:sp>
      <p:sp>
        <p:nvSpPr>
          <p:cNvPr id="1027" name="Text Placeholder 8">
            <a:extLst>
              <a:ext uri="{FF2B5EF4-FFF2-40B4-BE49-F238E27FC236}">
                <a16:creationId xmlns:a16="http://schemas.microsoft.com/office/drawing/2014/main" id="{121A1385-889A-4711-8970-EF03E5322F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87400" y="1855788"/>
            <a:ext cx="3419475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Equi is si quia quis esero corrupt iorumqui berum ipsanda quam esedianis et vollorem est fugias con eturessin cullaccum veles utem restibus aligendelis.</a:t>
            </a:r>
          </a:p>
          <a:p>
            <a:pPr lvl="1"/>
            <a:endParaRPr lang="en-US" altLang="en-US"/>
          </a:p>
          <a:p>
            <a:pPr lvl="1"/>
            <a:r>
              <a:rPr lang="en-US" altLang="en-US"/>
              <a:t>Second level</a:t>
            </a:r>
          </a:p>
          <a:p>
            <a:pPr lvl="1"/>
            <a:r>
              <a:rPr lang="en-US" altLang="en-US"/>
              <a:t>Lorum ipsum dolor</a:t>
            </a:r>
          </a:p>
          <a:p>
            <a:pPr lvl="1"/>
            <a:r>
              <a:rPr lang="en-US" altLang="en-US"/>
              <a:t>Vollorem est fugias</a:t>
            </a:r>
          </a:p>
          <a:p>
            <a:pPr lvl="2"/>
            <a:r>
              <a:rPr lang="en-US" altLang="en-US"/>
              <a:t>Third level</a:t>
            </a:r>
          </a:p>
          <a:p>
            <a:pPr lvl="2"/>
            <a:r>
              <a:rPr lang="en-US" altLang="en-US"/>
              <a:t>Next line in 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247" r:id="rId1"/>
    <p:sldLayoutId id="2147491248" r:id="rId2"/>
    <p:sldLayoutId id="2147491249" r:id="rId3"/>
    <p:sldLayoutId id="2147491250" r:id="rId4"/>
    <p:sldLayoutId id="2147491251" r:id="rId5"/>
    <p:sldLayoutId id="2147491252" r:id="rId6"/>
    <p:sldLayoutId id="2147491253" r:id="rId7"/>
    <p:sldLayoutId id="2147491254" r:id="rId8"/>
    <p:sldLayoutId id="2147491255" r:id="rId9"/>
    <p:sldLayoutId id="2147491256" r:id="rId10"/>
    <p:sldLayoutId id="2147491242" r:id="rId11"/>
    <p:sldLayoutId id="2147491257" r:id="rId12"/>
    <p:sldLayoutId id="2147491258" r:id="rId13"/>
    <p:sldLayoutId id="2147491259" r:id="rId14"/>
    <p:sldLayoutId id="2147491260" r:id="rId15"/>
    <p:sldLayoutId id="2147491261" r:id="rId16"/>
    <p:sldLayoutId id="2147491262" r:id="rId17"/>
    <p:sldLayoutId id="2147491263" r:id="rId18"/>
    <p:sldLayoutId id="2147491264" r:id="rId19"/>
    <p:sldLayoutId id="2147491265" r:id="rId20"/>
  </p:sldLayoutIdLst>
  <p:hf hdr="0" ftr="0" dt="0"/>
  <p:txStyles>
    <p:titleStyle>
      <a:lvl1pPr algn="l" defTabSz="455613" rtl="0" eaLnBrk="0" fontAlgn="base" hangingPunct="0">
        <a:spcBef>
          <a:spcPct val="0"/>
        </a:spcBef>
        <a:spcAft>
          <a:spcPct val="0"/>
        </a:spcAft>
        <a:defRPr kumimoji="1" sz="2300" b="1" kern="1200">
          <a:solidFill>
            <a:schemeClr val="tx2"/>
          </a:solidFill>
          <a:latin typeface="Arial Bold"/>
          <a:ea typeface="ヒラギノ角ゴ Pro W3" pitchFamily="124" charset="-128"/>
          <a:cs typeface="Arial Bold"/>
        </a:defRPr>
      </a:lvl1pPr>
      <a:lvl2pPr algn="l" defTabSz="455613" rtl="0" eaLnBrk="0" fontAlgn="base" hangingPunct="0">
        <a:spcBef>
          <a:spcPct val="0"/>
        </a:spcBef>
        <a:spcAft>
          <a:spcPct val="0"/>
        </a:spcAft>
        <a:defRPr kumimoji="1" sz="2300" b="1">
          <a:solidFill>
            <a:schemeClr val="tx2"/>
          </a:solidFill>
          <a:latin typeface="Arial Bold" pitchFamily="124" charset="0"/>
          <a:ea typeface="ヒラギノ角ゴ Pro W3" pitchFamily="124" charset="-128"/>
          <a:cs typeface="Arial Bold" pitchFamily="124" charset="0"/>
        </a:defRPr>
      </a:lvl2pPr>
      <a:lvl3pPr algn="l" defTabSz="455613" rtl="0" eaLnBrk="0" fontAlgn="base" hangingPunct="0">
        <a:spcBef>
          <a:spcPct val="0"/>
        </a:spcBef>
        <a:spcAft>
          <a:spcPct val="0"/>
        </a:spcAft>
        <a:defRPr kumimoji="1" sz="2300" b="1">
          <a:solidFill>
            <a:schemeClr val="tx2"/>
          </a:solidFill>
          <a:latin typeface="Arial Bold" pitchFamily="124" charset="0"/>
          <a:ea typeface="ヒラギノ角ゴ Pro W3" pitchFamily="124" charset="-128"/>
          <a:cs typeface="Arial Bold" pitchFamily="124" charset="0"/>
        </a:defRPr>
      </a:lvl3pPr>
      <a:lvl4pPr algn="l" defTabSz="455613" rtl="0" eaLnBrk="0" fontAlgn="base" hangingPunct="0">
        <a:spcBef>
          <a:spcPct val="0"/>
        </a:spcBef>
        <a:spcAft>
          <a:spcPct val="0"/>
        </a:spcAft>
        <a:defRPr kumimoji="1" sz="2300" b="1">
          <a:solidFill>
            <a:schemeClr val="tx2"/>
          </a:solidFill>
          <a:latin typeface="Arial Bold" pitchFamily="124" charset="0"/>
          <a:ea typeface="ヒラギノ角ゴ Pro W3" pitchFamily="124" charset="-128"/>
          <a:cs typeface="Arial Bold" pitchFamily="124" charset="0"/>
        </a:defRPr>
      </a:lvl4pPr>
      <a:lvl5pPr algn="l" defTabSz="455613" rtl="0" eaLnBrk="0" fontAlgn="base" hangingPunct="0">
        <a:spcBef>
          <a:spcPct val="0"/>
        </a:spcBef>
        <a:spcAft>
          <a:spcPct val="0"/>
        </a:spcAft>
        <a:defRPr kumimoji="1" sz="2300" b="1">
          <a:solidFill>
            <a:schemeClr val="tx2"/>
          </a:solidFill>
          <a:latin typeface="Arial Bold" pitchFamily="124" charset="0"/>
          <a:ea typeface="ヒラギノ角ゴ Pro W3" pitchFamily="124" charset="-128"/>
          <a:cs typeface="Arial Bold" pitchFamily="124" charset="0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kumimoji="1" sz="2300" b="1">
          <a:solidFill>
            <a:schemeClr val="tx1"/>
          </a:solidFill>
          <a:latin typeface="Arial Bold" pitchFamily="124" charset="0"/>
          <a:ea typeface="ヒラギノ角ゴ Pro W3" pitchFamily="124" charset="-128"/>
        </a:defRPr>
      </a:lvl6pPr>
      <a:lvl7pPr marL="914378" algn="l" defTabSz="457189" rtl="0" eaLnBrk="1" fontAlgn="base" hangingPunct="1">
        <a:spcBef>
          <a:spcPct val="0"/>
        </a:spcBef>
        <a:spcAft>
          <a:spcPct val="0"/>
        </a:spcAft>
        <a:defRPr kumimoji="1" sz="2300" b="1">
          <a:solidFill>
            <a:schemeClr val="tx1"/>
          </a:solidFill>
          <a:latin typeface="Arial Bold" pitchFamily="124" charset="0"/>
          <a:ea typeface="ヒラギノ角ゴ Pro W3" pitchFamily="124" charset="-128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kumimoji="1" sz="2300" b="1">
          <a:solidFill>
            <a:schemeClr val="tx1"/>
          </a:solidFill>
          <a:latin typeface="Arial Bold" pitchFamily="124" charset="0"/>
          <a:ea typeface="ヒラギノ角ゴ Pro W3" pitchFamily="124" charset="-128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kumimoji="1" sz="2300" b="1">
          <a:solidFill>
            <a:schemeClr val="tx1"/>
          </a:solidFill>
          <a:latin typeface="Arial Bold" pitchFamily="124" charset="0"/>
          <a:ea typeface="ヒラギノ角ゴ Pro W3" pitchFamily="124" charset="-128"/>
        </a:defRPr>
      </a:lvl9pPr>
    </p:titleStyle>
    <p:bodyStyle>
      <a:lvl1pPr marL="341313" indent="-341313" algn="l" defTabSz="455613" rtl="0" eaLnBrk="0" fontAlgn="base" hangingPunct="0">
        <a:lnSpc>
          <a:spcPts val="1500"/>
        </a:lnSpc>
        <a:spcBef>
          <a:spcPct val="0"/>
        </a:spcBef>
        <a:spcAft>
          <a:spcPct val="0"/>
        </a:spcAft>
        <a:defRPr kumimoji="1" lang="en-US" sz="1400" kern="1200">
          <a:solidFill>
            <a:srgbClr val="4B4B4B"/>
          </a:solidFill>
          <a:latin typeface="Arial"/>
          <a:ea typeface="ヒラギノ角ゴ Pro W3" pitchFamily="124" charset="-128"/>
          <a:cs typeface="Arial"/>
        </a:defRPr>
      </a:lvl1pPr>
      <a:lvl2pPr marL="98425" indent="-98425" algn="l" defTabSz="455613" rtl="0" eaLnBrk="0" fontAlgn="base" hangingPunct="0">
        <a:lnSpc>
          <a:spcPts val="18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umimoji="1" sz="1300" kern="1200">
          <a:solidFill>
            <a:srgbClr val="4B4B4B"/>
          </a:solidFill>
          <a:latin typeface="Arial"/>
          <a:ea typeface="ヒラギノ角ゴ Pro W3" pitchFamily="124" charset="-128"/>
          <a:cs typeface="Arial"/>
        </a:defRPr>
      </a:lvl2pPr>
      <a:lvl3pPr marL="214313" indent="-87313" algn="l" defTabSz="455613" rtl="0" eaLnBrk="0" fontAlgn="base" hangingPunct="0">
        <a:lnSpc>
          <a:spcPts val="135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›"/>
        <a:defRPr kumimoji="1" sz="1200" kern="1200">
          <a:solidFill>
            <a:srgbClr val="4B4B4B"/>
          </a:solidFill>
          <a:latin typeface="Arial"/>
          <a:ea typeface="ヒラギノ角ゴ Pro W3" pitchFamily="124" charset="-128"/>
          <a:cs typeface="Arial"/>
        </a:defRPr>
      </a:lvl3pPr>
      <a:lvl4pPr marL="214313" indent="1154113" algn="l" defTabSz="455613" rtl="0" eaLnBrk="0" fontAlgn="base" hangingPunct="0">
        <a:lnSpc>
          <a:spcPts val="1350"/>
        </a:lnSpc>
        <a:spcBef>
          <a:spcPts val="600"/>
        </a:spcBef>
        <a:spcAft>
          <a:spcPct val="0"/>
        </a:spcAft>
        <a:buFont typeface="Arial" panose="020B0604020202020204" pitchFamily="34" charset="0"/>
        <a:defRPr kumimoji="1" sz="1200" kern="1200">
          <a:solidFill>
            <a:srgbClr val="4B4B4B"/>
          </a:solidFill>
          <a:latin typeface="Arial"/>
          <a:ea typeface="ヒラギノ角ゴ Pro W3" pitchFamily="124" charset="-128"/>
          <a:cs typeface="Arial"/>
        </a:defRPr>
      </a:lvl4pPr>
      <a:lvl5pPr marL="214313" indent="1611313" algn="l" defTabSz="455613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defRPr kumimoji="1" sz="1200" kern="1200">
          <a:solidFill>
            <a:srgbClr val="4B4B4B"/>
          </a:solidFill>
          <a:latin typeface="Arial"/>
          <a:ea typeface="ヒラギノ角ゴ Pro W3" pitchFamily="124" charset="-128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39137E8F-49D6-4BD7-8390-7A058818986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87400" y="560388"/>
            <a:ext cx="822960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Inside Pages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F15C9-647B-43B3-B406-784BB645D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8150" y="6300788"/>
            <a:ext cx="244475" cy="36671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 b="1">
                <a:solidFill>
                  <a:srgbClr val="000000"/>
                </a:solidFill>
                <a:latin typeface="Arial Bold" panose="020B0704020202020204" pitchFamily="34" charset="0"/>
                <a:ea typeface="MS PGothic" panose="020B0600070205080204" pitchFamily="34" charset="-128"/>
                <a:cs typeface="Arial Bold" panose="020B0704020202020204" pitchFamily="34" charset="0"/>
              </a:defRPr>
            </a:lvl1pPr>
          </a:lstStyle>
          <a:p>
            <a:pPr>
              <a:defRPr/>
            </a:pPr>
            <a:fld id="{C086FF56-6893-473E-AFD8-516950D1D4C6}" type="slidenum">
              <a:rPr lang="en-US" altLang="ja-JP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2052" name="Text Placeholder 8">
            <a:extLst>
              <a:ext uri="{FF2B5EF4-FFF2-40B4-BE49-F238E27FC236}">
                <a16:creationId xmlns:a16="http://schemas.microsoft.com/office/drawing/2014/main" id="{1830D6E7-5E91-4F3A-887A-B172EC8E01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87400" y="1855788"/>
            <a:ext cx="355600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Equi is si quia quis esero corrupt iorumqui berum ipsanda quam esedianis et vollorem est fugias con eturessin cullaccum veles utem restibus aligendelis.</a:t>
            </a:r>
          </a:p>
          <a:p>
            <a:pPr lvl="1"/>
            <a:r>
              <a:rPr lang="en-US" altLang="en-US"/>
              <a:t>Second level</a:t>
            </a:r>
          </a:p>
          <a:p>
            <a:pPr lvl="1"/>
            <a:r>
              <a:rPr lang="en-US" altLang="en-US"/>
              <a:t>Lorum ipsum dolor</a:t>
            </a:r>
          </a:p>
          <a:p>
            <a:pPr lvl="1"/>
            <a:r>
              <a:rPr lang="en-US" altLang="en-US"/>
              <a:t>Vollorem est fugias</a:t>
            </a:r>
          </a:p>
          <a:p>
            <a:pPr lvl="2"/>
            <a:r>
              <a:rPr lang="en-US" altLang="en-US"/>
              <a:t>Third level</a:t>
            </a:r>
          </a:p>
          <a:p>
            <a:pPr lvl="2"/>
            <a:r>
              <a:rPr lang="en-US" altLang="en-US"/>
              <a:t>Next line in 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  <a:p>
            <a:pPr lvl="3"/>
            <a:endParaRPr lang="en-US" altLang="en-US"/>
          </a:p>
          <a:p>
            <a:pPr lvl="2"/>
            <a:endParaRPr lang="en-US" alt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D9BA836E-1BD9-4FC9-A5E1-A05E24C41F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400" y="6032500"/>
            <a:ext cx="2895600" cy="366713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500">
                <a:solidFill>
                  <a:srgbClr val="4D4D4D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*This will be the style for footnotes.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B9CF86-8DB2-410A-AE4F-250C1C6CA0D4}"/>
              </a:ext>
            </a:extLst>
          </p:cNvPr>
          <p:cNvCxnSpPr/>
          <p:nvPr/>
        </p:nvCxnSpPr>
        <p:spPr>
          <a:xfrm>
            <a:off x="434975" y="569913"/>
            <a:ext cx="0" cy="814387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5" name="Picture 8" descr="Corner_Sash.png">
            <a:extLst>
              <a:ext uri="{FF2B5EF4-FFF2-40B4-BE49-F238E27FC236}">
                <a16:creationId xmlns:a16="http://schemas.microsoft.com/office/drawing/2014/main" id="{46D646CD-295B-478C-9BC1-E2B607845F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5999163"/>
            <a:ext cx="12065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1266" r:id="rId1"/>
    <p:sldLayoutId id="2147491267" r:id="rId2"/>
    <p:sldLayoutId id="2147491268" r:id="rId3"/>
    <p:sldLayoutId id="2147491269" r:id="rId4"/>
    <p:sldLayoutId id="2147491270" r:id="rId5"/>
    <p:sldLayoutId id="2147491271" r:id="rId6"/>
    <p:sldLayoutId id="2147491272" r:id="rId7"/>
    <p:sldLayoutId id="2147491273" r:id="rId8"/>
    <p:sldLayoutId id="2147491274" r:id="rId9"/>
    <p:sldLayoutId id="2147491275" r:id="rId10"/>
  </p:sldLayoutIdLst>
  <p:hf hdr="0" ftr="0" dt="0"/>
  <p:txStyles>
    <p:titleStyle>
      <a:lvl1pPr algn="l" defTabSz="455613" rtl="0" eaLnBrk="0" fontAlgn="base" hangingPunct="0">
        <a:spcBef>
          <a:spcPct val="0"/>
        </a:spcBef>
        <a:spcAft>
          <a:spcPct val="0"/>
        </a:spcAft>
        <a:defRPr sz="2300" b="1" kern="1200">
          <a:solidFill>
            <a:schemeClr val="tx2"/>
          </a:solidFill>
          <a:latin typeface="Arial Bold"/>
          <a:ea typeface="ヒラギノ角ゴ Pro W3" pitchFamily="124" charset="-128"/>
          <a:cs typeface="Arial Bold"/>
        </a:defRPr>
      </a:lvl1pPr>
      <a:lvl2pPr algn="l" defTabSz="455613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 Bold" pitchFamily="124" charset="0"/>
          <a:ea typeface="ヒラギノ角ゴ Pro W3" pitchFamily="124" charset="-128"/>
          <a:cs typeface="Arial Bold" pitchFamily="124" charset="0"/>
        </a:defRPr>
      </a:lvl2pPr>
      <a:lvl3pPr algn="l" defTabSz="455613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 Bold" pitchFamily="124" charset="0"/>
          <a:ea typeface="ヒラギノ角ゴ Pro W3" pitchFamily="124" charset="-128"/>
          <a:cs typeface="Arial Bold" pitchFamily="124" charset="0"/>
        </a:defRPr>
      </a:lvl3pPr>
      <a:lvl4pPr algn="l" defTabSz="455613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 Bold" pitchFamily="124" charset="0"/>
          <a:ea typeface="ヒラギノ角ゴ Pro W3" pitchFamily="124" charset="-128"/>
          <a:cs typeface="Arial Bold" pitchFamily="124" charset="0"/>
        </a:defRPr>
      </a:lvl4pPr>
      <a:lvl5pPr algn="l" defTabSz="455613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 Bold" pitchFamily="124" charset="0"/>
          <a:ea typeface="ヒラギノ角ゴ Pro W3" pitchFamily="124" charset="-128"/>
          <a:cs typeface="Arial Bold" pitchFamily="124" charset="0"/>
        </a:defRPr>
      </a:lvl5pPr>
      <a:lvl6pPr marL="457189" algn="l" defTabSz="457189" rtl="0" fontAlgn="base"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 Bold" pitchFamily="124" charset="0"/>
          <a:ea typeface="ヒラギノ角ゴ Pro W3" pitchFamily="124" charset="-128"/>
        </a:defRPr>
      </a:lvl6pPr>
      <a:lvl7pPr marL="914378" algn="l" defTabSz="457189" rtl="0" fontAlgn="base"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 Bold" pitchFamily="124" charset="0"/>
          <a:ea typeface="ヒラギノ角ゴ Pro W3" pitchFamily="124" charset="-128"/>
        </a:defRPr>
      </a:lvl7pPr>
      <a:lvl8pPr marL="1371566" algn="l" defTabSz="457189" rtl="0" fontAlgn="base"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 Bold" pitchFamily="124" charset="0"/>
          <a:ea typeface="ヒラギノ角ゴ Pro W3" pitchFamily="124" charset="-128"/>
        </a:defRPr>
      </a:lvl8pPr>
      <a:lvl9pPr marL="1828754" algn="l" defTabSz="457189" rtl="0" fontAlgn="base"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 Bold" pitchFamily="124" charset="0"/>
          <a:ea typeface="ヒラギノ角ゴ Pro W3" pitchFamily="124" charset="-128"/>
        </a:defRPr>
      </a:lvl9pPr>
    </p:titleStyle>
    <p:bodyStyle>
      <a:lvl1pPr marL="341313" indent="-341313" algn="l" defTabSz="455613" rtl="0" eaLnBrk="0" fontAlgn="base" hangingPunct="0">
        <a:lnSpc>
          <a:spcPts val="1500"/>
        </a:lnSpc>
        <a:spcBef>
          <a:spcPct val="0"/>
        </a:spcBef>
        <a:spcAft>
          <a:spcPct val="0"/>
        </a:spcAft>
        <a:defRPr lang="en-US" sz="1400" kern="1200">
          <a:solidFill>
            <a:srgbClr val="4B4B4B"/>
          </a:solidFill>
          <a:latin typeface="Arial"/>
          <a:ea typeface="ヒラギノ角ゴ Pro W3" pitchFamily="124" charset="-128"/>
          <a:cs typeface="Arial"/>
        </a:defRPr>
      </a:lvl1pPr>
      <a:lvl2pPr marL="114300" indent="-107950" algn="l" defTabSz="455613" rtl="0" eaLnBrk="0" fontAlgn="base" hangingPunct="0">
        <a:lnSpc>
          <a:spcPts val="18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rgbClr val="4B4B4B"/>
          </a:solidFill>
          <a:latin typeface="Arial"/>
          <a:ea typeface="ヒラギノ角ゴ Pro W3" pitchFamily="124" charset="-128"/>
          <a:cs typeface="Arial"/>
        </a:defRPr>
      </a:lvl2pPr>
      <a:lvl3pPr marL="230188" indent="-112713" algn="l" defTabSz="455613" rtl="0" eaLnBrk="0" fontAlgn="base" hangingPunct="0">
        <a:lnSpc>
          <a:spcPts val="135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›"/>
        <a:defRPr sz="1200" kern="1200">
          <a:solidFill>
            <a:srgbClr val="4B4B4B"/>
          </a:solidFill>
          <a:latin typeface="Arial"/>
          <a:ea typeface="ヒラギノ角ゴ Pro W3" pitchFamily="124" charset="-128"/>
          <a:cs typeface="Arial"/>
        </a:defRPr>
      </a:lvl3pPr>
      <a:lvl4pPr marL="341313" indent="-98425" algn="l" defTabSz="455613" rtl="0" eaLnBrk="0" fontAlgn="base" hangingPunct="0">
        <a:lnSpc>
          <a:spcPts val="135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›"/>
        <a:defRPr sz="1200" kern="1200">
          <a:solidFill>
            <a:srgbClr val="4B4B4B"/>
          </a:solidFill>
          <a:latin typeface="Arial"/>
          <a:ea typeface="ヒラギノ角ゴ Pro W3" pitchFamily="124" charset="-128"/>
          <a:cs typeface="Arial"/>
        </a:defRPr>
      </a:lvl4pPr>
      <a:lvl5pPr marL="341313" indent="-98425" algn="l" defTabSz="455613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›"/>
        <a:defRPr sz="1200" kern="1200">
          <a:solidFill>
            <a:srgbClr val="4B4B4B"/>
          </a:solidFill>
          <a:latin typeface="Arial"/>
          <a:ea typeface="ヒラギノ角ゴ Pro W3" pitchFamily="124" charset="-128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C2B3797F-5871-46BA-B182-0A46650B99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A30F1AAA-918A-4B12-B5EF-64CC45C493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276" r:id="rId1"/>
    <p:sldLayoutId id="2147491277" r:id="rId2"/>
    <p:sldLayoutId id="2147491243" r:id="rId3"/>
    <p:sldLayoutId id="2147491244" r:id="rId4"/>
    <p:sldLayoutId id="2147491245" r:id="rId5"/>
    <p:sldLayoutId id="2147491278" r:id="rId6"/>
    <p:sldLayoutId id="2147491246" r:id="rId7"/>
    <p:sldLayoutId id="2147491279" r:id="rId8"/>
    <p:sldLayoutId id="2147491280" r:id="rId9"/>
  </p:sldLayoutIdLst>
  <p:txStyles>
    <p:titleStyle>
      <a:lvl1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Open Sans" panose="020B0606030504020204" pitchFamily="34" charset="0"/>
        </a:defRPr>
      </a:lvl2pPr>
      <a:lvl3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Open Sans" panose="020B0606030504020204" pitchFamily="34" charset="0"/>
        </a:defRPr>
      </a:lvl3pPr>
      <a:lvl4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Open Sans" panose="020B0606030504020204" pitchFamily="34" charset="0"/>
        </a:defRPr>
      </a:lvl4pPr>
      <a:lvl5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Open Sans" panose="020B0606030504020204" pitchFamily="34" charset="0"/>
        </a:defRPr>
      </a:lvl5pPr>
      <a:lvl6pPr marL="457189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Open Sans" panose="020B0606030504020204" pitchFamily="34" charset="0"/>
        </a:defRPr>
      </a:lvl6pPr>
      <a:lvl7pPr marL="914378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Open Sans" panose="020B0606030504020204" pitchFamily="34" charset="0"/>
        </a:defRPr>
      </a:lvl7pPr>
      <a:lvl8pPr marL="1371566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Open Sans" panose="020B0606030504020204" pitchFamily="34" charset="0"/>
        </a:defRPr>
      </a:lvl8pPr>
      <a:lvl9pPr marL="1828754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Open Sans" panose="020B0606030504020204" pitchFamily="34" charset="0"/>
        </a:defRPr>
      </a:lvl9pPr>
    </p:titleStyle>
    <p:bodyStyle>
      <a:lvl1pPr marL="169863" indent="-169863" algn="l" defTabSz="68421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CC7797E4-7572-4736-9AC3-993A22F25A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6C113C42-8E5B-4BB9-91D1-3A11F64835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281" r:id="rId1"/>
    <p:sldLayoutId id="2147491282" r:id="rId2"/>
    <p:sldLayoutId id="2147491283" r:id="rId3"/>
  </p:sldLayoutIdLst>
  <p:txStyles>
    <p:titleStyle>
      <a:lvl1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Open Sans" panose="020B0606030504020204" pitchFamily="34" charset="0"/>
        </a:defRPr>
      </a:lvl2pPr>
      <a:lvl3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Open Sans" panose="020B0606030504020204" pitchFamily="34" charset="0"/>
        </a:defRPr>
      </a:lvl3pPr>
      <a:lvl4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Open Sans" panose="020B0606030504020204" pitchFamily="34" charset="0"/>
        </a:defRPr>
      </a:lvl4pPr>
      <a:lvl5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Open Sans" panose="020B0606030504020204" pitchFamily="34" charset="0"/>
        </a:defRPr>
      </a:lvl5pPr>
      <a:lvl6pPr marL="457189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Open Sans" panose="020B0606030504020204" pitchFamily="34" charset="0"/>
        </a:defRPr>
      </a:lvl6pPr>
      <a:lvl7pPr marL="914378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Open Sans" panose="020B0606030504020204" pitchFamily="34" charset="0"/>
        </a:defRPr>
      </a:lvl7pPr>
      <a:lvl8pPr marL="1371566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Open Sans" panose="020B0606030504020204" pitchFamily="34" charset="0"/>
        </a:defRPr>
      </a:lvl8pPr>
      <a:lvl9pPr marL="1828754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Open Sans" panose="020B0606030504020204" pitchFamily="34" charset="0"/>
        </a:defRPr>
      </a:lvl9pPr>
    </p:titleStyle>
    <p:bodyStyle>
      <a:lvl1pPr marL="169863" indent="-169863" algn="l" defTabSz="68421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B5BE0124-D5EA-4A49-BE0A-7C08D667B1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560388"/>
            <a:ext cx="822960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Inside Pages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9B720-2C42-4968-BDE6-4B68131DE7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8150" y="6300788"/>
            <a:ext cx="244475" cy="36671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640" b="1">
                <a:solidFill>
                  <a:srgbClr val="000000"/>
                </a:solidFill>
                <a:latin typeface="Arial Bold" panose="020B0704020202020204" pitchFamily="34" charset="0"/>
                <a:ea typeface="MS PGothic" panose="020B0600070205080204" pitchFamily="34" charset="-128"/>
                <a:cs typeface="Arial Bold" panose="020B0704020202020204" pitchFamily="34" charset="0"/>
              </a:defRPr>
            </a:lvl1pPr>
          </a:lstStyle>
          <a:p>
            <a:pPr>
              <a:defRPr/>
            </a:pPr>
            <a:fld id="{1F76C909-9935-4DEB-921E-E5863D0D8B25}" type="slidenum">
              <a:rPr lang="en-US" altLang="ja-JP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5124" name="Text Placeholder 8">
            <a:extLst>
              <a:ext uri="{FF2B5EF4-FFF2-40B4-BE49-F238E27FC236}">
                <a16:creationId xmlns:a16="http://schemas.microsoft.com/office/drawing/2014/main" id="{248701B3-2063-4DCD-88E4-27297D39CD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1855788"/>
            <a:ext cx="355600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Equi is si quia quis esero corrupt iorumqui berum ipsanda quam esedianis et vollorem est fugias con eturessin cullaccum veles utem restibus aligendelis.</a:t>
            </a:r>
          </a:p>
          <a:p>
            <a:pPr lvl="1"/>
            <a:r>
              <a:rPr lang="en-US" altLang="en-US"/>
              <a:t>Second level</a:t>
            </a:r>
          </a:p>
          <a:p>
            <a:pPr lvl="1"/>
            <a:r>
              <a:rPr lang="en-US" altLang="en-US"/>
              <a:t>Lorum ipsum dolor</a:t>
            </a:r>
          </a:p>
          <a:p>
            <a:pPr lvl="1"/>
            <a:r>
              <a:rPr lang="en-US" altLang="en-US"/>
              <a:t>Vollorem est fugias</a:t>
            </a:r>
          </a:p>
          <a:p>
            <a:pPr lvl="2"/>
            <a:r>
              <a:rPr lang="en-US" altLang="en-US"/>
              <a:t>Third level</a:t>
            </a:r>
          </a:p>
          <a:p>
            <a:pPr lvl="2"/>
            <a:r>
              <a:rPr lang="en-US" altLang="en-US"/>
              <a:t>Next line in 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  <a:p>
            <a:pPr lvl="3"/>
            <a:endParaRPr lang="en-US" altLang="en-US"/>
          </a:p>
          <a:p>
            <a:pPr lvl="2"/>
            <a:endParaRPr lang="en-US" alt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0303A3D0-8A4C-4382-8CD0-8F03E75141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400" y="6032500"/>
            <a:ext cx="2895600" cy="366713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400">
                <a:solidFill>
                  <a:srgbClr val="4D4D4D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*This will be the style for footnotes.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D4966A0-DF21-4E6A-A374-635761D4A332}"/>
              </a:ext>
            </a:extLst>
          </p:cNvPr>
          <p:cNvCxnSpPr/>
          <p:nvPr/>
        </p:nvCxnSpPr>
        <p:spPr>
          <a:xfrm>
            <a:off x="434975" y="569913"/>
            <a:ext cx="0" cy="814387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7" name="Picture 8" descr="Corner_Sash.png">
            <a:extLst>
              <a:ext uri="{FF2B5EF4-FFF2-40B4-BE49-F238E27FC236}">
                <a16:creationId xmlns:a16="http://schemas.microsoft.com/office/drawing/2014/main" id="{86B5FB7E-A744-4319-8B25-BF74C4EA37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5999163"/>
            <a:ext cx="12065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1284" r:id="rId1"/>
    <p:sldLayoutId id="2147491285" r:id="rId2"/>
    <p:sldLayoutId id="2147491286" r:id="rId3"/>
    <p:sldLayoutId id="2147491287" r:id="rId4"/>
    <p:sldLayoutId id="2147491288" r:id="rId5"/>
    <p:sldLayoutId id="2147491289" r:id="rId6"/>
    <p:sldLayoutId id="2147491290" r:id="rId7"/>
    <p:sldLayoutId id="2147491291" r:id="rId8"/>
    <p:sldLayoutId id="2147491292" r:id="rId9"/>
  </p:sldLayoutIdLst>
  <p:hf hdr="0" ftr="0" dt="0"/>
  <p:txStyles>
    <p:titleStyle>
      <a:lvl1pPr algn="l" defTabSz="365125" rtl="0" eaLnBrk="0" fontAlgn="base" hangingPunct="0">
        <a:spcBef>
          <a:spcPct val="0"/>
        </a:spcBef>
        <a:spcAft>
          <a:spcPct val="0"/>
        </a:spcAft>
        <a:defRPr b="1" kern="1200">
          <a:solidFill>
            <a:schemeClr val="tx2"/>
          </a:solidFill>
          <a:latin typeface="Arial Bold"/>
          <a:ea typeface="ヒラギノ角ゴ Pro W3" pitchFamily="124" charset="-128"/>
          <a:cs typeface="Arial Bold"/>
        </a:defRPr>
      </a:lvl1pPr>
      <a:lvl2pPr algn="l" defTabSz="365125" rtl="0" eaLnBrk="0" fontAlgn="base" hangingPunct="0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 Bold" pitchFamily="124" charset="0"/>
          <a:ea typeface="ヒラギノ角ゴ Pro W3" pitchFamily="124" charset="-128"/>
          <a:cs typeface="Arial Bold" pitchFamily="124" charset="0"/>
        </a:defRPr>
      </a:lvl2pPr>
      <a:lvl3pPr algn="l" defTabSz="365125" rtl="0" eaLnBrk="0" fontAlgn="base" hangingPunct="0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 Bold" pitchFamily="124" charset="0"/>
          <a:ea typeface="ヒラギノ角ゴ Pro W3" pitchFamily="124" charset="-128"/>
          <a:cs typeface="Arial Bold" pitchFamily="124" charset="0"/>
        </a:defRPr>
      </a:lvl3pPr>
      <a:lvl4pPr algn="l" defTabSz="365125" rtl="0" eaLnBrk="0" fontAlgn="base" hangingPunct="0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 Bold" pitchFamily="124" charset="0"/>
          <a:ea typeface="ヒラギノ角ゴ Pro W3" pitchFamily="124" charset="-128"/>
          <a:cs typeface="Arial Bold" pitchFamily="124" charset="0"/>
        </a:defRPr>
      </a:lvl4pPr>
      <a:lvl5pPr algn="l" defTabSz="365125" rtl="0" eaLnBrk="0" fontAlgn="base" hangingPunct="0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 Bold" pitchFamily="124" charset="0"/>
          <a:ea typeface="ヒラギノ角ゴ Pro W3" pitchFamily="124" charset="-128"/>
          <a:cs typeface="Arial Bold" pitchFamily="124" charset="0"/>
        </a:defRPr>
      </a:lvl5pPr>
      <a:lvl6pPr marL="365759" algn="l" defTabSz="365759" rtl="0" fontAlgn="base">
        <a:spcBef>
          <a:spcPct val="0"/>
        </a:spcBef>
        <a:spcAft>
          <a:spcPct val="0"/>
        </a:spcAft>
        <a:defRPr sz="1840" b="1">
          <a:solidFill>
            <a:schemeClr val="tx1"/>
          </a:solidFill>
          <a:latin typeface="Arial Bold" pitchFamily="124" charset="0"/>
          <a:ea typeface="ヒラギノ角ゴ Pro W3" pitchFamily="124" charset="-128"/>
        </a:defRPr>
      </a:lvl6pPr>
      <a:lvl7pPr marL="731518" algn="l" defTabSz="365759" rtl="0" fontAlgn="base">
        <a:spcBef>
          <a:spcPct val="0"/>
        </a:spcBef>
        <a:spcAft>
          <a:spcPct val="0"/>
        </a:spcAft>
        <a:defRPr sz="1840" b="1">
          <a:solidFill>
            <a:schemeClr val="tx1"/>
          </a:solidFill>
          <a:latin typeface="Arial Bold" pitchFamily="124" charset="0"/>
          <a:ea typeface="ヒラギノ角ゴ Pro W3" pitchFamily="124" charset="-128"/>
        </a:defRPr>
      </a:lvl7pPr>
      <a:lvl8pPr marL="1097277" algn="l" defTabSz="365759" rtl="0" fontAlgn="base">
        <a:spcBef>
          <a:spcPct val="0"/>
        </a:spcBef>
        <a:spcAft>
          <a:spcPct val="0"/>
        </a:spcAft>
        <a:defRPr sz="1840" b="1">
          <a:solidFill>
            <a:schemeClr val="tx1"/>
          </a:solidFill>
          <a:latin typeface="Arial Bold" pitchFamily="124" charset="0"/>
          <a:ea typeface="ヒラギノ角ゴ Pro W3" pitchFamily="124" charset="-128"/>
        </a:defRPr>
      </a:lvl8pPr>
      <a:lvl9pPr marL="1463035" algn="l" defTabSz="365759" rtl="0" fontAlgn="base">
        <a:spcBef>
          <a:spcPct val="0"/>
        </a:spcBef>
        <a:spcAft>
          <a:spcPct val="0"/>
        </a:spcAft>
        <a:defRPr sz="1840" b="1">
          <a:solidFill>
            <a:schemeClr val="tx1"/>
          </a:solidFill>
          <a:latin typeface="Arial Bold" pitchFamily="124" charset="0"/>
          <a:ea typeface="ヒラギノ角ゴ Pro W3" pitchFamily="124" charset="-128"/>
        </a:defRPr>
      </a:lvl9pPr>
    </p:titleStyle>
    <p:bodyStyle>
      <a:lvl1pPr marL="273050" indent="-273050" algn="l" defTabSz="365125" rtl="0" eaLnBrk="0" fontAlgn="base" hangingPunct="0">
        <a:lnSpc>
          <a:spcPts val="1200"/>
        </a:lnSpc>
        <a:spcBef>
          <a:spcPct val="0"/>
        </a:spcBef>
        <a:spcAft>
          <a:spcPct val="0"/>
        </a:spcAft>
        <a:defRPr lang="en-US" sz="1100" kern="1200">
          <a:solidFill>
            <a:srgbClr val="4B4B4B"/>
          </a:solidFill>
          <a:latin typeface="Arial"/>
          <a:ea typeface="ヒラギノ角ゴ Pro W3" pitchFamily="124" charset="-128"/>
          <a:cs typeface="Arial"/>
        </a:defRPr>
      </a:lvl1pPr>
      <a:lvl2pPr marL="92075" indent="-87313" algn="l" defTabSz="365125" rtl="0" eaLnBrk="0" fontAlgn="base" hangingPunct="0">
        <a:lnSpc>
          <a:spcPts val="1438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rgbClr val="4B4B4B"/>
          </a:solidFill>
          <a:latin typeface="Arial"/>
          <a:ea typeface="ヒラギノ角ゴ Pro W3" pitchFamily="124" charset="-128"/>
          <a:cs typeface="Arial"/>
        </a:defRPr>
      </a:lvl2pPr>
      <a:lvl3pPr marL="184150" indent="-90488" algn="l" defTabSz="365125" rtl="0" eaLnBrk="0" fontAlgn="base" hangingPunct="0">
        <a:lnSpc>
          <a:spcPts val="1075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›"/>
        <a:defRPr sz="900" kern="1200">
          <a:solidFill>
            <a:srgbClr val="4B4B4B"/>
          </a:solidFill>
          <a:latin typeface="Arial"/>
          <a:ea typeface="ヒラギノ角ゴ Pro W3" pitchFamily="124" charset="-128"/>
          <a:cs typeface="Arial"/>
        </a:defRPr>
      </a:lvl3pPr>
      <a:lvl4pPr marL="273050" indent="-79375" algn="l" defTabSz="365125" rtl="0" eaLnBrk="0" fontAlgn="base" hangingPunct="0">
        <a:lnSpc>
          <a:spcPts val="1075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›"/>
        <a:defRPr sz="900" kern="1200">
          <a:solidFill>
            <a:srgbClr val="4B4B4B"/>
          </a:solidFill>
          <a:latin typeface="Arial"/>
          <a:ea typeface="ヒラギノ角ゴ Pro W3" pitchFamily="124" charset="-128"/>
          <a:cs typeface="Arial"/>
        </a:defRPr>
      </a:lvl4pPr>
      <a:lvl5pPr marL="273050" indent="-79375" algn="l" defTabSz="365125" rtl="0" eaLnBrk="0" fontAlgn="base" hangingPunct="0">
        <a:spcBef>
          <a:spcPts val="475"/>
        </a:spcBef>
        <a:spcAft>
          <a:spcPct val="0"/>
        </a:spcAft>
        <a:buFont typeface="Arial" panose="020B0604020202020204" pitchFamily="34" charset="0"/>
        <a:buChar char="›"/>
        <a:defRPr sz="900" kern="1200">
          <a:solidFill>
            <a:srgbClr val="4B4B4B"/>
          </a:solidFill>
          <a:latin typeface="Arial"/>
          <a:ea typeface="ヒラギノ角ゴ Pro W3" pitchFamily="124" charset="-128"/>
          <a:cs typeface="Arial"/>
        </a:defRPr>
      </a:lvl5pPr>
      <a:lvl6pPr marL="2011673" indent="-182879" algn="l" defTabSz="365759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33" indent="-182879" algn="l" defTabSz="365759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192" indent="-182879" algn="l" defTabSz="365759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50" indent="-182879" algn="l" defTabSz="365759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5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59" algn="l" defTabSz="36575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18" algn="l" defTabSz="36575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77" algn="l" defTabSz="36575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35" algn="l" defTabSz="36575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794" algn="l" defTabSz="36575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53" algn="l" defTabSz="36575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12" algn="l" defTabSz="36575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71" algn="l" defTabSz="36575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0EBB09B8-0553-410F-B6C7-7F7AB8F2AD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560388"/>
            <a:ext cx="822960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Inside Pages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6265D-7C45-4575-A9F5-56E903A71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8150" y="6300788"/>
            <a:ext cx="244475" cy="36671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711" b="1">
                <a:solidFill>
                  <a:srgbClr val="000000"/>
                </a:solidFill>
                <a:latin typeface="Arial Bold" panose="020B0704020202020204" pitchFamily="34" charset="0"/>
                <a:ea typeface="MS PGothic" panose="020B0600070205080204" pitchFamily="34" charset="-128"/>
                <a:cs typeface="Arial Bold" panose="020B0704020202020204" pitchFamily="34" charset="0"/>
              </a:defRPr>
            </a:lvl1pPr>
          </a:lstStyle>
          <a:p>
            <a:pPr>
              <a:defRPr/>
            </a:pPr>
            <a:fld id="{8358D839-4CB4-4992-8023-2631E94BC6A0}" type="slidenum">
              <a:rPr lang="en-US" altLang="ja-JP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148" name="Text Placeholder 8">
            <a:extLst>
              <a:ext uri="{FF2B5EF4-FFF2-40B4-BE49-F238E27FC236}">
                <a16:creationId xmlns:a16="http://schemas.microsoft.com/office/drawing/2014/main" id="{5CD5E732-9976-4DF4-AB08-AB2211ED41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1855788"/>
            <a:ext cx="355600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Equi is si quia quis esero corrupt iorumqui berum ipsanda quam esedianis et vollorem est fugias con eturessin cullaccum veles utem restibus aligendelis.</a:t>
            </a:r>
          </a:p>
          <a:p>
            <a:pPr lvl="1"/>
            <a:r>
              <a:rPr lang="en-US" altLang="en-US"/>
              <a:t>Second level</a:t>
            </a:r>
          </a:p>
          <a:p>
            <a:pPr lvl="1"/>
            <a:r>
              <a:rPr lang="en-US" altLang="en-US"/>
              <a:t>Lorum ipsum dolor</a:t>
            </a:r>
          </a:p>
          <a:p>
            <a:pPr lvl="1"/>
            <a:r>
              <a:rPr lang="en-US" altLang="en-US"/>
              <a:t>Vollorem est fugias</a:t>
            </a:r>
          </a:p>
          <a:p>
            <a:pPr lvl="2"/>
            <a:r>
              <a:rPr lang="en-US" altLang="en-US"/>
              <a:t>Third level</a:t>
            </a:r>
          </a:p>
          <a:p>
            <a:pPr lvl="2"/>
            <a:r>
              <a:rPr lang="en-US" altLang="en-US"/>
              <a:t>Next line in 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  <a:p>
            <a:pPr lvl="3"/>
            <a:endParaRPr lang="en-US" altLang="en-US"/>
          </a:p>
          <a:p>
            <a:pPr lvl="2"/>
            <a:endParaRPr lang="en-US" alt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3116CBDA-03B9-4F3D-9019-F91C2579D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400" y="6032500"/>
            <a:ext cx="2895600" cy="366713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444">
                <a:solidFill>
                  <a:srgbClr val="4D4D4D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*This will be the style for footnotes.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4F9FF4-9696-4C29-9FC2-B5984167D133}"/>
              </a:ext>
            </a:extLst>
          </p:cNvPr>
          <p:cNvCxnSpPr/>
          <p:nvPr/>
        </p:nvCxnSpPr>
        <p:spPr>
          <a:xfrm>
            <a:off x="434975" y="569913"/>
            <a:ext cx="0" cy="814387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51" name="Picture 8" descr="Corner_Sash.png">
            <a:extLst>
              <a:ext uri="{FF2B5EF4-FFF2-40B4-BE49-F238E27FC236}">
                <a16:creationId xmlns:a16="http://schemas.microsoft.com/office/drawing/2014/main" id="{667A872B-F379-4926-AF77-869C50C84C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5999163"/>
            <a:ext cx="12065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1293" r:id="rId1"/>
    <p:sldLayoutId id="2147491294" r:id="rId2"/>
    <p:sldLayoutId id="2147491295" r:id="rId3"/>
    <p:sldLayoutId id="2147491296" r:id="rId4"/>
    <p:sldLayoutId id="2147491297" r:id="rId5"/>
    <p:sldLayoutId id="2147491298" r:id="rId6"/>
    <p:sldLayoutId id="2147491299" r:id="rId7"/>
    <p:sldLayoutId id="2147491300" r:id="rId8"/>
    <p:sldLayoutId id="2147491301" r:id="rId9"/>
  </p:sldLayoutIdLst>
  <p:hf hdr="0" ftr="0" dt="0"/>
  <p:txStyles>
    <p:titleStyle>
      <a:lvl1pPr algn="l" defTabSz="404813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chemeClr val="tx2"/>
          </a:solidFill>
          <a:latin typeface="Arial Bold"/>
          <a:ea typeface="ヒラギノ角ゴ Pro W3" pitchFamily="124" charset="-128"/>
          <a:cs typeface="Arial Bold"/>
        </a:defRPr>
      </a:lvl1pPr>
      <a:lvl2pPr algn="l" defTabSz="404813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 Bold" pitchFamily="124" charset="0"/>
          <a:ea typeface="ヒラギノ角ゴ Pro W3" pitchFamily="124" charset="-128"/>
          <a:cs typeface="Arial Bold" pitchFamily="124" charset="0"/>
        </a:defRPr>
      </a:lvl2pPr>
      <a:lvl3pPr algn="l" defTabSz="404813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 Bold" pitchFamily="124" charset="0"/>
          <a:ea typeface="ヒラギノ角ゴ Pro W3" pitchFamily="124" charset="-128"/>
          <a:cs typeface="Arial Bold" pitchFamily="124" charset="0"/>
        </a:defRPr>
      </a:lvl3pPr>
      <a:lvl4pPr algn="l" defTabSz="404813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 Bold" pitchFamily="124" charset="0"/>
          <a:ea typeface="ヒラギノ角ゴ Pro W3" pitchFamily="124" charset="-128"/>
          <a:cs typeface="Arial Bold" pitchFamily="124" charset="0"/>
        </a:defRPr>
      </a:lvl4pPr>
      <a:lvl5pPr algn="l" defTabSz="404813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 Bold" pitchFamily="124" charset="0"/>
          <a:ea typeface="ヒラギノ角ゴ Pro W3" pitchFamily="124" charset="-128"/>
          <a:cs typeface="Arial Bold" pitchFamily="124" charset="0"/>
        </a:defRPr>
      </a:lvl5pPr>
      <a:lvl6pPr marL="406385" algn="l" defTabSz="406385" rtl="0" fontAlgn="base">
        <a:spcBef>
          <a:spcPct val="0"/>
        </a:spcBef>
        <a:spcAft>
          <a:spcPct val="0"/>
        </a:spcAft>
        <a:defRPr sz="2044" b="1">
          <a:solidFill>
            <a:schemeClr val="tx1"/>
          </a:solidFill>
          <a:latin typeface="Arial Bold" pitchFamily="124" charset="0"/>
          <a:ea typeface="ヒラギノ角ゴ Pro W3" pitchFamily="124" charset="-128"/>
        </a:defRPr>
      </a:lvl6pPr>
      <a:lvl7pPr marL="812770" algn="l" defTabSz="406385" rtl="0" fontAlgn="base">
        <a:spcBef>
          <a:spcPct val="0"/>
        </a:spcBef>
        <a:spcAft>
          <a:spcPct val="0"/>
        </a:spcAft>
        <a:defRPr sz="2044" b="1">
          <a:solidFill>
            <a:schemeClr val="tx1"/>
          </a:solidFill>
          <a:latin typeface="Arial Bold" pitchFamily="124" charset="0"/>
          <a:ea typeface="ヒラギノ角ゴ Pro W3" pitchFamily="124" charset="-128"/>
        </a:defRPr>
      </a:lvl7pPr>
      <a:lvl8pPr marL="1219152" algn="l" defTabSz="406385" rtl="0" fontAlgn="base">
        <a:spcBef>
          <a:spcPct val="0"/>
        </a:spcBef>
        <a:spcAft>
          <a:spcPct val="0"/>
        </a:spcAft>
        <a:defRPr sz="2044" b="1">
          <a:solidFill>
            <a:schemeClr val="tx1"/>
          </a:solidFill>
          <a:latin typeface="Arial Bold" pitchFamily="124" charset="0"/>
          <a:ea typeface="ヒラギノ角ゴ Pro W3" pitchFamily="124" charset="-128"/>
        </a:defRPr>
      </a:lvl8pPr>
      <a:lvl9pPr marL="1625537" algn="l" defTabSz="406385" rtl="0" fontAlgn="base">
        <a:spcBef>
          <a:spcPct val="0"/>
        </a:spcBef>
        <a:spcAft>
          <a:spcPct val="0"/>
        </a:spcAft>
        <a:defRPr sz="2044" b="1">
          <a:solidFill>
            <a:schemeClr val="tx1"/>
          </a:solidFill>
          <a:latin typeface="Arial Bold" pitchFamily="124" charset="0"/>
          <a:ea typeface="ヒラギノ角ゴ Pro W3" pitchFamily="124" charset="-128"/>
        </a:defRPr>
      </a:lvl9pPr>
    </p:titleStyle>
    <p:bodyStyle>
      <a:lvl1pPr marL="303213" indent="-303213" algn="l" defTabSz="404813" rtl="0" eaLnBrk="0" fontAlgn="base" hangingPunct="0">
        <a:lnSpc>
          <a:spcPts val="1338"/>
        </a:lnSpc>
        <a:spcBef>
          <a:spcPct val="0"/>
        </a:spcBef>
        <a:spcAft>
          <a:spcPct val="0"/>
        </a:spcAft>
        <a:defRPr lang="en-US" sz="1200" kern="1200">
          <a:solidFill>
            <a:srgbClr val="4B4B4B"/>
          </a:solidFill>
          <a:latin typeface="Arial"/>
          <a:ea typeface="ヒラギノ角ゴ Pro W3" pitchFamily="124" charset="-128"/>
          <a:cs typeface="Arial"/>
        </a:defRPr>
      </a:lvl1pPr>
      <a:lvl2pPr marL="100013" indent="-95250" algn="l" defTabSz="404813" rtl="0" eaLnBrk="0" fontAlgn="base" hangingPunct="0">
        <a:lnSpc>
          <a:spcPts val="16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1100" kern="1200">
          <a:solidFill>
            <a:srgbClr val="4B4B4B"/>
          </a:solidFill>
          <a:latin typeface="Arial"/>
          <a:ea typeface="ヒラギノ角ゴ Pro W3" pitchFamily="124" charset="-128"/>
          <a:cs typeface="Arial"/>
        </a:defRPr>
      </a:lvl2pPr>
      <a:lvl3pPr marL="203200" indent="-100013" algn="l" defTabSz="404813" rtl="0" eaLnBrk="0" fontAlgn="base" hangingPunct="0">
        <a:lnSpc>
          <a:spcPts val="1200"/>
        </a:lnSpc>
        <a:spcBef>
          <a:spcPts val="538"/>
        </a:spcBef>
        <a:spcAft>
          <a:spcPct val="0"/>
        </a:spcAft>
        <a:buFont typeface="Arial" panose="020B0604020202020204" pitchFamily="34" charset="0"/>
        <a:buChar char="›"/>
        <a:defRPr sz="1000" kern="1200">
          <a:solidFill>
            <a:srgbClr val="4B4B4B"/>
          </a:solidFill>
          <a:latin typeface="Arial"/>
          <a:ea typeface="ヒラギノ角ゴ Pro W3" pitchFamily="124" charset="-128"/>
          <a:cs typeface="Arial"/>
        </a:defRPr>
      </a:lvl3pPr>
      <a:lvl4pPr marL="303213" indent="-87313" algn="l" defTabSz="404813" rtl="0" eaLnBrk="0" fontAlgn="base" hangingPunct="0">
        <a:lnSpc>
          <a:spcPts val="1200"/>
        </a:lnSpc>
        <a:spcBef>
          <a:spcPts val="538"/>
        </a:spcBef>
        <a:spcAft>
          <a:spcPct val="0"/>
        </a:spcAft>
        <a:buFont typeface="Arial" panose="020B0604020202020204" pitchFamily="34" charset="0"/>
        <a:buChar char="›"/>
        <a:defRPr sz="1000" kern="1200">
          <a:solidFill>
            <a:srgbClr val="4B4B4B"/>
          </a:solidFill>
          <a:latin typeface="Arial"/>
          <a:ea typeface="ヒラギノ角ゴ Pro W3" pitchFamily="124" charset="-128"/>
          <a:cs typeface="Arial"/>
        </a:defRPr>
      </a:lvl4pPr>
      <a:lvl5pPr marL="303213" indent="-87313" algn="l" defTabSz="404813" rtl="0" eaLnBrk="0" fontAlgn="base" hangingPunct="0">
        <a:spcBef>
          <a:spcPts val="538"/>
        </a:spcBef>
        <a:spcAft>
          <a:spcPct val="0"/>
        </a:spcAft>
        <a:buFont typeface="Arial" panose="020B0604020202020204" pitchFamily="34" charset="0"/>
        <a:buChar char="›"/>
        <a:defRPr sz="1000" kern="1200">
          <a:solidFill>
            <a:srgbClr val="4B4B4B"/>
          </a:solidFill>
          <a:latin typeface="Arial"/>
          <a:ea typeface="ヒラギノ角ゴ Pro W3" pitchFamily="124" charset="-128"/>
          <a:cs typeface="Arial"/>
        </a:defRPr>
      </a:lvl5pPr>
      <a:lvl6pPr marL="2235114" indent="-203191" algn="l" defTabSz="406385" rtl="0" eaLnBrk="1" latinLnBrk="0" hangingPunct="1">
        <a:spcBef>
          <a:spcPct val="20000"/>
        </a:spcBef>
        <a:buFont typeface="Arial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641498" indent="-203191" algn="l" defTabSz="406385" rtl="0" eaLnBrk="1" latinLnBrk="0" hangingPunct="1">
        <a:spcBef>
          <a:spcPct val="20000"/>
        </a:spcBef>
        <a:buFont typeface="Arial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047883" indent="-203191" algn="l" defTabSz="406385" rtl="0" eaLnBrk="1" latinLnBrk="0" hangingPunct="1">
        <a:spcBef>
          <a:spcPct val="20000"/>
        </a:spcBef>
        <a:buFont typeface="Arial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454267" indent="-203191" algn="l" defTabSz="406385" rtl="0" eaLnBrk="1" latinLnBrk="0" hangingPunct="1">
        <a:spcBef>
          <a:spcPct val="20000"/>
        </a:spcBef>
        <a:buFont typeface="Arial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63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385" algn="l" defTabSz="4063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770" algn="l" defTabSz="4063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152" algn="l" defTabSz="4063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537" algn="l" defTabSz="4063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1921" algn="l" defTabSz="4063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306" algn="l" defTabSz="4063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690" algn="l" defTabSz="4063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075" algn="l" defTabSz="4063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4">
            <a:extLst>
              <a:ext uri="{FF2B5EF4-FFF2-40B4-BE49-F238E27FC236}">
                <a16:creationId xmlns:a16="http://schemas.microsoft.com/office/drawing/2014/main" id="{4CDE46B7-F867-49E2-B9F4-43215A22165B}"/>
              </a:ext>
            </a:extLst>
          </p:cNvPr>
          <p:cNvGrpSpPr>
            <a:grpSpLocks/>
          </p:cNvGrpSpPr>
          <p:nvPr/>
        </p:nvGrpSpPr>
        <p:grpSpPr bwMode="auto">
          <a:xfrm>
            <a:off x="57150" y="1752600"/>
            <a:ext cx="9086850" cy="5181600"/>
            <a:chOff x="76200" y="0"/>
            <a:chExt cx="12115800" cy="6908321"/>
          </a:xfrm>
        </p:grpSpPr>
        <p:grpSp>
          <p:nvGrpSpPr>
            <p:cNvPr id="65544" name="Group 3">
              <a:extLst>
                <a:ext uri="{FF2B5EF4-FFF2-40B4-BE49-F238E27FC236}">
                  <a16:creationId xmlns:a16="http://schemas.microsoft.com/office/drawing/2014/main" id="{7B70B2B4-B402-42E5-AC53-B6C4302EEB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237" y="0"/>
              <a:ext cx="11870763" cy="6534149"/>
              <a:chOff x="321237" y="0"/>
              <a:chExt cx="11870763" cy="6534149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C9C341C-EE26-446E-8CD7-CE1AF36890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8084" y="0"/>
                <a:ext cx="0" cy="6533697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67468BEC-573D-4F37-90A1-4219FDBBEB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76500" y="6533697"/>
                <a:ext cx="97155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DB60C1C-C1D1-4CD4-A4BB-0B329F85F0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1733" y="6533697"/>
                <a:ext cx="300567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2DC42B-B392-425D-8D0C-D91AFE10E81F}"/>
                </a:ext>
              </a:extLst>
            </p:cNvPr>
            <p:cNvSpPr txBox="1"/>
            <p:nvPr/>
          </p:nvSpPr>
          <p:spPr>
            <a:xfrm>
              <a:off x="76200" y="6137908"/>
              <a:ext cx="2933700" cy="770413"/>
            </a:xfrm>
            <a:prstGeom prst="rect">
              <a:avLst/>
            </a:prstGeom>
            <a:noFill/>
          </p:spPr>
          <p:txBody>
            <a:bodyPr lIns="480060" tIns="205740" rIns="342900" bIns="205740" anchor="ctr">
              <a:spAutoFit/>
            </a:bodyPr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srgbClr val="FFFFFF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Accelerating success.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D23C8CD-A618-4455-BEB9-98F5A054CF56}"/>
              </a:ext>
            </a:extLst>
          </p:cNvPr>
          <p:cNvSpPr/>
          <p:nvPr/>
        </p:nvSpPr>
        <p:spPr>
          <a:xfrm>
            <a:off x="4249738" y="762000"/>
            <a:ext cx="4902200" cy="3352800"/>
          </a:xfrm>
          <a:prstGeom prst="rect">
            <a:avLst/>
          </a:prstGeom>
          <a:solidFill>
            <a:schemeClr val="accent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24B27D-AF08-4BA0-8210-1E496AEF82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24400" y="2513013"/>
            <a:ext cx="4511675" cy="915987"/>
          </a:xfrm>
        </p:spPr>
        <p:txBody>
          <a:bodyPr rtlCol="0">
            <a:normAutofit fontScale="25000" lnSpcReduction="20000"/>
          </a:bodyPr>
          <a:lstStyle/>
          <a:p>
            <a:pPr defTabSz="685783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altLang="ja-JP" sz="800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Timelines and Costs to Meet the Board of Selectmen’s Charge</a:t>
            </a:r>
          </a:p>
          <a:p>
            <a:pPr defTabSz="685783"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5541" name="Title 1">
            <a:extLst>
              <a:ext uri="{FF2B5EF4-FFF2-40B4-BE49-F238E27FC236}">
                <a16:creationId xmlns:a16="http://schemas.microsoft.com/office/drawing/2014/main" id="{190586B6-8169-4D46-8161-0DEABCA671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24400" y="1028700"/>
            <a:ext cx="3670300" cy="1597025"/>
          </a:xfrm>
        </p:spPr>
        <p:txBody>
          <a:bodyPr/>
          <a:lstStyle/>
          <a:p>
            <a:pPr eaLnBrk="1" hangingPunct="1"/>
            <a:r>
              <a:rPr lang="en-US" altLang="en-US" sz="2800"/>
              <a:t>Dover Community Center Project</a:t>
            </a:r>
          </a:p>
        </p:txBody>
      </p:sp>
      <p:pic>
        <p:nvPicPr>
          <p:cNvPr id="65542" name="Picture 9">
            <a:extLst>
              <a:ext uri="{FF2B5EF4-FFF2-40B4-BE49-F238E27FC236}">
                <a16:creationId xmlns:a16="http://schemas.microsoft.com/office/drawing/2014/main" id="{C288EFD2-B28D-40D3-BD05-EB8BEE879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778500"/>
            <a:ext cx="8191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9A71741-5CB6-4871-8159-06BD303C5A2D}"/>
              </a:ext>
            </a:extLst>
          </p:cNvPr>
          <p:cNvSpPr/>
          <p:nvPr/>
        </p:nvSpPr>
        <p:spPr>
          <a:xfrm>
            <a:off x="5500688" y="3609975"/>
            <a:ext cx="3657600" cy="641350"/>
          </a:xfrm>
          <a:prstGeom prst="rect">
            <a:avLst/>
          </a:prstGeom>
          <a:solidFill>
            <a:schemeClr val="tx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73858" lvl="1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25408F"/>
                </a:solidFill>
              </a:rPr>
              <a:t>October 3, 2022</a:t>
            </a:r>
          </a:p>
          <a:p>
            <a:pPr marL="473858" lvl="1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25408F"/>
                </a:solidFill>
              </a:rPr>
              <a:t>Prepared by: Colliers Project Leaders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rrow: Pentagon 39">
            <a:extLst>
              <a:ext uri="{FF2B5EF4-FFF2-40B4-BE49-F238E27FC236}">
                <a16:creationId xmlns:a16="http://schemas.microsoft.com/office/drawing/2014/main" id="{FA616E05-7F5B-4418-98AC-E4921AB7660F}"/>
              </a:ext>
            </a:extLst>
          </p:cNvPr>
          <p:cNvSpPr/>
          <p:nvPr/>
        </p:nvSpPr>
        <p:spPr>
          <a:xfrm>
            <a:off x="7806393" y="3405989"/>
            <a:ext cx="893763" cy="331695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Metric Regular"/>
            </a:endParaRPr>
          </a:p>
        </p:txBody>
      </p:sp>
      <p:sp>
        <p:nvSpPr>
          <p:cNvPr id="71683" name="Title 1">
            <a:extLst>
              <a:ext uri="{FF2B5EF4-FFF2-40B4-BE49-F238E27FC236}">
                <a16:creationId xmlns:a16="http://schemas.microsoft.com/office/drawing/2014/main" id="{3A9C1336-78ED-4809-993C-1164632897D9}"/>
              </a:ext>
            </a:extLst>
          </p:cNvPr>
          <p:cNvSpPr txBox="1">
            <a:spLocks/>
          </p:cNvSpPr>
          <p:nvPr/>
        </p:nvSpPr>
        <p:spPr bwMode="auto">
          <a:xfrm>
            <a:off x="660768" y="637215"/>
            <a:ext cx="815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5613">
              <a:lnSpc>
                <a:spcPts val="1500"/>
              </a:lnSpc>
              <a:defRPr sz="14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114300" indent="-107950" defTabSz="455613">
              <a:lnSpc>
                <a:spcPts val="1800"/>
              </a:lnSpc>
              <a:buFont typeface="Arial" panose="020B0604020202020204" pitchFamily="34" charset="0"/>
              <a:buChar char="•"/>
              <a:defRPr sz="13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230188" indent="-112713" defTabSz="455613">
              <a:lnSpc>
                <a:spcPts val="1350"/>
              </a:lnSpc>
              <a:spcBef>
                <a:spcPts val="600"/>
              </a:spcBef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341313" indent="-98425" defTabSz="455613">
              <a:lnSpc>
                <a:spcPts val="1350"/>
              </a:lnSpc>
              <a:spcBef>
                <a:spcPts val="600"/>
              </a:spcBef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341313" indent="-98425" defTabSz="455613">
              <a:spcBef>
                <a:spcPts val="600"/>
              </a:spcBef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798513" indent="-98425" defTabSz="455613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1255713" indent="-98425" defTabSz="455613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1712913" indent="-98425" defTabSz="455613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2170113" indent="-98425" defTabSz="455613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3000" b="1" u="sng" dirty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Options 1, 2, and 3 Comparison</a:t>
            </a:r>
            <a:endParaRPr lang="en-US" altLang="en-US" sz="2400" b="1" dirty="0">
              <a:solidFill>
                <a:schemeClr val="tx2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grpSp>
        <p:nvGrpSpPr>
          <p:cNvPr id="71684" name="Group 4">
            <a:extLst>
              <a:ext uri="{FF2B5EF4-FFF2-40B4-BE49-F238E27FC236}">
                <a16:creationId xmlns:a16="http://schemas.microsoft.com/office/drawing/2014/main" id="{CCAAB26B-91AA-484C-AA79-C9B9D48E0052}"/>
              </a:ext>
            </a:extLst>
          </p:cNvPr>
          <p:cNvGrpSpPr>
            <a:grpSpLocks/>
          </p:cNvGrpSpPr>
          <p:nvPr/>
        </p:nvGrpSpPr>
        <p:grpSpPr bwMode="auto">
          <a:xfrm>
            <a:off x="1056779" y="3095137"/>
            <a:ext cx="7702342" cy="642548"/>
            <a:chOff x="2560139" y="4426552"/>
            <a:chExt cx="7703207" cy="871586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42B94BB6-1D49-4D22-BEAF-389915157303}"/>
                </a:ext>
              </a:extLst>
            </p:cNvPr>
            <p:cNvSpPr/>
            <p:nvPr/>
          </p:nvSpPr>
          <p:spPr>
            <a:xfrm>
              <a:off x="6322500" y="4850698"/>
              <a:ext cx="3399219" cy="447438"/>
            </a:xfrm>
            <a:prstGeom prst="homePlat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Metric Regular"/>
              </a:endParaRPr>
            </a:p>
          </p:txBody>
        </p:sp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96096CCF-1784-4D11-9FC0-0A23B9C391A1}"/>
                </a:ext>
              </a:extLst>
            </p:cNvPr>
            <p:cNvSpPr/>
            <p:nvPr/>
          </p:nvSpPr>
          <p:spPr>
            <a:xfrm>
              <a:off x="5485794" y="4855785"/>
              <a:ext cx="1276493" cy="442352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Metric Regular"/>
              </a:endParaRP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EBB0F813-E0D0-4E40-A124-ABDBA23729E2}"/>
                </a:ext>
              </a:extLst>
            </p:cNvPr>
            <p:cNvSpPr/>
            <p:nvPr/>
          </p:nvSpPr>
          <p:spPr>
            <a:xfrm>
              <a:off x="4882477" y="4855788"/>
              <a:ext cx="1487654" cy="442350"/>
            </a:xfrm>
            <a:prstGeom prst="homePlat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Metric Regular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CEF788F-0D0A-4FDB-8E24-28B9C0142903}"/>
                </a:ext>
              </a:extLst>
            </p:cNvPr>
            <p:cNvSpPr txBox="1"/>
            <p:nvPr/>
          </p:nvSpPr>
          <p:spPr>
            <a:xfrm>
              <a:off x="2560139" y="4444174"/>
              <a:ext cx="2400569" cy="3697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NOV 2022 – OCT 2023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C56BB98-A47E-45B9-AC03-02DA2DC2778A}"/>
                </a:ext>
              </a:extLst>
            </p:cNvPr>
            <p:cNvSpPr txBox="1"/>
            <p:nvPr/>
          </p:nvSpPr>
          <p:spPr>
            <a:xfrm>
              <a:off x="5059475" y="4426552"/>
              <a:ext cx="1119314" cy="3697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NOV-DEC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10B4073-6D56-49E3-80A4-6B48C63D9F8D}"/>
                </a:ext>
              </a:extLst>
            </p:cNvPr>
            <p:cNvSpPr txBox="1"/>
            <p:nvPr/>
          </p:nvSpPr>
          <p:spPr>
            <a:xfrm>
              <a:off x="6451102" y="4449077"/>
              <a:ext cx="2575214" cy="3697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FEB 2024 – MARCH 2025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268008B-123B-4B61-92EF-031B68EC97B8}"/>
                </a:ext>
              </a:extLst>
            </p:cNvPr>
            <p:cNvSpPr txBox="1"/>
            <p:nvPr/>
          </p:nvSpPr>
          <p:spPr>
            <a:xfrm>
              <a:off x="8877302" y="4445591"/>
              <a:ext cx="1386044" cy="3697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APRIL - MAY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226FD7B-BFCF-4710-9757-9CD19D31FD71}"/>
                </a:ext>
              </a:extLst>
            </p:cNvPr>
            <p:cNvSpPr txBox="1"/>
            <p:nvPr/>
          </p:nvSpPr>
          <p:spPr>
            <a:xfrm>
              <a:off x="5695051" y="4829801"/>
              <a:ext cx="747796" cy="3681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Metric Regular"/>
                  <a:cs typeface="+mn-cs"/>
                </a:rPr>
                <a:t>Bid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9CED610-57F9-4A61-B85B-7790CE97C156}"/>
                </a:ext>
              </a:extLst>
            </p:cNvPr>
            <p:cNvSpPr txBox="1"/>
            <p:nvPr/>
          </p:nvSpPr>
          <p:spPr>
            <a:xfrm>
              <a:off x="6019898" y="4445571"/>
              <a:ext cx="677939" cy="3697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JAN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331AD5D-54BC-41B7-A923-19491F6586F5}"/>
              </a:ext>
            </a:extLst>
          </p:cNvPr>
          <p:cNvSpPr txBox="1"/>
          <p:nvPr/>
        </p:nvSpPr>
        <p:spPr>
          <a:xfrm>
            <a:off x="5874911" y="3369383"/>
            <a:ext cx="151923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Metric Regular"/>
                <a:cs typeface="+mn-cs"/>
              </a:rPr>
              <a:t>Construction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6E5E573-DA0E-4099-B749-A9EC49D8EE80}"/>
              </a:ext>
            </a:extLst>
          </p:cNvPr>
          <p:cNvSpPr txBox="1"/>
          <p:nvPr/>
        </p:nvSpPr>
        <p:spPr>
          <a:xfrm>
            <a:off x="7622103" y="3365829"/>
            <a:ext cx="11620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Metric Regular"/>
                <a:cs typeface="+mn-cs"/>
              </a:rPr>
              <a:t>Closeout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9CD94120-3264-416C-A3EB-29B9A974BF85}"/>
              </a:ext>
            </a:extLst>
          </p:cNvPr>
          <p:cNvSpPr/>
          <p:nvPr/>
        </p:nvSpPr>
        <p:spPr>
          <a:xfrm>
            <a:off x="829331" y="3411576"/>
            <a:ext cx="3400425" cy="326107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Metric Regular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CD092E-C179-47A7-99AB-E5DF29A8958C}"/>
              </a:ext>
            </a:extLst>
          </p:cNvPr>
          <p:cNvSpPr txBox="1"/>
          <p:nvPr/>
        </p:nvSpPr>
        <p:spPr>
          <a:xfrm>
            <a:off x="1572561" y="3370542"/>
            <a:ext cx="104298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Metric Regular"/>
                <a:cs typeface="+mn-cs"/>
              </a:rPr>
              <a:t>Design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C034C6A-6C84-4187-A084-17A827147F46}"/>
              </a:ext>
            </a:extLst>
          </p:cNvPr>
          <p:cNvCxnSpPr>
            <a:cxnSpLocks/>
          </p:cNvCxnSpPr>
          <p:nvPr/>
        </p:nvCxnSpPr>
        <p:spPr>
          <a:xfrm>
            <a:off x="3336130" y="3414017"/>
            <a:ext cx="0" cy="323666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1879951-39DF-4151-96B7-D59256137374}"/>
              </a:ext>
            </a:extLst>
          </p:cNvPr>
          <p:cNvSpPr txBox="1"/>
          <p:nvPr/>
        </p:nvSpPr>
        <p:spPr>
          <a:xfrm>
            <a:off x="3244302" y="3376493"/>
            <a:ext cx="104298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Metric Regular"/>
                <a:cs typeface="+mn-cs"/>
              </a:rPr>
              <a:t>Prequal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3345D1-25BA-4951-BA9F-F8440F9BD566}"/>
              </a:ext>
            </a:extLst>
          </p:cNvPr>
          <p:cNvSpPr txBox="1"/>
          <p:nvPr/>
        </p:nvSpPr>
        <p:spPr>
          <a:xfrm>
            <a:off x="4653059" y="3381810"/>
            <a:ext cx="7461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Metric Regular"/>
                <a:cs typeface="+mn-cs"/>
              </a:rPr>
              <a:t>STM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EC69B8BF-9B02-420F-F1A8-25D0BDF82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50" y="3721333"/>
            <a:ext cx="8153400" cy="110870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5175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2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Additional Time = 15 Months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2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Additional Soft Costs = $1.7M+/-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$12.5M / $920/SF = </a:t>
            </a:r>
            <a:r>
              <a:rPr lang="en-US" altLang="en-US" sz="12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13,600 GSF Building Size (6,400 GSF less than current)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$11.65M / $920/SF = </a:t>
            </a:r>
            <a:r>
              <a:rPr lang="en-US" altLang="en-US" sz="12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12,660 GSF Building Size (Excludes Gym | 7,340 GSF less than current)</a:t>
            </a:r>
            <a:endParaRPr lang="en-US" alt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spcBef>
                <a:spcPct val="20000"/>
              </a:spcBef>
              <a:buSzPct val="85000"/>
              <a:defRPr/>
            </a:pPr>
            <a:endParaRPr lang="en-US" alt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spcBef>
                <a:spcPct val="20000"/>
              </a:spcBef>
              <a:buSzPct val="85000"/>
              <a:defRPr/>
            </a:pPr>
            <a:endParaRPr lang="en-US" alt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D5683794-9FEB-C318-C963-F4CD6245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484" y="2932512"/>
            <a:ext cx="8153400" cy="3683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5175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4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Option 2</a:t>
            </a: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883100DD-5898-CEFB-D4FC-05D2817443CE}"/>
              </a:ext>
            </a:extLst>
          </p:cNvPr>
          <p:cNvSpPr/>
          <p:nvPr/>
        </p:nvSpPr>
        <p:spPr>
          <a:xfrm>
            <a:off x="6945412" y="5355712"/>
            <a:ext cx="893763" cy="335646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Metric Regular"/>
            </a:endParaRPr>
          </a:p>
        </p:txBody>
      </p:sp>
      <p:grpSp>
        <p:nvGrpSpPr>
          <p:cNvPr id="19" name="Group 4">
            <a:extLst>
              <a:ext uri="{FF2B5EF4-FFF2-40B4-BE49-F238E27FC236}">
                <a16:creationId xmlns:a16="http://schemas.microsoft.com/office/drawing/2014/main" id="{B45E6E50-76E6-D64A-F7FE-DA3F8CC8EF64}"/>
              </a:ext>
            </a:extLst>
          </p:cNvPr>
          <p:cNvGrpSpPr>
            <a:grpSpLocks/>
          </p:cNvGrpSpPr>
          <p:nvPr/>
        </p:nvGrpSpPr>
        <p:grpSpPr bwMode="auto">
          <a:xfrm>
            <a:off x="669697" y="5003847"/>
            <a:ext cx="7746533" cy="685924"/>
            <a:chOff x="3034092" y="4612562"/>
            <a:chExt cx="7747402" cy="685576"/>
          </a:xfrm>
        </p:grpSpPr>
        <p:sp>
          <p:nvSpPr>
            <p:cNvPr id="22" name="Arrow: Pentagon 21">
              <a:extLst>
                <a:ext uri="{FF2B5EF4-FFF2-40B4-BE49-F238E27FC236}">
                  <a16:creationId xmlns:a16="http://schemas.microsoft.com/office/drawing/2014/main" id="{72557612-8A25-7B72-C6D9-B6DB678F9BB5}"/>
                </a:ext>
              </a:extLst>
            </p:cNvPr>
            <p:cNvSpPr/>
            <p:nvPr/>
          </p:nvSpPr>
          <p:spPr>
            <a:xfrm>
              <a:off x="6322500" y="4965569"/>
              <a:ext cx="3399219" cy="332568"/>
            </a:xfrm>
            <a:prstGeom prst="homePlat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Metric Regular"/>
              </a:endParaRPr>
            </a:p>
          </p:txBody>
        </p:sp>
        <p:sp>
          <p:nvSpPr>
            <p:cNvPr id="24" name="Arrow: Pentagon 23">
              <a:extLst>
                <a:ext uri="{FF2B5EF4-FFF2-40B4-BE49-F238E27FC236}">
                  <a16:creationId xmlns:a16="http://schemas.microsoft.com/office/drawing/2014/main" id="{48B6AD6B-1099-30E0-DC61-5CA90DCD8414}"/>
                </a:ext>
              </a:extLst>
            </p:cNvPr>
            <p:cNvSpPr/>
            <p:nvPr/>
          </p:nvSpPr>
          <p:spPr>
            <a:xfrm>
              <a:off x="5485794" y="4966610"/>
              <a:ext cx="1276493" cy="331528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Metric Regular"/>
              </a:endParaRPr>
            </a:p>
          </p:txBody>
        </p:sp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D276CE3A-DDE5-BF94-FA52-C6F24C489238}"/>
                </a:ext>
              </a:extLst>
            </p:cNvPr>
            <p:cNvSpPr/>
            <p:nvPr/>
          </p:nvSpPr>
          <p:spPr>
            <a:xfrm>
              <a:off x="4882477" y="4966610"/>
              <a:ext cx="1487654" cy="331528"/>
            </a:xfrm>
            <a:prstGeom prst="homePlat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Metric Regular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AB4FFB-AEE3-2274-DAF2-5F76DF22FF65}"/>
                </a:ext>
              </a:extLst>
            </p:cNvPr>
            <p:cNvSpPr txBox="1"/>
            <p:nvPr/>
          </p:nvSpPr>
          <p:spPr>
            <a:xfrm>
              <a:off x="3034092" y="4640036"/>
              <a:ext cx="2400569" cy="3691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APRIL 2023 – SEPT 23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46270B5-3E5A-EBDA-80DE-88883240EC1B}"/>
                </a:ext>
              </a:extLst>
            </p:cNvPr>
            <p:cNvSpPr txBox="1"/>
            <p:nvPr/>
          </p:nvSpPr>
          <p:spPr>
            <a:xfrm>
              <a:off x="5128156" y="4640036"/>
              <a:ext cx="1176470" cy="3691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OCT-NOV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872BEF6-1B9F-CDC4-4CF0-CA20C36417EE}"/>
                </a:ext>
              </a:extLst>
            </p:cNvPr>
            <p:cNvSpPr txBox="1"/>
            <p:nvPr/>
          </p:nvSpPr>
          <p:spPr>
            <a:xfrm>
              <a:off x="6897622" y="4631336"/>
              <a:ext cx="2575214" cy="3697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JAN 2024 – FEB 2025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9409395-FF0C-D086-2E2D-8C8AEA5C4F57}"/>
                </a:ext>
              </a:extLst>
            </p:cNvPr>
            <p:cNvSpPr txBox="1"/>
            <p:nvPr/>
          </p:nvSpPr>
          <p:spPr>
            <a:xfrm>
              <a:off x="9087441" y="4612562"/>
              <a:ext cx="1694053" cy="3691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MARCH - APRIL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6187BE-7A4E-D51D-2719-A2240368A220}"/>
                </a:ext>
              </a:extLst>
            </p:cNvPr>
            <p:cNvSpPr txBox="1"/>
            <p:nvPr/>
          </p:nvSpPr>
          <p:spPr>
            <a:xfrm>
              <a:off x="5673468" y="4922106"/>
              <a:ext cx="747796" cy="3681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Metric Regular"/>
                  <a:cs typeface="+mn-cs"/>
                </a:rPr>
                <a:t>Bid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B634C95-F944-E8A1-EE07-A28993651FC6}"/>
                </a:ext>
              </a:extLst>
            </p:cNvPr>
            <p:cNvSpPr txBox="1"/>
            <p:nvPr/>
          </p:nvSpPr>
          <p:spPr>
            <a:xfrm>
              <a:off x="6084348" y="4641621"/>
              <a:ext cx="677939" cy="3697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DEC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AD690A7-FBC3-63D9-C613-2016712995E6}"/>
              </a:ext>
            </a:extLst>
          </p:cNvPr>
          <p:cNvSpPr txBox="1"/>
          <p:nvPr/>
        </p:nvSpPr>
        <p:spPr>
          <a:xfrm>
            <a:off x="4994374" y="5313546"/>
            <a:ext cx="151923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Metric Regular"/>
                <a:cs typeface="+mn-cs"/>
              </a:rPr>
              <a:t>Construction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2179E49-2392-DCBE-B923-F0C44E79A8F7}"/>
              </a:ext>
            </a:extLst>
          </p:cNvPr>
          <p:cNvSpPr txBox="1"/>
          <p:nvPr/>
        </p:nvSpPr>
        <p:spPr>
          <a:xfrm>
            <a:off x="6778706" y="5313546"/>
            <a:ext cx="11620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Metric Regular"/>
                <a:cs typeface="+mn-cs"/>
              </a:rPr>
              <a:t>Closeout</a:t>
            </a:r>
          </a:p>
        </p:txBody>
      </p:sp>
      <p:sp>
        <p:nvSpPr>
          <p:cNvPr id="39" name="Arrow: Pentagon 38">
            <a:extLst>
              <a:ext uri="{FF2B5EF4-FFF2-40B4-BE49-F238E27FC236}">
                <a16:creationId xmlns:a16="http://schemas.microsoft.com/office/drawing/2014/main" id="{028355D0-F9DA-3697-67BE-6CA17C3F77F4}"/>
              </a:ext>
            </a:extLst>
          </p:cNvPr>
          <p:cNvSpPr/>
          <p:nvPr/>
        </p:nvSpPr>
        <p:spPr>
          <a:xfrm>
            <a:off x="1684838" y="5357759"/>
            <a:ext cx="1679101" cy="331696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Metric Regular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C3348D-AFB3-2E0C-14EE-94D37E2927E2}"/>
              </a:ext>
            </a:extLst>
          </p:cNvPr>
          <p:cNvSpPr txBox="1"/>
          <p:nvPr/>
        </p:nvSpPr>
        <p:spPr>
          <a:xfrm>
            <a:off x="1671404" y="5311958"/>
            <a:ext cx="104298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Metric Regular"/>
                <a:cs typeface="+mn-cs"/>
              </a:rPr>
              <a:t>Design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486121B-4037-604C-44EA-5F18D39FDF96}"/>
              </a:ext>
            </a:extLst>
          </p:cNvPr>
          <p:cNvSpPr txBox="1"/>
          <p:nvPr/>
        </p:nvSpPr>
        <p:spPr>
          <a:xfrm>
            <a:off x="2452198" y="5319654"/>
            <a:ext cx="104298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Metric Regular"/>
                <a:cs typeface="+mn-cs"/>
              </a:rPr>
              <a:t>Prequal</a:t>
            </a:r>
          </a:p>
        </p:txBody>
      </p:sp>
      <p:sp>
        <p:nvSpPr>
          <p:cNvPr id="49" name="Rectangle 3">
            <a:extLst>
              <a:ext uri="{FF2B5EF4-FFF2-40B4-BE49-F238E27FC236}">
                <a16:creationId xmlns:a16="http://schemas.microsoft.com/office/drawing/2014/main" id="{ED3456E9-9073-C37A-E168-0D3599B4A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134" y="4837584"/>
            <a:ext cx="8153400" cy="3683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5175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4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Option 3</a:t>
            </a:r>
            <a:endParaRPr lang="en-US" alt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spcBef>
                <a:spcPct val="20000"/>
              </a:spcBef>
              <a:buSzPct val="85000"/>
              <a:defRPr/>
            </a:pPr>
            <a:endParaRPr lang="en-US" alt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28EBDF9-4A1A-F41A-E2FE-02A619B568A4}"/>
              </a:ext>
            </a:extLst>
          </p:cNvPr>
          <p:cNvSpPr txBox="1"/>
          <p:nvPr/>
        </p:nvSpPr>
        <p:spPr>
          <a:xfrm>
            <a:off x="3799703" y="5319883"/>
            <a:ext cx="11620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Metric Regular"/>
                <a:cs typeface="+mn-cs"/>
              </a:rPr>
              <a:t>STM</a:t>
            </a:r>
          </a:p>
        </p:txBody>
      </p:sp>
      <p:sp>
        <p:nvSpPr>
          <p:cNvPr id="51" name="Rectangle 3">
            <a:extLst>
              <a:ext uri="{FF2B5EF4-FFF2-40B4-BE49-F238E27FC236}">
                <a16:creationId xmlns:a16="http://schemas.microsoft.com/office/drawing/2014/main" id="{B10CB1FA-039F-EB9A-6A77-E1ECA1ECB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94" y="5689978"/>
            <a:ext cx="8305800" cy="95171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5175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2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Additional Time = 9 Months (Not Including Option 1’s (5) Months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2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Additional Soft Costs = $1.5M+/-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2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Removal of Rec. Court, Community Room, Kitchen, and Cafe 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2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Total Project Budget Overage = $3.8M+/-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endParaRPr lang="en-US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spcBef>
                <a:spcPct val="20000"/>
              </a:spcBef>
              <a:buSzPct val="85000"/>
              <a:defRPr/>
            </a:pPr>
            <a:endParaRPr lang="en-US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3" name="Arrow: Pentagon 52">
            <a:extLst>
              <a:ext uri="{FF2B5EF4-FFF2-40B4-BE49-F238E27FC236}">
                <a16:creationId xmlns:a16="http://schemas.microsoft.com/office/drawing/2014/main" id="{84966F70-959F-E241-D5C6-7E89C60A0730}"/>
              </a:ext>
            </a:extLst>
          </p:cNvPr>
          <p:cNvSpPr/>
          <p:nvPr/>
        </p:nvSpPr>
        <p:spPr>
          <a:xfrm>
            <a:off x="5196164" y="1748475"/>
            <a:ext cx="2643187" cy="336348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Metric Regular"/>
            </a:endParaRPr>
          </a:p>
        </p:txBody>
      </p:sp>
      <p:grpSp>
        <p:nvGrpSpPr>
          <p:cNvPr id="54" name="Group 4">
            <a:extLst>
              <a:ext uri="{FF2B5EF4-FFF2-40B4-BE49-F238E27FC236}">
                <a16:creationId xmlns:a16="http://schemas.microsoft.com/office/drawing/2014/main" id="{5705BB24-30A2-EAFE-B136-B69464A10E2F}"/>
              </a:ext>
            </a:extLst>
          </p:cNvPr>
          <p:cNvGrpSpPr>
            <a:grpSpLocks/>
          </p:cNvGrpSpPr>
          <p:nvPr/>
        </p:nvGrpSpPr>
        <p:grpSpPr bwMode="auto">
          <a:xfrm>
            <a:off x="675281" y="1424798"/>
            <a:ext cx="7165610" cy="664701"/>
            <a:chOff x="2147686" y="3641559"/>
            <a:chExt cx="7166622" cy="1643886"/>
          </a:xfrm>
        </p:grpSpPr>
        <p:sp>
          <p:nvSpPr>
            <p:cNvPr id="55" name="Arrow: Pentagon 54">
              <a:extLst>
                <a:ext uri="{FF2B5EF4-FFF2-40B4-BE49-F238E27FC236}">
                  <a16:creationId xmlns:a16="http://schemas.microsoft.com/office/drawing/2014/main" id="{313D61D7-441D-3040-7C84-3B430E27F546}"/>
                </a:ext>
              </a:extLst>
            </p:cNvPr>
            <p:cNvSpPr/>
            <p:nvPr/>
          </p:nvSpPr>
          <p:spPr>
            <a:xfrm>
              <a:off x="4921123" y="4442052"/>
              <a:ext cx="3400905" cy="843393"/>
            </a:xfrm>
            <a:prstGeom prst="homePlat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Metric Regular"/>
              </a:endParaRPr>
            </a:p>
          </p:txBody>
        </p:sp>
        <p:sp>
          <p:nvSpPr>
            <p:cNvPr id="56" name="Arrow: Pentagon 55">
              <a:extLst>
                <a:ext uri="{FF2B5EF4-FFF2-40B4-BE49-F238E27FC236}">
                  <a16:creationId xmlns:a16="http://schemas.microsoft.com/office/drawing/2014/main" id="{FBA9FF58-A1DE-9982-8263-04FE3251972E}"/>
                </a:ext>
              </a:extLst>
            </p:cNvPr>
            <p:cNvSpPr/>
            <p:nvPr/>
          </p:nvSpPr>
          <p:spPr>
            <a:xfrm>
              <a:off x="4124085" y="4442052"/>
              <a:ext cx="1274943" cy="843393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Metric Regular"/>
              </a:endParaRPr>
            </a:p>
          </p:txBody>
        </p:sp>
        <p:sp>
          <p:nvSpPr>
            <p:cNvPr id="57" name="Arrow: Pentagon 56">
              <a:extLst>
                <a:ext uri="{FF2B5EF4-FFF2-40B4-BE49-F238E27FC236}">
                  <a16:creationId xmlns:a16="http://schemas.microsoft.com/office/drawing/2014/main" id="{92CF86B3-2CDD-FF61-E5B8-DFDB91BD823E}"/>
                </a:ext>
              </a:extLst>
            </p:cNvPr>
            <p:cNvSpPr/>
            <p:nvPr/>
          </p:nvSpPr>
          <p:spPr>
            <a:xfrm>
              <a:off x="3114293" y="4442052"/>
              <a:ext cx="1487698" cy="843393"/>
            </a:xfrm>
            <a:prstGeom prst="homePlat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Metric Regular"/>
              </a:endParaRPr>
            </a:p>
          </p:txBody>
        </p:sp>
        <p:sp>
          <p:nvSpPr>
            <p:cNvPr id="58" name="Arrow: Pentagon 57">
              <a:extLst>
                <a:ext uri="{FF2B5EF4-FFF2-40B4-BE49-F238E27FC236}">
                  <a16:creationId xmlns:a16="http://schemas.microsoft.com/office/drawing/2014/main" id="{F0600589-B1F8-96F4-B11D-F5FF430AFF03}"/>
                </a:ext>
              </a:extLst>
            </p:cNvPr>
            <p:cNvSpPr/>
            <p:nvPr/>
          </p:nvSpPr>
          <p:spPr>
            <a:xfrm>
              <a:off x="2285501" y="4442052"/>
              <a:ext cx="1311460" cy="843393"/>
            </a:xfrm>
            <a:prstGeom prst="homePlate">
              <a:avLst/>
            </a:prstGeom>
            <a:solidFill>
              <a:srgbClr val="D34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Metric Regular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E34A0B2-3120-BF33-F07E-53DA89B25F0D}"/>
                </a:ext>
              </a:extLst>
            </p:cNvPr>
            <p:cNvSpPr txBox="1"/>
            <p:nvPr/>
          </p:nvSpPr>
          <p:spPr>
            <a:xfrm>
              <a:off x="2212161" y="3729743"/>
              <a:ext cx="1151099" cy="3700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NOV-DEC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A6C4D48-EE40-5690-D82F-3B11E1F2B32E}"/>
                </a:ext>
              </a:extLst>
            </p:cNvPr>
            <p:cNvSpPr txBox="1"/>
            <p:nvPr/>
          </p:nvSpPr>
          <p:spPr>
            <a:xfrm>
              <a:off x="3400804" y="3729740"/>
              <a:ext cx="1016143" cy="3700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JAN-FEB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27EFF1A-D8AE-38F0-162B-C402D3FD85FD}"/>
                </a:ext>
              </a:extLst>
            </p:cNvPr>
            <p:cNvSpPr txBox="1"/>
            <p:nvPr/>
          </p:nvSpPr>
          <p:spPr>
            <a:xfrm>
              <a:off x="5354572" y="3682281"/>
              <a:ext cx="2537183" cy="3684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APRIL 2023 – MAY 2024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DC5505F-DB0D-23B9-5487-0B6C6D63A02D}"/>
                </a:ext>
              </a:extLst>
            </p:cNvPr>
            <p:cNvSpPr txBox="1"/>
            <p:nvPr/>
          </p:nvSpPr>
          <p:spPr>
            <a:xfrm>
              <a:off x="7928224" y="3641559"/>
              <a:ext cx="1386084" cy="3700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JUNE - JULY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D5B0787-10CA-2D53-EA17-A2D22DD3BFBA}"/>
                </a:ext>
              </a:extLst>
            </p:cNvPr>
            <p:cNvSpPr txBox="1"/>
            <p:nvPr/>
          </p:nvSpPr>
          <p:spPr>
            <a:xfrm>
              <a:off x="2147686" y="4342711"/>
              <a:ext cx="1840441" cy="9134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Metric Regular"/>
                  <a:cs typeface="+mn-cs"/>
                </a:rPr>
                <a:t>Docs &amp; Prequal</a:t>
              </a:r>
            </a:p>
          </p:txBody>
        </p:sp>
        <p:sp>
          <p:nvSpPr>
            <p:cNvPr id="71680" name="TextBox 71679">
              <a:extLst>
                <a:ext uri="{FF2B5EF4-FFF2-40B4-BE49-F238E27FC236}">
                  <a16:creationId xmlns:a16="http://schemas.microsoft.com/office/drawing/2014/main" id="{31BC67FC-9156-B305-865B-6CC18AE45F11}"/>
                </a:ext>
              </a:extLst>
            </p:cNvPr>
            <p:cNvSpPr txBox="1"/>
            <p:nvPr/>
          </p:nvSpPr>
          <p:spPr>
            <a:xfrm>
              <a:off x="4580146" y="4275279"/>
              <a:ext cx="746230" cy="3700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Metric Regular"/>
                  <a:cs typeface="+mn-cs"/>
                </a:rPr>
                <a:t>STM</a:t>
              </a:r>
            </a:p>
          </p:txBody>
        </p:sp>
        <p:sp>
          <p:nvSpPr>
            <p:cNvPr id="71681" name="TextBox 71680">
              <a:extLst>
                <a:ext uri="{FF2B5EF4-FFF2-40B4-BE49-F238E27FC236}">
                  <a16:creationId xmlns:a16="http://schemas.microsoft.com/office/drawing/2014/main" id="{BD34C652-3743-C07B-97DC-4408418B1F1A}"/>
                </a:ext>
              </a:extLst>
            </p:cNvPr>
            <p:cNvSpPr txBox="1"/>
            <p:nvPr/>
          </p:nvSpPr>
          <p:spPr>
            <a:xfrm>
              <a:off x="3773119" y="4346290"/>
              <a:ext cx="654142" cy="3700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Metric Regular"/>
                  <a:cs typeface="+mn-cs"/>
                </a:rPr>
                <a:t>Bid</a:t>
              </a:r>
            </a:p>
          </p:txBody>
        </p:sp>
        <p:sp>
          <p:nvSpPr>
            <p:cNvPr id="71682" name="TextBox 71681">
              <a:extLst>
                <a:ext uri="{FF2B5EF4-FFF2-40B4-BE49-F238E27FC236}">
                  <a16:creationId xmlns:a16="http://schemas.microsoft.com/office/drawing/2014/main" id="{A7CAA0C9-6462-C44D-BCBC-85BE7B6CC5C9}"/>
                </a:ext>
              </a:extLst>
            </p:cNvPr>
            <p:cNvSpPr txBox="1"/>
            <p:nvPr/>
          </p:nvSpPr>
          <p:spPr>
            <a:xfrm>
              <a:off x="4338428" y="3712107"/>
              <a:ext cx="1060600" cy="3700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MARCH</a:t>
              </a:r>
            </a:p>
          </p:txBody>
        </p:sp>
      </p:grpSp>
      <p:sp>
        <p:nvSpPr>
          <p:cNvPr id="71685" name="TextBox 71684">
            <a:extLst>
              <a:ext uri="{FF2B5EF4-FFF2-40B4-BE49-F238E27FC236}">
                <a16:creationId xmlns:a16="http://schemas.microsoft.com/office/drawing/2014/main" id="{6407E947-C2AB-C14D-56C1-0091F48A0C53}"/>
              </a:ext>
            </a:extLst>
          </p:cNvPr>
          <p:cNvSpPr txBox="1"/>
          <p:nvPr/>
        </p:nvSpPr>
        <p:spPr>
          <a:xfrm>
            <a:off x="4518100" y="1741548"/>
            <a:ext cx="151923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Metric Regular"/>
                <a:cs typeface="+mn-cs"/>
              </a:rPr>
              <a:t>Construction</a:t>
            </a:r>
          </a:p>
        </p:txBody>
      </p:sp>
      <p:sp>
        <p:nvSpPr>
          <p:cNvPr id="71686" name="TextBox 71685">
            <a:extLst>
              <a:ext uri="{FF2B5EF4-FFF2-40B4-BE49-F238E27FC236}">
                <a16:creationId xmlns:a16="http://schemas.microsoft.com/office/drawing/2014/main" id="{B2A2C1E1-CA06-EBF5-0432-E02C80348B9B}"/>
              </a:ext>
            </a:extLst>
          </p:cNvPr>
          <p:cNvSpPr txBox="1"/>
          <p:nvPr/>
        </p:nvSpPr>
        <p:spPr>
          <a:xfrm>
            <a:off x="6748090" y="1720706"/>
            <a:ext cx="116363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Metric Regular"/>
                <a:cs typeface="+mn-cs"/>
              </a:rPr>
              <a:t>Closeout</a:t>
            </a:r>
          </a:p>
        </p:txBody>
      </p:sp>
      <p:sp>
        <p:nvSpPr>
          <p:cNvPr id="71689" name="Rectangle 3">
            <a:extLst>
              <a:ext uri="{FF2B5EF4-FFF2-40B4-BE49-F238E27FC236}">
                <a16:creationId xmlns:a16="http://schemas.microsoft.com/office/drawing/2014/main" id="{E4FA73A4-4574-E8CD-F89A-D725D65D4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484" y="1269940"/>
            <a:ext cx="8153400" cy="3683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5175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4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Option 1</a:t>
            </a:r>
            <a:endParaRPr lang="en-US" alt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spcBef>
                <a:spcPct val="20000"/>
              </a:spcBef>
              <a:buSzPct val="85000"/>
              <a:defRPr/>
            </a:pPr>
            <a:endParaRPr lang="en-US" alt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1690" name="Rectangle 3">
            <a:extLst>
              <a:ext uri="{FF2B5EF4-FFF2-40B4-BE49-F238E27FC236}">
                <a16:creationId xmlns:a16="http://schemas.microsoft.com/office/drawing/2014/main" id="{FEC24AD3-DEC3-35A2-0302-810166423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478" y="2039323"/>
            <a:ext cx="8305800" cy="67503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5175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2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Additional Time = 5 Months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2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Additional Soft Costs = $300K+/-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*Doesn’t include additional construction costs or contingency*</a:t>
            </a:r>
          </a:p>
        </p:txBody>
      </p:sp>
      <p:cxnSp>
        <p:nvCxnSpPr>
          <p:cNvPr id="71697" name="Straight Connector 71696">
            <a:extLst>
              <a:ext uri="{FF2B5EF4-FFF2-40B4-BE49-F238E27FC236}">
                <a16:creationId xmlns:a16="http://schemas.microsoft.com/office/drawing/2014/main" id="{D30630CA-4096-CBB9-7BD0-6B0ED898E94A}"/>
              </a:ext>
            </a:extLst>
          </p:cNvPr>
          <p:cNvCxnSpPr>
            <a:cxnSpLocks/>
          </p:cNvCxnSpPr>
          <p:nvPr/>
        </p:nvCxnSpPr>
        <p:spPr>
          <a:xfrm>
            <a:off x="706066" y="2819400"/>
            <a:ext cx="8074074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699" name="Straight Connector 71698">
            <a:extLst>
              <a:ext uri="{FF2B5EF4-FFF2-40B4-BE49-F238E27FC236}">
                <a16:creationId xmlns:a16="http://schemas.microsoft.com/office/drawing/2014/main" id="{3BE85473-7A82-565D-BF23-5F21FBB729E5}"/>
              </a:ext>
            </a:extLst>
          </p:cNvPr>
          <p:cNvCxnSpPr>
            <a:cxnSpLocks/>
          </p:cNvCxnSpPr>
          <p:nvPr/>
        </p:nvCxnSpPr>
        <p:spPr>
          <a:xfrm>
            <a:off x="711025" y="4810985"/>
            <a:ext cx="8074074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66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49" grpId="0"/>
      <p:bldP spid="51" grpId="0"/>
      <p:bldP spid="71689" grpId="0"/>
      <p:bldP spid="716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>
            <a:extLst>
              <a:ext uri="{FF2B5EF4-FFF2-40B4-BE49-F238E27FC236}">
                <a16:creationId xmlns:a16="http://schemas.microsoft.com/office/drawing/2014/main" id="{703AD292-7477-4F19-B2DE-D8136C16C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71881"/>
            <a:ext cx="8153400" cy="990600"/>
          </a:xfrm>
        </p:spPr>
        <p:txBody>
          <a:bodyPr/>
          <a:lstStyle/>
          <a:p>
            <a:r>
              <a:rPr lang="en-US" altLang="en-US" sz="2800" dirty="0"/>
              <a:t>Pembroke Community Center Analysis</a:t>
            </a:r>
            <a:endParaRPr lang="en-US" altLang="en-US" sz="3200" dirty="0">
              <a:latin typeface="Arial Bold" panose="020B0704020202020204" pitchFamily="34" charset="0"/>
              <a:ea typeface="ヒラギノ角ゴ Pro W3"/>
              <a:cs typeface="Arial Bold" panose="020B0704020202020204" pitchFamily="34" charset="0"/>
            </a:endParaRPr>
          </a:p>
        </p:txBody>
      </p:sp>
      <p:sp>
        <p:nvSpPr>
          <p:cNvPr id="72707" name="Slide Number Placeholder 2">
            <a:extLst>
              <a:ext uri="{FF2B5EF4-FFF2-40B4-BE49-F238E27FC236}">
                <a16:creationId xmlns:a16="http://schemas.microsoft.com/office/drawing/2014/main" id="{6BBD6A2A-F040-4390-8846-D523AABA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7562EB9-27C0-43D3-84C8-410326609F8E}" type="slidenum">
              <a:rPr lang="en-US" altLang="en-US" smtClean="0">
                <a:solidFill>
                  <a:srgbClr val="000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pPr/>
              <a:t>11</a:t>
            </a:fld>
            <a:endParaRPr lang="en-US" altLang="en-US">
              <a:solidFill>
                <a:srgbClr val="000000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31042029-B046-49D3-BD5D-A95971E357A6}"/>
              </a:ext>
            </a:extLst>
          </p:cNvPr>
          <p:cNvSpPr txBox="1">
            <a:spLocks/>
          </p:cNvSpPr>
          <p:nvPr/>
        </p:nvSpPr>
        <p:spPr bwMode="auto">
          <a:xfrm>
            <a:off x="152400" y="1219200"/>
            <a:ext cx="7964488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lvl="1" indent="0"/>
            <a:r>
              <a:rPr lang="en-US" altLang="en-US" sz="1300" b="1" u="sng" dirty="0"/>
              <a:t>Bids Timeline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300" dirty="0"/>
              <a:t>DCC: June 1, 2022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300" dirty="0"/>
              <a:t>PCC: August 31, 2022</a:t>
            </a:r>
          </a:p>
          <a:p>
            <a:pPr marL="457200" lvl="1" indent="0"/>
            <a:r>
              <a:rPr lang="en-US" altLang="en-US" sz="1300" b="1" u="sng" dirty="0"/>
              <a:t>Bid Amounts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300" dirty="0"/>
              <a:t>DCC: $16,887,700 ($830/SF @ 20,335 GSF)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300" dirty="0"/>
              <a:t>PCC: $17,977,000 ($646/SF @ 27,835 GSF)</a:t>
            </a:r>
          </a:p>
          <a:p>
            <a:pPr marL="457200" lvl="1" indent="0"/>
            <a:r>
              <a:rPr lang="en-US" altLang="en-US" sz="1300" b="1" u="sng" dirty="0"/>
              <a:t>Project Scopes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300" dirty="0"/>
              <a:t>DCC: Add/Reno | Maintaining 9,000 SF 1910 Building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300" dirty="0"/>
              <a:t>PCC: New Construction | Existing 45,000 SF Building Demolished</a:t>
            </a:r>
          </a:p>
          <a:p>
            <a:pPr marL="457200" lvl="1" indent="0"/>
            <a:r>
              <a:rPr lang="en-US" altLang="en-US" sz="1300" b="1" u="sng" dirty="0"/>
              <a:t>Bidder Coverage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300" dirty="0"/>
              <a:t>DCC: (3) GC Bidders | 14 Filed Sub Trades @ 3.7 bidders per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300" dirty="0"/>
              <a:t>PCC: (2) GC Bidders | 13 Filed Sub Trades @ 3 bidders per</a:t>
            </a:r>
          </a:p>
          <a:p>
            <a:pPr marL="457200" lvl="1" indent="0"/>
            <a:r>
              <a:rPr lang="en-US" altLang="en-US" sz="1300" b="1" u="sng" dirty="0"/>
              <a:t>Filed Sub Bid Results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300" dirty="0"/>
              <a:t>DCC: $7,512,275 ($369/SF)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300" dirty="0"/>
              <a:t>PCC: $5,257,229 ($189/SF)</a:t>
            </a:r>
          </a:p>
          <a:p>
            <a:pPr marL="457200" lvl="1" indent="0"/>
            <a:r>
              <a:rPr lang="en-US" altLang="en-US" sz="1300" b="1" u="sng" dirty="0"/>
              <a:t>Main Scope of Work Differences / Design Feature Discrepancies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300" dirty="0"/>
              <a:t>Exterior Cladding: Brick vs. Hardie Board | +140% | +$430K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300" dirty="0"/>
              <a:t>Roofing: 40% membrane vs. 9% membrane | no metal roofing on PCC | +80% | + $710K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300" dirty="0"/>
              <a:t>Windows: Metal (Filed Sub Bid) vs. Fiberglass (GC) | +80% | + $230K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300" dirty="0"/>
              <a:t>Fire Protection: Fire Pump System vs. Traditional | +550% | + $1.6M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300" dirty="0"/>
              <a:t>HVAC: ERV / VRF System vs. Heat Pump System | +50% | + $680K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300" dirty="0"/>
              <a:t>Kitchen Equipment: $190K add alt | +1.05% | + $190K</a:t>
            </a:r>
          </a:p>
          <a:p>
            <a:pPr marL="457200" lvl="1" indent="0"/>
            <a:r>
              <a:rPr lang="en-US" altLang="en-US" sz="1300" b="1" u="sng" dirty="0"/>
              <a:t>Making Projects “Apples to Apples”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300" dirty="0"/>
              <a:t>Escalate DCC out to August 31, 2022 bid time = +$337,754 (+2%)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300" dirty="0"/>
              <a:t>Adjust PCC’s scopes of work / design features to align with DCC’s</a:t>
            </a:r>
          </a:p>
          <a:p>
            <a:pPr marL="457200" lvl="1" indent="0"/>
            <a:r>
              <a:rPr lang="en-US" altLang="en-US" sz="1300" b="1" u="sng" dirty="0"/>
              <a:t>Results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300" dirty="0"/>
              <a:t>DCC: $17,225,454 ($847/SF)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300" dirty="0"/>
              <a:t>PCC: $22,690,678 ($815/SF)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altLang="en-US" sz="1300" dirty="0"/>
          </a:p>
          <a:p>
            <a:pPr lvl="1">
              <a:buFont typeface="Arial" panose="020B0604020202020204" pitchFamily="34" charset="0"/>
              <a:buChar char="•"/>
            </a:pPr>
            <a:endParaRPr lang="en-US" altLang="en-US" sz="1300" dirty="0"/>
          </a:p>
        </p:txBody>
      </p:sp>
    </p:spTree>
    <p:extLst>
      <p:ext uri="{BB962C8B-B14F-4D97-AF65-F5344CB8AC3E}">
        <p14:creationId xmlns:p14="http://schemas.microsoft.com/office/powerpoint/2010/main" val="191213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>
            <a:extLst>
              <a:ext uri="{FF2B5EF4-FFF2-40B4-BE49-F238E27FC236}">
                <a16:creationId xmlns:a16="http://schemas.microsoft.com/office/drawing/2014/main" id="{703AD292-7477-4F19-B2DE-D8136C16C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71881"/>
            <a:ext cx="8153400" cy="990600"/>
          </a:xfrm>
        </p:spPr>
        <p:txBody>
          <a:bodyPr/>
          <a:lstStyle/>
          <a:p>
            <a:r>
              <a:rPr lang="en-US" altLang="en-US" sz="2800" b="1" u="sng" dirty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Pembrok</a:t>
            </a:r>
            <a:r>
              <a:rPr lang="en-US" altLang="en-US" sz="2800" u="sng" dirty="0">
                <a:latin typeface="Arial Bold" panose="020B0704020202020204" pitchFamily="34" charset="0"/>
                <a:cs typeface="Arial Bold" panose="020B0704020202020204" pitchFamily="34" charset="0"/>
              </a:rPr>
              <a:t>e Community Center Analysis</a:t>
            </a:r>
            <a:endParaRPr lang="en-US" altLang="en-US" sz="3200" dirty="0">
              <a:latin typeface="Arial Bold" panose="020B0704020202020204" pitchFamily="34" charset="0"/>
              <a:ea typeface="ヒラギノ角ゴ Pro W3"/>
              <a:cs typeface="Arial Bold" panose="020B0704020202020204" pitchFamily="34" charset="0"/>
            </a:endParaRPr>
          </a:p>
        </p:txBody>
      </p:sp>
      <p:sp>
        <p:nvSpPr>
          <p:cNvPr id="72707" name="Slide Number Placeholder 2">
            <a:extLst>
              <a:ext uri="{FF2B5EF4-FFF2-40B4-BE49-F238E27FC236}">
                <a16:creationId xmlns:a16="http://schemas.microsoft.com/office/drawing/2014/main" id="{6BBD6A2A-F040-4390-8846-D523AABA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7562EB9-27C0-43D3-84C8-410326609F8E}" type="slidenum">
              <a:rPr lang="en-US" altLang="en-US" smtClean="0">
                <a:solidFill>
                  <a:srgbClr val="000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pPr/>
              <a:t>12</a:t>
            </a:fld>
            <a:endParaRPr lang="en-US" altLang="en-US">
              <a:solidFill>
                <a:srgbClr val="000000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07A9492-C1E6-6CE3-778E-BAB6E0457BC3}"/>
              </a:ext>
            </a:extLst>
          </p:cNvPr>
          <p:cNvSpPr txBox="1">
            <a:spLocks/>
          </p:cNvSpPr>
          <p:nvPr/>
        </p:nvSpPr>
        <p:spPr bwMode="auto">
          <a:xfrm>
            <a:off x="2583207" y="3770797"/>
            <a:ext cx="382518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lvl="1" indent="0"/>
            <a:r>
              <a:rPr lang="en-US" altLang="en-US" sz="1600" b="1" u="sng" dirty="0"/>
              <a:t>Pembroke Community Center</a:t>
            </a:r>
            <a:endParaRPr lang="en-US" altLang="en-US" sz="1600" dirty="0"/>
          </a:p>
          <a:p>
            <a:pPr lvl="1">
              <a:buFont typeface="Arial" panose="020B0604020202020204" pitchFamily="34" charset="0"/>
              <a:buChar char="•"/>
            </a:pPr>
            <a:endParaRPr lang="en-US" altLang="en-US" sz="16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AB08FE2-DCFB-F099-AA79-F120CAC85D7E}"/>
              </a:ext>
            </a:extLst>
          </p:cNvPr>
          <p:cNvSpPr txBox="1">
            <a:spLocks/>
          </p:cNvSpPr>
          <p:nvPr/>
        </p:nvSpPr>
        <p:spPr bwMode="auto">
          <a:xfrm>
            <a:off x="2654162" y="6484144"/>
            <a:ext cx="383567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lvl="1" indent="0"/>
            <a:r>
              <a:rPr lang="en-US" altLang="en-US" sz="1600" b="1" u="sng" dirty="0"/>
              <a:t>Dover Community Center</a:t>
            </a:r>
            <a:endParaRPr lang="en-US" altLang="en-US" sz="1600" dirty="0"/>
          </a:p>
          <a:p>
            <a:pPr lvl="1">
              <a:buFont typeface="Arial" panose="020B0604020202020204" pitchFamily="34" charset="0"/>
              <a:buChar char="•"/>
            </a:pPr>
            <a:endParaRPr lang="en-US" alt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0A1E68-151E-15F2-C899-18E9387AF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5848" y="4138020"/>
            <a:ext cx="5999900" cy="23599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039268-D83B-E5CD-2355-C65285C11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9388" y="1407182"/>
            <a:ext cx="4732822" cy="235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>
            <a:extLst>
              <a:ext uri="{FF2B5EF4-FFF2-40B4-BE49-F238E27FC236}">
                <a16:creationId xmlns:a16="http://schemas.microsoft.com/office/drawing/2014/main" id="{703AD292-7477-4F19-B2DE-D8136C16C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71881"/>
            <a:ext cx="8153400" cy="990600"/>
          </a:xfrm>
        </p:spPr>
        <p:txBody>
          <a:bodyPr/>
          <a:lstStyle/>
          <a:p>
            <a:r>
              <a:rPr lang="en-US" altLang="en-US" sz="2800" dirty="0"/>
              <a:t>Design Peer Review</a:t>
            </a:r>
            <a:endParaRPr lang="en-US" altLang="en-US" sz="3200" dirty="0">
              <a:latin typeface="Arial Bold" panose="020B0704020202020204" pitchFamily="34" charset="0"/>
              <a:ea typeface="ヒラギノ角ゴ Pro W3"/>
              <a:cs typeface="Arial Bold" panose="020B0704020202020204" pitchFamily="34" charset="0"/>
            </a:endParaRPr>
          </a:p>
        </p:txBody>
      </p:sp>
      <p:sp>
        <p:nvSpPr>
          <p:cNvPr id="72707" name="Slide Number Placeholder 2">
            <a:extLst>
              <a:ext uri="{FF2B5EF4-FFF2-40B4-BE49-F238E27FC236}">
                <a16:creationId xmlns:a16="http://schemas.microsoft.com/office/drawing/2014/main" id="{6BBD6A2A-F040-4390-8846-D523AABA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7562EB9-27C0-43D3-84C8-410326609F8E}" type="slidenum">
              <a:rPr lang="en-US" altLang="en-US" smtClean="0">
                <a:solidFill>
                  <a:srgbClr val="000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pPr/>
              <a:t>13</a:t>
            </a:fld>
            <a:endParaRPr lang="en-US" altLang="en-US">
              <a:solidFill>
                <a:srgbClr val="000000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31042029-B046-49D3-BD5D-A95971E357A6}"/>
              </a:ext>
            </a:extLst>
          </p:cNvPr>
          <p:cNvSpPr txBox="1">
            <a:spLocks/>
          </p:cNvSpPr>
          <p:nvPr/>
        </p:nvSpPr>
        <p:spPr bwMode="auto">
          <a:xfrm>
            <a:off x="152400" y="1462480"/>
            <a:ext cx="7964488" cy="570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lvl="1" indent="0"/>
            <a:r>
              <a:rPr lang="en-US" altLang="en-US" b="1" u="sng" dirty="0"/>
              <a:t>Scope of Services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/>
              <a:t>Review cost estimate and architectural basis of design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/>
              <a:t>Review results of visioning sessions and building program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/>
              <a:t>Review activity schedule and room utilization schedule based on the design program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/>
              <a:t>Review Town’s anticipated staffing and operational plan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/>
              <a:t>Review anticipated occupancy levels for spaces and floors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/>
              <a:t>Review building and site layouts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/>
              <a:t>Review parking analysis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/>
              <a:t>Review specified building materials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/>
              <a:t>Review systems’ designs, i.e. Civil, Structural, MEP, etc.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/>
              <a:t>Compile report with findings and recommendations</a:t>
            </a:r>
          </a:p>
          <a:p>
            <a:pPr marL="457200" lvl="1" indent="0"/>
            <a:r>
              <a:rPr lang="en-US" altLang="en-US" b="1" u="sng" dirty="0"/>
              <a:t>Fee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/>
              <a:t>Not to Exceed $7,500</a:t>
            </a:r>
          </a:p>
          <a:p>
            <a:pPr marL="457200" lvl="1" indent="0"/>
            <a:r>
              <a:rPr lang="en-US" altLang="en-US" b="1" u="sng" dirty="0"/>
              <a:t>Timeframe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/>
              <a:t>3 – 4 weeks from notice to proceed</a:t>
            </a:r>
          </a:p>
          <a:p>
            <a:pPr marL="457200" lvl="1" indent="0"/>
            <a:endParaRPr lang="en-US" alt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803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2">
            <a:extLst>
              <a:ext uri="{FF2B5EF4-FFF2-40B4-BE49-F238E27FC236}">
                <a16:creationId xmlns:a16="http://schemas.microsoft.com/office/drawing/2014/main" id="{AE129D60-BAB4-45AE-A00A-6CB33EDFFE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7ABC555-3738-4D42-8BA8-70E0CCFB33D6}" type="slidenum">
              <a:rPr lang="en-US" altLang="en-US" smtClean="0">
                <a:solidFill>
                  <a:srgbClr val="000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pPr/>
              <a:t>14</a:t>
            </a:fld>
            <a:endParaRPr lang="en-US" altLang="en-US">
              <a:solidFill>
                <a:srgbClr val="000000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74755" name="Title 1">
            <a:extLst>
              <a:ext uri="{FF2B5EF4-FFF2-40B4-BE49-F238E27FC236}">
                <a16:creationId xmlns:a16="http://schemas.microsoft.com/office/drawing/2014/main" id="{A7163026-CC20-4E81-8384-7479A336B9A2}"/>
              </a:ext>
            </a:extLst>
          </p:cNvPr>
          <p:cNvSpPr txBox="1">
            <a:spLocks/>
          </p:cNvSpPr>
          <p:nvPr/>
        </p:nvSpPr>
        <p:spPr bwMode="auto">
          <a:xfrm>
            <a:off x="682625" y="9144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5613">
              <a:lnSpc>
                <a:spcPts val="1500"/>
              </a:lnSpc>
              <a:defRPr sz="14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114300" indent="-107950" defTabSz="455613">
              <a:lnSpc>
                <a:spcPts val="1800"/>
              </a:lnSpc>
              <a:buFont typeface="Arial" panose="020B0604020202020204" pitchFamily="34" charset="0"/>
              <a:buChar char="•"/>
              <a:defRPr sz="13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230188" indent="-112713" defTabSz="455613">
              <a:lnSpc>
                <a:spcPts val="1350"/>
              </a:lnSpc>
              <a:spcBef>
                <a:spcPts val="600"/>
              </a:spcBef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341313" indent="-98425" defTabSz="455613">
              <a:lnSpc>
                <a:spcPts val="1350"/>
              </a:lnSpc>
              <a:spcBef>
                <a:spcPts val="600"/>
              </a:spcBef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341313" indent="-98425" defTabSz="455613">
              <a:spcBef>
                <a:spcPts val="600"/>
              </a:spcBef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798513" indent="-98425" defTabSz="455613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1255713" indent="-98425" defTabSz="455613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1712913" indent="-98425" defTabSz="455613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2170113" indent="-98425" defTabSz="455613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3600" b="1" u="sng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Discussion</a:t>
            </a:r>
            <a:br>
              <a:rPr lang="en-US" altLang="en-US" sz="3600" b="1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br>
              <a:rPr lang="en-US" altLang="en-US" sz="3600" b="1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endParaRPr lang="en-US" altLang="en-US" sz="3600" b="1">
              <a:solidFill>
                <a:schemeClr val="tx2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rrow: Pentagon 39">
            <a:extLst>
              <a:ext uri="{FF2B5EF4-FFF2-40B4-BE49-F238E27FC236}">
                <a16:creationId xmlns:a16="http://schemas.microsoft.com/office/drawing/2014/main" id="{4D2811D7-6B8E-4B6C-BA5E-08FB139114EA}"/>
              </a:ext>
            </a:extLst>
          </p:cNvPr>
          <p:cNvSpPr/>
          <p:nvPr/>
        </p:nvSpPr>
        <p:spPr>
          <a:xfrm>
            <a:off x="5205413" y="2281238"/>
            <a:ext cx="2643187" cy="842962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Metric Regular"/>
            </a:endParaRPr>
          </a:p>
        </p:txBody>
      </p:sp>
      <p:sp>
        <p:nvSpPr>
          <p:cNvPr id="69635" name="Title 1">
            <a:extLst>
              <a:ext uri="{FF2B5EF4-FFF2-40B4-BE49-F238E27FC236}">
                <a16:creationId xmlns:a16="http://schemas.microsoft.com/office/drawing/2014/main" id="{0487C587-F088-4FFF-973D-79876FB7AA2B}"/>
              </a:ext>
            </a:extLst>
          </p:cNvPr>
          <p:cNvSpPr txBox="1">
            <a:spLocks/>
          </p:cNvSpPr>
          <p:nvPr/>
        </p:nvSpPr>
        <p:spPr bwMode="auto">
          <a:xfrm>
            <a:off x="762000" y="846138"/>
            <a:ext cx="838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5613">
              <a:lnSpc>
                <a:spcPts val="1500"/>
              </a:lnSpc>
              <a:defRPr sz="14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114300" indent="-107950" defTabSz="455613">
              <a:lnSpc>
                <a:spcPts val="1800"/>
              </a:lnSpc>
              <a:buFont typeface="Arial" panose="020B0604020202020204" pitchFamily="34" charset="0"/>
              <a:buChar char="•"/>
              <a:defRPr sz="13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230188" indent="-112713" defTabSz="455613">
              <a:lnSpc>
                <a:spcPts val="1350"/>
              </a:lnSpc>
              <a:spcBef>
                <a:spcPts val="600"/>
              </a:spcBef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341313" indent="-98425" defTabSz="455613">
              <a:lnSpc>
                <a:spcPts val="1350"/>
              </a:lnSpc>
              <a:spcBef>
                <a:spcPts val="600"/>
              </a:spcBef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341313" indent="-98425" defTabSz="455613">
              <a:spcBef>
                <a:spcPts val="600"/>
              </a:spcBef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798513" indent="-98425" defTabSz="455613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1255713" indent="-98425" defTabSz="455613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1712913" indent="-98425" defTabSz="455613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2170113" indent="-98425" defTabSz="455613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3000" b="1" u="sng" dirty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Option 1: Re-Prequal &amp; Re-Bid </a:t>
            </a:r>
            <a:br>
              <a:rPr lang="en-US" altLang="en-US" sz="3000" b="1" dirty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r>
              <a:rPr lang="en-US" altLang="en-US" sz="3000" b="1" dirty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Timeline (5 Months to Start of Construction) and Costs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C33DC743-C580-46B9-908A-1494C1E61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322637"/>
            <a:ext cx="8305800" cy="3606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5175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Construction Costs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$16,965,000 (Avg. June 1</a:t>
            </a:r>
            <a:r>
              <a:rPr lang="en-US" altLang="en-US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Bid) + 5.16% (Feb. 2023 GC Bid) = $17,840,400 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$17,840,400 - Current Const. Budget +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Add’l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Contingency = </a:t>
            </a:r>
            <a:r>
              <a:rPr lang="en-US" altLang="en-US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+$4,020,400**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Soft Costs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Designer, OPM, etc. = </a:t>
            </a:r>
            <a:r>
              <a:rPr lang="en-US" altLang="en-US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+$340K+</a:t>
            </a:r>
            <a:endParaRPr lang="en-US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TOTAL: +$4,360,400+/- 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*Assumes Project resumes November 1, 2022*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**Includes $360K additional contingency**</a:t>
            </a:r>
          </a:p>
          <a:p>
            <a:pPr marL="879475" lvl="1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endParaRPr lang="en-US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spcBef>
                <a:spcPct val="20000"/>
              </a:spcBef>
              <a:buSzPct val="85000"/>
              <a:defRPr/>
            </a:pPr>
            <a:endParaRPr lang="en-US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spcBef>
                <a:spcPct val="20000"/>
              </a:spcBef>
              <a:buSzPct val="85000"/>
              <a:defRPr/>
            </a:pPr>
            <a:endParaRPr lang="en-US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69637" name="Group 4">
            <a:extLst>
              <a:ext uri="{FF2B5EF4-FFF2-40B4-BE49-F238E27FC236}">
                <a16:creationId xmlns:a16="http://schemas.microsoft.com/office/drawing/2014/main" id="{98E03ECB-B714-4307-8EAF-8E38F64915FF}"/>
              </a:ext>
            </a:extLst>
          </p:cNvPr>
          <p:cNvGrpSpPr>
            <a:grpSpLocks/>
          </p:cNvGrpSpPr>
          <p:nvPr/>
        </p:nvGrpSpPr>
        <p:grpSpPr bwMode="auto">
          <a:xfrm>
            <a:off x="661988" y="1923342"/>
            <a:ext cx="6990348" cy="1200858"/>
            <a:chOff x="2125141" y="4083973"/>
            <a:chExt cx="6991335" cy="1201472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B472EE36-BF5E-4A77-9F92-BC8F7F17DECF}"/>
                </a:ext>
              </a:extLst>
            </p:cNvPr>
            <p:cNvSpPr/>
            <p:nvPr/>
          </p:nvSpPr>
          <p:spPr>
            <a:xfrm>
              <a:off x="4921123" y="4442052"/>
              <a:ext cx="3400905" cy="843393"/>
            </a:xfrm>
            <a:prstGeom prst="homePlat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Metric Regular"/>
              </a:endParaRPr>
            </a:p>
          </p:txBody>
        </p:sp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6389E704-0B34-40AB-A2A4-FF90E46370A3}"/>
                </a:ext>
              </a:extLst>
            </p:cNvPr>
            <p:cNvSpPr/>
            <p:nvPr/>
          </p:nvSpPr>
          <p:spPr>
            <a:xfrm>
              <a:off x="4124085" y="4442052"/>
              <a:ext cx="1274943" cy="843393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Metric Regular"/>
              </a:endParaRP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53F041E5-335A-4874-AD35-D566AA8A9565}"/>
                </a:ext>
              </a:extLst>
            </p:cNvPr>
            <p:cNvSpPr/>
            <p:nvPr/>
          </p:nvSpPr>
          <p:spPr>
            <a:xfrm>
              <a:off x="3114293" y="4442052"/>
              <a:ext cx="1487698" cy="843393"/>
            </a:xfrm>
            <a:prstGeom prst="homePlat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Metric Regular"/>
              </a:endParaRPr>
            </a:p>
          </p:txBody>
        </p:sp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5E3A2600-BA9F-4F42-8094-B1CEAFD89ECB}"/>
                </a:ext>
              </a:extLst>
            </p:cNvPr>
            <p:cNvSpPr/>
            <p:nvPr/>
          </p:nvSpPr>
          <p:spPr>
            <a:xfrm>
              <a:off x="2285501" y="4442052"/>
              <a:ext cx="1311460" cy="843393"/>
            </a:xfrm>
            <a:prstGeom prst="homePlate">
              <a:avLst/>
            </a:prstGeom>
            <a:solidFill>
              <a:srgbClr val="D34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Metric Regular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A9F45E-001F-4286-9D24-4EB0FEECFBDB}"/>
                </a:ext>
              </a:extLst>
            </p:cNvPr>
            <p:cNvSpPr txBox="1"/>
            <p:nvPr/>
          </p:nvSpPr>
          <p:spPr>
            <a:xfrm>
              <a:off x="2125141" y="4098977"/>
              <a:ext cx="1151099" cy="3700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NOV-DEC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7AEA04-B6CA-4B3D-9DA6-51A49D3E6AAB}"/>
                </a:ext>
              </a:extLst>
            </p:cNvPr>
            <p:cNvSpPr txBox="1"/>
            <p:nvPr/>
          </p:nvSpPr>
          <p:spPr>
            <a:xfrm>
              <a:off x="3171451" y="4098977"/>
              <a:ext cx="1016143" cy="3700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JAN-FEB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0EA568-C195-49D3-B328-A304DC698616}"/>
                </a:ext>
              </a:extLst>
            </p:cNvPr>
            <p:cNvSpPr txBox="1"/>
            <p:nvPr/>
          </p:nvSpPr>
          <p:spPr>
            <a:xfrm>
              <a:off x="5193209" y="4083973"/>
              <a:ext cx="2537183" cy="3684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APRIL 2023 – MAY 2024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1974B9-EE86-4CF5-8AAA-004FAE513117}"/>
                </a:ext>
              </a:extLst>
            </p:cNvPr>
            <p:cNvSpPr txBox="1"/>
            <p:nvPr/>
          </p:nvSpPr>
          <p:spPr>
            <a:xfrm>
              <a:off x="7730392" y="4098977"/>
              <a:ext cx="1386084" cy="3700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JUNE - JULY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9D120B-FB2A-4036-BA51-8551DDDE9E58}"/>
                </a:ext>
              </a:extLst>
            </p:cNvPr>
            <p:cNvSpPr txBox="1"/>
            <p:nvPr/>
          </p:nvSpPr>
          <p:spPr>
            <a:xfrm>
              <a:off x="2233106" y="4505585"/>
              <a:ext cx="1571847" cy="64485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Metric Regular"/>
                  <a:cs typeface="+mn-cs"/>
                </a:rPr>
                <a:t>Docs &amp; Prequal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B53CC62-4BE4-4289-90C1-BE2E393931CA}"/>
                </a:ext>
              </a:extLst>
            </p:cNvPr>
            <p:cNvSpPr txBox="1"/>
            <p:nvPr/>
          </p:nvSpPr>
          <p:spPr>
            <a:xfrm>
              <a:off x="4579762" y="4623120"/>
              <a:ext cx="746230" cy="3700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Metric Regular"/>
                  <a:cs typeface="+mn-cs"/>
                </a:rPr>
                <a:t>STM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224688D-BBC7-4494-B2E3-8F5BB4172BA2}"/>
                </a:ext>
              </a:extLst>
            </p:cNvPr>
            <p:cNvSpPr txBox="1"/>
            <p:nvPr/>
          </p:nvSpPr>
          <p:spPr>
            <a:xfrm>
              <a:off x="3638242" y="4624707"/>
              <a:ext cx="654142" cy="3700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Metric Regular"/>
                  <a:cs typeface="+mn-cs"/>
                </a:rPr>
                <a:t>Bid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00AE2F-0EE4-400C-8FA5-D06048A0A2CC}"/>
                </a:ext>
              </a:extLst>
            </p:cNvPr>
            <p:cNvSpPr txBox="1"/>
            <p:nvPr/>
          </p:nvSpPr>
          <p:spPr>
            <a:xfrm>
              <a:off x="4068515" y="4098977"/>
              <a:ext cx="1060600" cy="3700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MARCH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C776EE3-3681-437E-BDA3-E7B2A7A83A9F}"/>
              </a:ext>
            </a:extLst>
          </p:cNvPr>
          <p:cNvSpPr txBox="1"/>
          <p:nvPr/>
        </p:nvSpPr>
        <p:spPr>
          <a:xfrm>
            <a:off x="4462463" y="2463800"/>
            <a:ext cx="151923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Metric Regular"/>
                <a:cs typeface="+mn-cs"/>
              </a:rPr>
              <a:t>Construction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F1141B-7274-4C2F-92DC-79F642856B85}"/>
              </a:ext>
            </a:extLst>
          </p:cNvPr>
          <p:cNvSpPr txBox="1"/>
          <p:nvPr/>
        </p:nvSpPr>
        <p:spPr>
          <a:xfrm>
            <a:off x="6735763" y="2479675"/>
            <a:ext cx="116363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Metric Regular"/>
                <a:cs typeface="+mn-cs"/>
              </a:rPr>
              <a:t>Closeout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>
            <a:extLst>
              <a:ext uri="{FF2B5EF4-FFF2-40B4-BE49-F238E27FC236}">
                <a16:creationId xmlns:a16="http://schemas.microsoft.com/office/drawing/2014/main" id="{C5419A8F-109F-4F02-AB69-AB96B3414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57200"/>
            <a:ext cx="8153400" cy="990600"/>
          </a:xfrm>
        </p:spPr>
        <p:txBody>
          <a:bodyPr/>
          <a:lstStyle/>
          <a:p>
            <a:r>
              <a:rPr lang="en-US" altLang="en-US" sz="3600">
                <a:latin typeface="Arial Bold" panose="020B0704020202020204" pitchFamily="34" charset="0"/>
                <a:ea typeface="ヒラギノ角ゴ Pro W3"/>
                <a:cs typeface="Arial Bold" panose="020B0704020202020204" pitchFamily="34" charset="0"/>
              </a:rPr>
              <a:t>Agenda</a:t>
            </a:r>
          </a:p>
        </p:txBody>
      </p:sp>
      <p:sp>
        <p:nvSpPr>
          <p:cNvPr id="67587" name="Slide Number Placeholder 2">
            <a:extLst>
              <a:ext uri="{FF2B5EF4-FFF2-40B4-BE49-F238E27FC236}">
                <a16:creationId xmlns:a16="http://schemas.microsoft.com/office/drawing/2014/main" id="{1E8C2E0F-0B24-414F-917A-4FD2CEDB3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433751D-FEA5-44FD-8CCB-21BEE6CF4661}" type="slidenum">
              <a:rPr lang="en-US" altLang="en-US" smtClean="0">
                <a:solidFill>
                  <a:srgbClr val="000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pPr/>
              <a:t>2</a:t>
            </a:fld>
            <a:endParaRPr lang="en-US" altLang="en-US">
              <a:solidFill>
                <a:srgbClr val="000000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C0FEAB5C-3414-4366-B517-D00B7AF3A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600200"/>
            <a:ext cx="8153400" cy="4495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5175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2400" u="sng" dirty="0"/>
              <a:t>Review Options Requested by Board of Selectmen</a:t>
            </a:r>
          </a:p>
          <a:p>
            <a:pPr marL="993775" lvl="1" indent="-457200" eaLnBrk="1" hangingPunct="1">
              <a:spcBef>
                <a:spcPct val="20000"/>
              </a:spcBef>
              <a:buSzPct val="85000"/>
              <a:buFont typeface="+mj-lt"/>
              <a:buAutoNum type="arabicPeriod"/>
              <a:defRPr/>
            </a:pPr>
            <a:r>
              <a:rPr lang="en-US" altLang="en-US" sz="2400" dirty="0"/>
              <a:t>Option 1 – Rebid the project as currently designed</a:t>
            </a:r>
          </a:p>
          <a:p>
            <a:pPr marL="993775" lvl="1" indent="-457200" eaLnBrk="1" hangingPunct="1">
              <a:spcBef>
                <a:spcPct val="20000"/>
              </a:spcBef>
              <a:buSzPct val="85000"/>
              <a:buFont typeface="+mj-lt"/>
              <a:buAutoNum type="arabicPeriod"/>
              <a:defRPr/>
            </a:pPr>
            <a:r>
              <a:rPr lang="en-US" altLang="en-US" sz="2400" dirty="0"/>
              <a:t>Option 2 – Develop alternative facility design to meet our current budget of $18.85M</a:t>
            </a:r>
          </a:p>
          <a:p>
            <a:pPr marL="993775" lvl="1" indent="-457200" eaLnBrk="1" hangingPunct="1">
              <a:spcBef>
                <a:spcPct val="20000"/>
              </a:spcBef>
              <a:buSzPct val="85000"/>
              <a:buFont typeface="+mj-lt"/>
              <a:buAutoNum type="arabicPeriod"/>
              <a:defRPr/>
            </a:pPr>
            <a:r>
              <a:rPr lang="en-US" altLang="en-US" sz="2400" dirty="0"/>
              <a:t>Option 3 - Alter existing design to expedite re-design process </a:t>
            </a:r>
          </a:p>
          <a:p>
            <a:pPr marL="993775" lvl="1" indent="-457200" eaLnBrk="1" hangingPunct="1">
              <a:spcBef>
                <a:spcPct val="20000"/>
              </a:spcBef>
              <a:buSzPct val="85000"/>
              <a:buFont typeface="+mj-lt"/>
              <a:buAutoNum type="arabicPeriod"/>
              <a:defRPr/>
            </a:pPr>
            <a:r>
              <a:rPr lang="en-US" altLang="en-US" sz="2400" dirty="0"/>
              <a:t>Pembroke Community Center Analysis</a:t>
            </a:r>
          </a:p>
          <a:p>
            <a:pPr marL="993775" lvl="1" indent="-457200" eaLnBrk="1" hangingPunct="1">
              <a:spcBef>
                <a:spcPct val="20000"/>
              </a:spcBef>
              <a:buSzPct val="85000"/>
              <a:buFont typeface="+mj-lt"/>
              <a:buAutoNum type="arabicPeriod"/>
              <a:defRPr/>
            </a:pPr>
            <a:r>
              <a:rPr lang="en-US" altLang="en-US" sz="2400" dirty="0"/>
              <a:t>Design Peer Review</a:t>
            </a:r>
          </a:p>
          <a:p>
            <a:pPr marL="993775" lvl="1" indent="-457200" eaLnBrk="1" hangingPunct="1">
              <a:spcBef>
                <a:spcPct val="20000"/>
              </a:spcBef>
              <a:buSzPct val="85000"/>
              <a:buFont typeface="+mj-lt"/>
              <a:buAutoNum type="arabicPeriod"/>
              <a:defRPr/>
            </a:pPr>
            <a:r>
              <a:rPr lang="en-US" altLang="en-US" sz="2400" dirty="0"/>
              <a:t>Discussion</a:t>
            </a:r>
          </a:p>
          <a:p>
            <a:pPr marL="879475" lvl="1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endParaRPr lang="en-US" altLang="en-US" sz="2400" dirty="0"/>
          </a:p>
          <a:p>
            <a:pPr eaLnBrk="1" hangingPunct="1">
              <a:spcBef>
                <a:spcPct val="20000"/>
              </a:spcBef>
              <a:buSzPct val="85000"/>
              <a:defRPr/>
            </a:pPr>
            <a:endParaRPr lang="en-US" altLang="en-US" sz="1600" dirty="0"/>
          </a:p>
          <a:p>
            <a:pPr eaLnBrk="1" hangingPunct="1">
              <a:spcBef>
                <a:spcPct val="20000"/>
              </a:spcBef>
              <a:buSzPct val="85000"/>
              <a:defRPr/>
            </a:pP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>
            <a:extLst>
              <a:ext uri="{FF2B5EF4-FFF2-40B4-BE49-F238E27FC236}">
                <a16:creationId xmlns:a16="http://schemas.microsoft.com/office/drawing/2014/main" id="{6A441850-2B2A-4BD6-B896-F9B9A5DF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85800"/>
            <a:ext cx="8991600" cy="533400"/>
          </a:xfrm>
        </p:spPr>
        <p:txBody>
          <a:bodyPr/>
          <a:lstStyle/>
          <a:p>
            <a:r>
              <a:rPr lang="en-US" altLang="en-US" sz="3000" u="sng" dirty="0">
                <a:latin typeface="Arial Bold" panose="020B0704020202020204" pitchFamily="34" charset="0"/>
                <a:ea typeface="ヒラギノ角ゴ Pro W3"/>
                <a:cs typeface="Arial Bold" panose="020B0704020202020204" pitchFamily="34" charset="0"/>
              </a:rPr>
              <a:t>Option 1: Re-Prequal &amp; Re-Bid</a:t>
            </a:r>
            <a:br>
              <a:rPr lang="en-US" altLang="en-US" sz="3000" dirty="0">
                <a:latin typeface="Arial Bold" panose="020B0704020202020204" pitchFamily="34" charset="0"/>
                <a:ea typeface="ヒラギノ角ゴ Pro W3"/>
                <a:cs typeface="Arial Bold" panose="020B0704020202020204" pitchFamily="34" charset="0"/>
              </a:rPr>
            </a:br>
            <a:endParaRPr lang="en-US" altLang="en-US" sz="3000" dirty="0">
              <a:latin typeface="Arial Bold" panose="020B0704020202020204" pitchFamily="34" charset="0"/>
              <a:ea typeface="ヒラギノ角ゴ Pro W3"/>
              <a:cs typeface="Arial Bold" panose="020B070402020202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280C63FC-6CFE-4F0B-9FE0-6D4DD79F0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524000"/>
            <a:ext cx="8153400" cy="4495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5175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24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Process Includes:</a:t>
            </a:r>
          </a:p>
          <a:p>
            <a:pPr marL="342900" indent="-342900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Prepare documentation</a:t>
            </a:r>
          </a:p>
          <a:p>
            <a:pPr marL="342900" indent="-342900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Contractor prequalification</a:t>
            </a:r>
          </a:p>
          <a:p>
            <a:pPr marL="342900" indent="-342900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Solicit contractor bids</a:t>
            </a:r>
          </a:p>
          <a:p>
            <a:pPr marL="342900" indent="-342900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Review bids</a:t>
            </a:r>
          </a:p>
          <a:p>
            <a:pPr marL="342900" indent="-342900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Present bids to Building Committee</a:t>
            </a:r>
          </a:p>
          <a:p>
            <a:pPr marL="342900" indent="-342900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Present GC Award Recommendation to BOS</a:t>
            </a:r>
          </a:p>
          <a:p>
            <a:pPr marL="342900" indent="-342900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March 2023 Special Town Meeting for Budget Overage (assumed)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endParaRPr lang="en-US" alt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879475" lvl="1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endParaRPr lang="en-US" alt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spcBef>
                <a:spcPct val="20000"/>
              </a:spcBef>
              <a:buSzPct val="85000"/>
              <a:defRPr/>
            </a:pPr>
            <a:endParaRPr lang="en-US" alt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spcBef>
                <a:spcPct val="20000"/>
              </a:spcBef>
              <a:buSzPct val="85000"/>
              <a:defRPr/>
            </a:pPr>
            <a:endParaRPr lang="en-US" alt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rrow: Pentagon 39">
            <a:extLst>
              <a:ext uri="{FF2B5EF4-FFF2-40B4-BE49-F238E27FC236}">
                <a16:creationId xmlns:a16="http://schemas.microsoft.com/office/drawing/2014/main" id="{4D2811D7-6B8E-4B6C-BA5E-08FB139114EA}"/>
              </a:ext>
            </a:extLst>
          </p:cNvPr>
          <p:cNvSpPr/>
          <p:nvPr/>
        </p:nvSpPr>
        <p:spPr>
          <a:xfrm>
            <a:off x="5205413" y="2281238"/>
            <a:ext cx="2643187" cy="842962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Metric Regular"/>
            </a:endParaRPr>
          </a:p>
        </p:txBody>
      </p:sp>
      <p:sp>
        <p:nvSpPr>
          <p:cNvPr id="69635" name="Title 1">
            <a:extLst>
              <a:ext uri="{FF2B5EF4-FFF2-40B4-BE49-F238E27FC236}">
                <a16:creationId xmlns:a16="http://schemas.microsoft.com/office/drawing/2014/main" id="{0487C587-F088-4FFF-973D-79876FB7AA2B}"/>
              </a:ext>
            </a:extLst>
          </p:cNvPr>
          <p:cNvSpPr txBox="1">
            <a:spLocks/>
          </p:cNvSpPr>
          <p:nvPr/>
        </p:nvSpPr>
        <p:spPr bwMode="auto">
          <a:xfrm>
            <a:off x="769938" y="762000"/>
            <a:ext cx="838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5613">
              <a:lnSpc>
                <a:spcPts val="1500"/>
              </a:lnSpc>
              <a:defRPr sz="14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114300" indent="-107950" defTabSz="455613">
              <a:lnSpc>
                <a:spcPts val="1800"/>
              </a:lnSpc>
              <a:buFont typeface="Arial" panose="020B0604020202020204" pitchFamily="34" charset="0"/>
              <a:buChar char="•"/>
              <a:defRPr sz="13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230188" indent="-112713" defTabSz="455613">
              <a:lnSpc>
                <a:spcPts val="1350"/>
              </a:lnSpc>
              <a:spcBef>
                <a:spcPts val="600"/>
              </a:spcBef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341313" indent="-98425" defTabSz="455613">
              <a:lnSpc>
                <a:spcPts val="1350"/>
              </a:lnSpc>
              <a:spcBef>
                <a:spcPts val="600"/>
              </a:spcBef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341313" indent="-98425" defTabSz="455613">
              <a:spcBef>
                <a:spcPts val="600"/>
              </a:spcBef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798513" indent="-98425" defTabSz="455613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1255713" indent="-98425" defTabSz="455613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1712913" indent="-98425" defTabSz="455613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2170113" indent="-98425" defTabSz="455613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3000" b="1" u="sng" dirty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Option 1: Re-Prequal &amp; Re-Bid </a:t>
            </a:r>
            <a:br>
              <a:rPr lang="en-US" altLang="en-US" sz="3000" b="1" dirty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r>
              <a:rPr lang="en-US" altLang="en-US" sz="2400" b="1" dirty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Timeline and Costs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C33DC743-C580-46B9-908A-1494C1E61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322637"/>
            <a:ext cx="8305800" cy="3606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5175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Additional Soft Costs for the 5-Month Re-Prequal &amp; Re-Bid Process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OPM: $110K+/-  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Designer: $175K+/- 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Bid Hosting: $10K+/- 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Advertising: $2K+/-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TOTAL: $300K+/-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*Assumes Project resumes November 1, 2022*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**Doesn’t include additional construction costs or contingency**</a:t>
            </a:r>
          </a:p>
          <a:p>
            <a:pPr marL="879475" lvl="1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endParaRPr lang="en-US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spcBef>
                <a:spcPct val="20000"/>
              </a:spcBef>
              <a:buSzPct val="85000"/>
              <a:defRPr/>
            </a:pPr>
            <a:endParaRPr lang="en-US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spcBef>
                <a:spcPct val="20000"/>
              </a:spcBef>
              <a:buSzPct val="85000"/>
              <a:defRPr/>
            </a:pPr>
            <a:endParaRPr lang="en-US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69637" name="Group 4">
            <a:extLst>
              <a:ext uri="{FF2B5EF4-FFF2-40B4-BE49-F238E27FC236}">
                <a16:creationId xmlns:a16="http://schemas.microsoft.com/office/drawing/2014/main" id="{98E03ECB-B714-4307-8EAF-8E38F64915FF}"/>
              </a:ext>
            </a:extLst>
          </p:cNvPr>
          <p:cNvGrpSpPr>
            <a:grpSpLocks/>
          </p:cNvGrpSpPr>
          <p:nvPr/>
        </p:nvGrpSpPr>
        <p:grpSpPr bwMode="auto">
          <a:xfrm>
            <a:off x="661988" y="1923342"/>
            <a:ext cx="6990348" cy="1200858"/>
            <a:chOff x="2125141" y="4083973"/>
            <a:chExt cx="6991335" cy="1201472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B472EE36-BF5E-4A77-9F92-BC8F7F17DECF}"/>
                </a:ext>
              </a:extLst>
            </p:cNvPr>
            <p:cNvSpPr/>
            <p:nvPr/>
          </p:nvSpPr>
          <p:spPr>
            <a:xfrm>
              <a:off x="4921123" y="4442052"/>
              <a:ext cx="3400905" cy="843393"/>
            </a:xfrm>
            <a:prstGeom prst="homePlat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Metric Regular"/>
              </a:endParaRPr>
            </a:p>
          </p:txBody>
        </p:sp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6389E704-0B34-40AB-A2A4-FF90E46370A3}"/>
                </a:ext>
              </a:extLst>
            </p:cNvPr>
            <p:cNvSpPr/>
            <p:nvPr/>
          </p:nvSpPr>
          <p:spPr>
            <a:xfrm>
              <a:off x="4124085" y="4442052"/>
              <a:ext cx="1274943" cy="843393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Metric Regular"/>
              </a:endParaRP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53F041E5-335A-4874-AD35-D566AA8A9565}"/>
                </a:ext>
              </a:extLst>
            </p:cNvPr>
            <p:cNvSpPr/>
            <p:nvPr/>
          </p:nvSpPr>
          <p:spPr>
            <a:xfrm>
              <a:off x="3114293" y="4442052"/>
              <a:ext cx="1487698" cy="843393"/>
            </a:xfrm>
            <a:prstGeom prst="homePlat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Metric Regular"/>
              </a:endParaRPr>
            </a:p>
          </p:txBody>
        </p:sp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5E3A2600-BA9F-4F42-8094-B1CEAFD89ECB}"/>
                </a:ext>
              </a:extLst>
            </p:cNvPr>
            <p:cNvSpPr/>
            <p:nvPr/>
          </p:nvSpPr>
          <p:spPr>
            <a:xfrm>
              <a:off x="2285501" y="4442052"/>
              <a:ext cx="1311460" cy="843393"/>
            </a:xfrm>
            <a:prstGeom prst="homePlate">
              <a:avLst/>
            </a:prstGeom>
            <a:solidFill>
              <a:srgbClr val="D34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Metric Regular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A9F45E-001F-4286-9D24-4EB0FEECFBDB}"/>
                </a:ext>
              </a:extLst>
            </p:cNvPr>
            <p:cNvSpPr txBox="1"/>
            <p:nvPr/>
          </p:nvSpPr>
          <p:spPr>
            <a:xfrm>
              <a:off x="2125141" y="4098977"/>
              <a:ext cx="1151099" cy="3700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NOV-DEC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7AEA04-B6CA-4B3D-9DA6-51A49D3E6AAB}"/>
                </a:ext>
              </a:extLst>
            </p:cNvPr>
            <p:cNvSpPr txBox="1"/>
            <p:nvPr/>
          </p:nvSpPr>
          <p:spPr>
            <a:xfrm>
              <a:off x="3171451" y="4098977"/>
              <a:ext cx="1016143" cy="3700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JAN-FEB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0EA568-C195-49D3-B328-A304DC698616}"/>
                </a:ext>
              </a:extLst>
            </p:cNvPr>
            <p:cNvSpPr txBox="1"/>
            <p:nvPr/>
          </p:nvSpPr>
          <p:spPr>
            <a:xfrm>
              <a:off x="5193209" y="4083973"/>
              <a:ext cx="2537183" cy="3684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APRIL 2023 – MAY 2024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1974B9-EE86-4CF5-8AAA-004FAE513117}"/>
                </a:ext>
              </a:extLst>
            </p:cNvPr>
            <p:cNvSpPr txBox="1"/>
            <p:nvPr/>
          </p:nvSpPr>
          <p:spPr>
            <a:xfrm>
              <a:off x="7730392" y="4098977"/>
              <a:ext cx="1386084" cy="3700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JUNE - JULY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9D120B-FB2A-4036-BA51-8551DDDE9E58}"/>
                </a:ext>
              </a:extLst>
            </p:cNvPr>
            <p:cNvSpPr txBox="1"/>
            <p:nvPr/>
          </p:nvSpPr>
          <p:spPr>
            <a:xfrm>
              <a:off x="2233106" y="4505585"/>
              <a:ext cx="1571847" cy="64485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Metric Regular"/>
                  <a:cs typeface="+mn-cs"/>
                </a:rPr>
                <a:t>Docs &amp; Prequal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B53CC62-4BE4-4289-90C1-BE2E393931CA}"/>
                </a:ext>
              </a:extLst>
            </p:cNvPr>
            <p:cNvSpPr txBox="1"/>
            <p:nvPr/>
          </p:nvSpPr>
          <p:spPr>
            <a:xfrm>
              <a:off x="4579762" y="4623120"/>
              <a:ext cx="746230" cy="3700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Metric Regular"/>
                  <a:cs typeface="+mn-cs"/>
                </a:rPr>
                <a:t>STM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224688D-BBC7-4494-B2E3-8F5BB4172BA2}"/>
                </a:ext>
              </a:extLst>
            </p:cNvPr>
            <p:cNvSpPr txBox="1"/>
            <p:nvPr/>
          </p:nvSpPr>
          <p:spPr>
            <a:xfrm>
              <a:off x="3638242" y="4624707"/>
              <a:ext cx="654142" cy="3700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Metric Regular"/>
                  <a:cs typeface="+mn-cs"/>
                </a:rPr>
                <a:t>Bid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00AE2F-0EE4-400C-8FA5-D06048A0A2CC}"/>
                </a:ext>
              </a:extLst>
            </p:cNvPr>
            <p:cNvSpPr txBox="1"/>
            <p:nvPr/>
          </p:nvSpPr>
          <p:spPr>
            <a:xfrm>
              <a:off x="4068515" y="4098977"/>
              <a:ext cx="1060600" cy="3700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MARCH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C776EE3-3681-437E-BDA3-E7B2A7A83A9F}"/>
              </a:ext>
            </a:extLst>
          </p:cNvPr>
          <p:cNvSpPr txBox="1"/>
          <p:nvPr/>
        </p:nvSpPr>
        <p:spPr>
          <a:xfrm>
            <a:off x="4462463" y="2463800"/>
            <a:ext cx="151923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Metric Regular"/>
                <a:cs typeface="+mn-cs"/>
              </a:rPr>
              <a:t>Construction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F1141B-7274-4C2F-92DC-79F642856B85}"/>
              </a:ext>
            </a:extLst>
          </p:cNvPr>
          <p:cNvSpPr txBox="1"/>
          <p:nvPr/>
        </p:nvSpPr>
        <p:spPr>
          <a:xfrm>
            <a:off x="6735763" y="2479675"/>
            <a:ext cx="116363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Metric Regular"/>
                <a:cs typeface="+mn-cs"/>
              </a:rPr>
              <a:t>Closeout</a:t>
            </a:r>
          </a:p>
        </p:txBody>
      </p:sp>
    </p:spTree>
    <p:extLst>
      <p:ext uri="{BB962C8B-B14F-4D97-AF65-F5344CB8AC3E}">
        <p14:creationId xmlns:p14="http://schemas.microsoft.com/office/powerpoint/2010/main" val="426222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2">
            <a:extLst>
              <a:ext uri="{FF2B5EF4-FFF2-40B4-BE49-F238E27FC236}">
                <a16:creationId xmlns:a16="http://schemas.microsoft.com/office/drawing/2014/main" id="{89BE3C94-F747-4959-8BCF-A74D48696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58F1E88-77E6-4FF1-8FE8-A028D0315A7D}" type="slidenum">
              <a:rPr lang="en-US" altLang="en-US" smtClean="0">
                <a:solidFill>
                  <a:srgbClr val="000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pPr/>
              <a:t>5</a:t>
            </a:fld>
            <a:endParaRPr lang="en-US" altLang="en-US">
              <a:solidFill>
                <a:srgbClr val="000000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70659" name="Title 1">
            <a:extLst>
              <a:ext uri="{FF2B5EF4-FFF2-40B4-BE49-F238E27FC236}">
                <a16:creationId xmlns:a16="http://schemas.microsoft.com/office/drawing/2014/main" id="{4AD12757-6EC8-4436-9327-B33453103336}"/>
              </a:ext>
            </a:extLst>
          </p:cNvPr>
          <p:cNvSpPr txBox="1">
            <a:spLocks/>
          </p:cNvSpPr>
          <p:nvPr/>
        </p:nvSpPr>
        <p:spPr bwMode="auto">
          <a:xfrm>
            <a:off x="687722" y="1066800"/>
            <a:ext cx="82327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5613">
              <a:lnSpc>
                <a:spcPts val="1500"/>
              </a:lnSpc>
              <a:defRPr sz="14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114300" indent="-107950" defTabSz="455613">
              <a:lnSpc>
                <a:spcPts val="1800"/>
              </a:lnSpc>
              <a:buFont typeface="Arial" panose="020B0604020202020204" pitchFamily="34" charset="0"/>
              <a:buChar char="•"/>
              <a:defRPr sz="13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230188" indent="-112713" defTabSz="455613">
              <a:lnSpc>
                <a:spcPts val="1350"/>
              </a:lnSpc>
              <a:spcBef>
                <a:spcPts val="600"/>
              </a:spcBef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341313" indent="-98425" defTabSz="455613">
              <a:lnSpc>
                <a:spcPts val="1350"/>
              </a:lnSpc>
              <a:spcBef>
                <a:spcPts val="600"/>
              </a:spcBef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341313" indent="-98425" defTabSz="455613">
              <a:spcBef>
                <a:spcPts val="600"/>
              </a:spcBef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798513" indent="-98425" defTabSz="455613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1255713" indent="-98425" defTabSz="455613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1712913" indent="-98425" defTabSz="455613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2170113" indent="-98425" defTabSz="455613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3000" b="1" u="sng" dirty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Option 2: Re-Design, Re-Prequal &amp; Re-Bid to Existing Budget Starting NOW</a:t>
            </a:r>
            <a:br>
              <a:rPr lang="en-US" altLang="en-US" sz="3000" b="1" dirty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endParaRPr lang="en-US" altLang="en-US" sz="2400" b="1" dirty="0">
              <a:solidFill>
                <a:schemeClr val="tx2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>
              <a:lnSpc>
                <a:spcPct val="100000"/>
              </a:lnSpc>
            </a:pPr>
            <a:endParaRPr lang="en-US" altLang="en-US" sz="3000" b="1" dirty="0">
              <a:solidFill>
                <a:schemeClr val="tx2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C20F46D-0174-44D1-8093-12282C574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48" y="1524000"/>
            <a:ext cx="8153400" cy="5105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5175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20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Process Includes:</a:t>
            </a:r>
          </a:p>
          <a:p>
            <a:pPr marL="342900" indent="-342900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Re-evaluate the building program with the Owner</a:t>
            </a:r>
          </a:p>
          <a:p>
            <a:pPr marL="342900" indent="-342900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Evaluate multiple design alternatives and select a preferred option</a:t>
            </a:r>
          </a:p>
          <a:p>
            <a:pPr marL="342900" indent="-342900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Engage the community throughout the process</a:t>
            </a:r>
          </a:p>
          <a:p>
            <a:pPr marL="342900" indent="-342900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Produce new design documents: Schematic Design(SD), Design Development(DD) and Construction Documents(CD)</a:t>
            </a:r>
          </a:p>
          <a:p>
            <a:pPr marL="342900" indent="-342900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Perform cost estimates: SD, DD and CD</a:t>
            </a:r>
          </a:p>
          <a:p>
            <a:pPr marL="342900" indent="-342900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Perform value engineering</a:t>
            </a:r>
          </a:p>
          <a:p>
            <a:pPr marL="342900" indent="-342900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Contractor prequalification</a:t>
            </a:r>
          </a:p>
          <a:p>
            <a:pPr marL="342900" indent="-342900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Solicit contractor bids</a:t>
            </a:r>
          </a:p>
          <a:p>
            <a:pPr marL="342900" indent="-342900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Review bids</a:t>
            </a:r>
          </a:p>
          <a:p>
            <a:pPr marL="342900" indent="-342900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Present bids to Building Committee</a:t>
            </a:r>
          </a:p>
          <a:p>
            <a:pPr marL="342900" indent="-342900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Present GC Award Recommendation to BOS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endParaRPr lang="en-US" alt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879475" lvl="1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endParaRPr lang="en-US" alt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spcBef>
                <a:spcPct val="20000"/>
              </a:spcBef>
              <a:buSzPct val="85000"/>
              <a:defRPr/>
            </a:pPr>
            <a:endParaRPr lang="en-US" alt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spcBef>
                <a:spcPct val="20000"/>
              </a:spcBef>
              <a:buSzPct val="85000"/>
              <a:defRPr/>
            </a:pPr>
            <a:endParaRPr lang="en-US" alt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78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rrow: Pentagon 39">
            <a:extLst>
              <a:ext uri="{FF2B5EF4-FFF2-40B4-BE49-F238E27FC236}">
                <a16:creationId xmlns:a16="http://schemas.microsoft.com/office/drawing/2014/main" id="{FA616E05-7F5B-4418-98AC-E4921AB7660F}"/>
              </a:ext>
            </a:extLst>
          </p:cNvPr>
          <p:cNvSpPr/>
          <p:nvPr/>
        </p:nvSpPr>
        <p:spPr>
          <a:xfrm>
            <a:off x="7810868" y="2092325"/>
            <a:ext cx="893763" cy="846138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Metric Regular"/>
            </a:endParaRPr>
          </a:p>
        </p:txBody>
      </p:sp>
      <p:sp>
        <p:nvSpPr>
          <p:cNvPr id="71683" name="Title 1">
            <a:extLst>
              <a:ext uri="{FF2B5EF4-FFF2-40B4-BE49-F238E27FC236}">
                <a16:creationId xmlns:a16="http://schemas.microsoft.com/office/drawing/2014/main" id="{3A9C1336-78ED-4809-993C-1164632897D9}"/>
              </a:ext>
            </a:extLst>
          </p:cNvPr>
          <p:cNvSpPr txBox="1">
            <a:spLocks/>
          </p:cNvSpPr>
          <p:nvPr/>
        </p:nvSpPr>
        <p:spPr bwMode="auto">
          <a:xfrm>
            <a:off x="720997" y="837406"/>
            <a:ext cx="815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5613">
              <a:lnSpc>
                <a:spcPts val="1500"/>
              </a:lnSpc>
              <a:defRPr sz="14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114300" indent="-107950" defTabSz="455613">
              <a:lnSpc>
                <a:spcPts val="1800"/>
              </a:lnSpc>
              <a:buFont typeface="Arial" panose="020B0604020202020204" pitchFamily="34" charset="0"/>
              <a:buChar char="•"/>
              <a:defRPr sz="13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230188" indent="-112713" defTabSz="455613">
              <a:lnSpc>
                <a:spcPts val="1350"/>
              </a:lnSpc>
              <a:spcBef>
                <a:spcPts val="600"/>
              </a:spcBef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341313" indent="-98425" defTabSz="455613">
              <a:lnSpc>
                <a:spcPts val="1350"/>
              </a:lnSpc>
              <a:spcBef>
                <a:spcPts val="600"/>
              </a:spcBef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341313" indent="-98425" defTabSz="455613">
              <a:spcBef>
                <a:spcPts val="600"/>
              </a:spcBef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798513" indent="-98425" defTabSz="455613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1255713" indent="-98425" defTabSz="455613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1712913" indent="-98425" defTabSz="455613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2170113" indent="-98425" defTabSz="455613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3000" b="1" u="sng" dirty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Option 2: Re-Design, Re-Prequal &amp; Re-Bid to Existing Budget Starting NOW </a:t>
            </a:r>
            <a:br>
              <a:rPr lang="en-US" altLang="en-US" sz="3000" b="1" dirty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r>
              <a:rPr lang="en-US" altLang="en-US" sz="2400" b="1" dirty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Timeline and Costs</a:t>
            </a:r>
          </a:p>
        </p:txBody>
      </p:sp>
      <p:grpSp>
        <p:nvGrpSpPr>
          <p:cNvPr id="71684" name="Group 4">
            <a:extLst>
              <a:ext uri="{FF2B5EF4-FFF2-40B4-BE49-F238E27FC236}">
                <a16:creationId xmlns:a16="http://schemas.microsoft.com/office/drawing/2014/main" id="{CCAAB26B-91AA-484C-AA79-C9B9D48E0052}"/>
              </a:ext>
            </a:extLst>
          </p:cNvPr>
          <p:cNvGrpSpPr>
            <a:grpSpLocks/>
          </p:cNvGrpSpPr>
          <p:nvPr/>
        </p:nvGrpSpPr>
        <p:grpSpPr bwMode="auto">
          <a:xfrm>
            <a:off x="1051293" y="1730375"/>
            <a:ext cx="7653338" cy="1206500"/>
            <a:chOff x="2550177" y="4092250"/>
            <a:chExt cx="7654197" cy="1205888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42B94BB6-1D49-4D22-BEAF-389915157303}"/>
                </a:ext>
              </a:extLst>
            </p:cNvPr>
            <p:cNvSpPr/>
            <p:nvPr/>
          </p:nvSpPr>
          <p:spPr>
            <a:xfrm>
              <a:off x="6322500" y="4454016"/>
              <a:ext cx="3399219" cy="844122"/>
            </a:xfrm>
            <a:prstGeom prst="homePlat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Metric Regular"/>
              </a:endParaRPr>
            </a:p>
          </p:txBody>
        </p:sp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96096CCF-1784-4D11-9FC0-0A23B9C391A1}"/>
                </a:ext>
              </a:extLst>
            </p:cNvPr>
            <p:cNvSpPr/>
            <p:nvPr/>
          </p:nvSpPr>
          <p:spPr>
            <a:xfrm>
              <a:off x="5485794" y="4454016"/>
              <a:ext cx="1276493" cy="844122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Metric Regular"/>
              </a:endParaRP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EBB0F813-E0D0-4E40-A124-ABDBA23729E2}"/>
                </a:ext>
              </a:extLst>
            </p:cNvPr>
            <p:cNvSpPr/>
            <p:nvPr/>
          </p:nvSpPr>
          <p:spPr>
            <a:xfrm>
              <a:off x="4882477" y="4454016"/>
              <a:ext cx="1487654" cy="844122"/>
            </a:xfrm>
            <a:prstGeom prst="homePlat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Metric Regular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CEF788F-0D0A-4FDB-8E24-28B9C0142903}"/>
                </a:ext>
              </a:extLst>
            </p:cNvPr>
            <p:cNvSpPr txBox="1"/>
            <p:nvPr/>
          </p:nvSpPr>
          <p:spPr>
            <a:xfrm>
              <a:off x="2550177" y="4098597"/>
              <a:ext cx="2400569" cy="3697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NOV 2022 – OCT 2023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C56BB98-A47E-45B9-AC03-02DA2DC2778A}"/>
                </a:ext>
              </a:extLst>
            </p:cNvPr>
            <p:cNvSpPr txBox="1"/>
            <p:nvPr/>
          </p:nvSpPr>
          <p:spPr>
            <a:xfrm>
              <a:off x="4877713" y="4092250"/>
              <a:ext cx="1119314" cy="3697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NOV-DEC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10B4073-6D56-49E3-80A4-6B48C63D9F8D}"/>
                </a:ext>
              </a:extLst>
            </p:cNvPr>
            <p:cNvSpPr txBox="1"/>
            <p:nvPr/>
          </p:nvSpPr>
          <p:spPr>
            <a:xfrm>
              <a:off x="6343141" y="4095423"/>
              <a:ext cx="2575214" cy="3697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FEB 2024 – MARCH 2025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268008B-123B-4B61-92EF-031B68EC97B8}"/>
                </a:ext>
              </a:extLst>
            </p:cNvPr>
            <p:cNvSpPr txBox="1"/>
            <p:nvPr/>
          </p:nvSpPr>
          <p:spPr>
            <a:xfrm>
              <a:off x="8818330" y="4095423"/>
              <a:ext cx="1386044" cy="3697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APRIL - MAY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7FB957-0603-4CD9-8B73-93B58254353D}"/>
                </a:ext>
              </a:extLst>
            </p:cNvPr>
            <p:cNvSpPr txBox="1"/>
            <p:nvPr/>
          </p:nvSpPr>
          <p:spPr>
            <a:xfrm>
              <a:off x="3372594" y="4647593"/>
              <a:ext cx="1041517" cy="3697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Metric Regular"/>
                  <a:cs typeface="+mn-cs"/>
                </a:rPr>
                <a:t>Prequal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226FD7B-BFCF-4710-9757-9CD19D31FD71}"/>
                </a:ext>
              </a:extLst>
            </p:cNvPr>
            <p:cNvSpPr txBox="1"/>
            <p:nvPr/>
          </p:nvSpPr>
          <p:spPr>
            <a:xfrm>
              <a:off x="5654088" y="4646007"/>
              <a:ext cx="747796" cy="3681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Metric Regular"/>
                  <a:cs typeface="+mn-cs"/>
                </a:rPr>
                <a:t>Bid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9CED610-57F9-4A61-B85B-7790CE97C156}"/>
                </a:ext>
              </a:extLst>
            </p:cNvPr>
            <p:cNvSpPr txBox="1"/>
            <p:nvPr/>
          </p:nvSpPr>
          <p:spPr>
            <a:xfrm>
              <a:off x="5814443" y="4092250"/>
              <a:ext cx="677939" cy="3697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JAN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331AD5D-54BC-41B7-A923-19491F6586F5}"/>
              </a:ext>
            </a:extLst>
          </p:cNvPr>
          <p:cNvSpPr txBox="1"/>
          <p:nvPr/>
        </p:nvSpPr>
        <p:spPr>
          <a:xfrm>
            <a:off x="5847131" y="2279650"/>
            <a:ext cx="151923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Metric Regular"/>
                <a:cs typeface="+mn-cs"/>
              </a:rPr>
              <a:t>Construction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6E5E573-DA0E-4099-B749-A9EC49D8EE80}"/>
              </a:ext>
            </a:extLst>
          </p:cNvPr>
          <p:cNvSpPr txBox="1"/>
          <p:nvPr/>
        </p:nvSpPr>
        <p:spPr>
          <a:xfrm>
            <a:off x="7745781" y="2279650"/>
            <a:ext cx="11620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Metric Regular"/>
                <a:cs typeface="+mn-cs"/>
              </a:rPr>
              <a:t>Closeout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9CD94120-3264-416C-A3EB-29B9A974BF85}"/>
              </a:ext>
            </a:extLst>
          </p:cNvPr>
          <p:cNvSpPr/>
          <p:nvPr/>
        </p:nvSpPr>
        <p:spPr>
          <a:xfrm>
            <a:off x="833806" y="2085975"/>
            <a:ext cx="3400425" cy="849313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Metric Regular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CD092E-C179-47A7-99AB-E5DF29A8958C}"/>
              </a:ext>
            </a:extLst>
          </p:cNvPr>
          <p:cNvSpPr txBox="1"/>
          <p:nvPr/>
        </p:nvSpPr>
        <p:spPr>
          <a:xfrm>
            <a:off x="1738681" y="2286000"/>
            <a:ext cx="104298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Metric Regular"/>
                <a:cs typeface="+mn-cs"/>
              </a:rPr>
              <a:t>Design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C034C6A-6C84-4187-A084-17A827147F46}"/>
              </a:ext>
            </a:extLst>
          </p:cNvPr>
          <p:cNvCxnSpPr>
            <a:cxnSpLocks/>
          </p:cNvCxnSpPr>
          <p:nvPr/>
        </p:nvCxnSpPr>
        <p:spPr>
          <a:xfrm>
            <a:off x="3391268" y="2092325"/>
            <a:ext cx="0" cy="866775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1879951-39DF-4151-96B7-D59256137374}"/>
              </a:ext>
            </a:extLst>
          </p:cNvPr>
          <p:cNvSpPr txBox="1"/>
          <p:nvPr/>
        </p:nvSpPr>
        <p:spPr>
          <a:xfrm>
            <a:off x="3289668" y="2284413"/>
            <a:ext cx="104298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Metric Regular"/>
                <a:cs typeface="+mn-cs"/>
              </a:rPr>
              <a:t>Prequal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3345D1-25BA-4951-BA9F-F8440F9BD566}"/>
              </a:ext>
            </a:extLst>
          </p:cNvPr>
          <p:cNvSpPr txBox="1"/>
          <p:nvPr/>
        </p:nvSpPr>
        <p:spPr>
          <a:xfrm>
            <a:off x="4737468" y="2289175"/>
            <a:ext cx="7461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Metric Regular"/>
                <a:cs typeface="+mn-cs"/>
              </a:rPr>
              <a:t>STM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22E1B4B-0253-40E3-8CF2-89E00AA290EE}"/>
              </a:ext>
            </a:extLst>
          </p:cNvPr>
          <p:cNvCxnSpPr>
            <a:cxnSpLocks/>
          </p:cNvCxnSpPr>
          <p:nvPr/>
        </p:nvCxnSpPr>
        <p:spPr>
          <a:xfrm>
            <a:off x="4612056" y="2000250"/>
            <a:ext cx="211137" cy="258763"/>
          </a:xfrm>
          <a:prstGeom prst="straightConnector1">
            <a:avLst/>
          </a:prstGeom>
          <a:ln>
            <a:solidFill>
              <a:srgbClr val="D34817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DD7DB6E-E293-4DA8-B4DA-CC5E41402EB0}"/>
              </a:ext>
            </a:extLst>
          </p:cNvPr>
          <p:cNvCxnSpPr>
            <a:cxnSpLocks/>
          </p:cNvCxnSpPr>
          <p:nvPr/>
        </p:nvCxnSpPr>
        <p:spPr>
          <a:xfrm>
            <a:off x="4065956" y="2020888"/>
            <a:ext cx="211137" cy="260350"/>
          </a:xfrm>
          <a:prstGeom prst="straightConnector1">
            <a:avLst/>
          </a:prstGeom>
          <a:ln>
            <a:solidFill>
              <a:srgbClr val="D34817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3">
            <a:extLst>
              <a:ext uri="{FF2B5EF4-FFF2-40B4-BE49-F238E27FC236}">
                <a16:creationId xmlns:a16="http://schemas.microsoft.com/office/drawing/2014/main" id="{EC69B8BF-9B02-420F-F1A8-25D0BDF82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806" y="2929898"/>
            <a:ext cx="8153400" cy="3454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5175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4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Additional Soft Costs for the 12-month design process, 2-month bidding process and STM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OPM: $270K+/-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Designer: $1.4M+/-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Cost Estimator: $30K+/-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Bid Hosting: $10K+/- 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Advertising: $2K+/-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4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TOTAL: $1.7M+/-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4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New Construction Budget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$12.5M | $11.65M if Recreational Court is reduced in size due to appropriation for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add’l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1,000 NSF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4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Construction Costs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$830/SF (June 1</a:t>
            </a:r>
            <a:r>
              <a:rPr lang="en-US" altLang="en-US" sz="14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Bid) + 10.67% (Dec. 2023 GC Bid) = $920/SF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$12.5M / $920/SF = </a:t>
            </a:r>
            <a:r>
              <a:rPr lang="en-US" altLang="en-US" sz="14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13,600 GSF Building Size (6,400 GSF less than current)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$11.65M / $920/SF = </a:t>
            </a:r>
            <a:r>
              <a:rPr lang="en-US" altLang="en-US" sz="14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12,660 GSF Building Size (Excludes Gym | 7,340 GSF less than current)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4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Total Project Budget = $18.85M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*Assumes Project resumes November 1, 2022*</a:t>
            </a:r>
          </a:p>
          <a:p>
            <a:pPr marL="879475" lvl="1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endParaRPr lang="en-US" alt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spcBef>
                <a:spcPct val="20000"/>
              </a:spcBef>
              <a:buSzPct val="85000"/>
              <a:defRPr/>
            </a:pPr>
            <a:endParaRPr lang="en-US" alt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spcBef>
                <a:spcPct val="20000"/>
              </a:spcBef>
              <a:buSzPct val="85000"/>
              <a:defRPr/>
            </a:pPr>
            <a:endParaRPr lang="en-US" alt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23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2">
            <a:extLst>
              <a:ext uri="{FF2B5EF4-FFF2-40B4-BE49-F238E27FC236}">
                <a16:creationId xmlns:a16="http://schemas.microsoft.com/office/drawing/2014/main" id="{89BE3C94-F747-4959-8BCF-A74D48696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58F1E88-77E6-4FF1-8FE8-A028D0315A7D}" type="slidenum">
              <a:rPr lang="en-US" altLang="en-US" smtClean="0">
                <a:solidFill>
                  <a:srgbClr val="000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pPr/>
              <a:t>7</a:t>
            </a:fld>
            <a:endParaRPr lang="en-US" altLang="en-US">
              <a:solidFill>
                <a:srgbClr val="000000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70659" name="Title 1">
            <a:extLst>
              <a:ext uri="{FF2B5EF4-FFF2-40B4-BE49-F238E27FC236}">
                <a16:creationId xmlns:a16="http://schemas.microsoft.com/office/drawing/2014/main" id="{4AD12757-6EC8-4436-9327-B33453103336}"/>
              </a:ext>
            </a:extLst>
          </p:cNvPr>
          <p:cNvSpPr txBox="1">
            <a:spLocks/>
          </p:cNvSpPr>
          <p:nvPr/>
        </p:nvSpPr>
        <p:spPr bwMode="auto">
          <a:xfrm>
            <a:off x="682625" y="1047749"/>
            <a:ext cx="82327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5613">
              <a:lnSpc>
                <a:spcPts val="1500"/>
              </a:lnSpc>
              <a:defRPr sz="14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114300" indent="-107950" defTabSz="455613">
              <a:lnSpc>
                <a:spcPts val="1800"/>
              </a:lnSpc>
              <a:buFont typeface="Arial" panose="020B0604020202020204" pitchFamily="34" charset="0"/>
              <a:buChar char="•"/>
              <a:defRPr sz="13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230188" indent="-112713" defTabSz="455613">
              <a:lnSpc>
                <a:spcPts val="1350"/>
              </a:lnSpc>
              <a:spcBef>
                <a:spcPts val="600"/>
              </a:spcBef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341313" indent="-98425" defTabSz="455613">
              <a:lnSpc>
                <a:spcPts val="1350"/>
              </a:lnSpc>
              <a:spcBef>
                <a:spcPts val="600"/>
              </a:spcBef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341313" indent="-98425" defTabSz="455613">
              <a:spcBef>
                <a:spcPts val="600"/>
              </a:spcBef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798513" indent="-98425" defTabSz="455613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1255713" indent="-98425" defTabSz="455613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1712913" indent="-98425" defTabSz="455613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2170113" indent="-98425" defTabSz="455613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3000" b="1" u="sng" dirty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Option 3: Alter Existing Design to Expedite Re-Design Process</a:t>
            </a:r>
            <a:br>
              <a:rPr lang="en-US" altLang="en-US" sz="3000" b="1" dirty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endParaRPr lang="en-US" altLang="en-US" sz="2400" b="1" dirty="0">
              <a:solidFill>
                <a:schemeClr val="tx2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>
              <a:lnSpc>
                <a:spcPct val="100000"/>
              </a:lnSpc>
            </a:pPr>
            <a:endParaRPr lang="en-US" altLang="en-US" sz="3000" b="1" dirty="0">
              <a:solidFill>
                <a:schemeClr val="tx2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C20F46D-0174-44D1-8093-12282C574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1447800"/>
            <a:ext cx="8153400" cy="471963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5175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20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Process Includes:</a:t>
            </a:r>
          </a:p>
          <a:p>
            <a:pPr marL="342900" indent="-342900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Utilize the current building program, minus the Recreational Court, Community Room, Kitchen and Café in order to expedite the re-design process</a:t>
            </a:r>
          </a:p>
          <a:p>
            <a:pPr marL="342900" indent="-342900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Produce new design documents: Schematic Design(SD), Design Development(DD) and Construction Documents(CD)</a:t>
            </a:r>
          </a:p>
          <a:p>
            <a:pPr marL="342900" indent="-342900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Perform cost estimates: SD, DD and CD</a:t>
            </a:r>
          </a:p>
          <a:p>
            <a:pPr marL="342900" indent="-342900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Perform value engineering</a:t>
            </a:r>
          </a:p>
          <a:p>
            <a:pPr marL="342900" indent="-342900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Contractor prequalification</a:t>
            </a:r>
          </a:p>
          <a:p>
            <a:pPr marL="342900" indent="-342900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Solicit contractor bids</a:t>
            </a:r>
          </a:p>
          <a:p>
            <a:pPr marL="342900" indent="-342900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Review bids</a:t>
            </a:r>
          </a:p>
          <a:p>
            <a:pPr marL="342900" indent="-342900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Present bids to Building Committee</a:t>
            </a:r>
          </a:p>
          <a:p>
            <a:pPr marL="342900" indent="-342900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Present GC Award Recommendation to BOS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endParaRPr lang="en-US" alt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879475" lvl="1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endParaRPr lang="en-US" alt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spcBef>
                <a:spcPct val="20000"/>
              </a:spcBef>
              <a:buSzPct val="85000"/>
              <a:defRPr/>
            </a:pPr>
            <a:endParaRPr lang="en-US" alt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spcBef>
                <a:spcPct val="20000"/>
              </a:spcBef>
              <a:buSzPct val="85000"/>
              <a:defRPr/>
            </a:pPr>
            <a:endParaRPr lang="en-US" alt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rrow: Pentagon 39">
            <a:extLst>
              <a:ext uri="{FF2B5EF4-FFF2-40B4-BE49-F238E27FC236}">
                <a16:creationId xmlns:a16="http://schemas.microsoft.com/office/drawing/2014/main" id="{FA616E05-7F5B-4418-98AC-E4921AB7660F}"/>
              </a:ext>
            </a:extLst>
          </p:cNvPr>
          <p:cNvSpPr/>
          <p:nvPr/>
        </p:nvSpPr>
        <p:spPr>
          <a:xfrm>
            <a:off x="7140575" y="2266950"/>
            <a:ext cx="893763" cy="846138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Metric Regular"/>
            </a:endParaRPr>
          </a:p>
        </p:txBody>
      </p:sp>
      <p:sp>
        <p:nvSpPr>
          <p:cNvPr id="71683" name="Title 1">
            <a:extLst>
              <a:ext uri="{FF2B5EF4-FFF2-40B4-BE49-F238E27FC236}">
                <a16:creationId xmlns:a16="http://schemas.microsoft.com/office/drawing/2014/main" id="{3A9C1336-78ED-4809-993C-1164632897D9}"/>
              </a:ext>
            </a:extLst>
          </p:cNvPr>
          <p:cNvSpPr txBox="1">
            <a:spLocks/>
          </p:cNvSpPr>
          <p:nvPr/>
        </p:nvSpPr>
        <p:spPr bwMode="auto">
          <a:xfrm>
            <a:off x="762000" y="88900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5613">
              <a:lnSpc>
                <a:spcPts val="1500"/>
              </a:lnSpc>
              <a:defRPr sz="14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114300" indent="-107950" defTabSz="455613">
              <a:lnSpc>
                <a:spcPts val="1800"/>
              </a:lnSpc>
              <a:buFont typeface="Arial" panose="020B0604020202020204" pitchFamily="34" charset="0"/>
              <a:buChar char="•"/>
              <a:defRPr sz="13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230188" indent="-112713" defTabSz="455613">
              <a:lnSpc>
                <a:spcPts val="1350"/>
              </a:lnSpc>
              <a:spcBef>
                <a:spcPts val="600"/>
              </a:spcBef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341313" indent="-98425" defTabSz="455613">
              <a:lnSpc>
                <a:spcPts val="1350"/>
              </a:lnSpc>
              <a:spcBef>
                <a:spcPts val="600"/>
              </a:spcBef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341313" indent="-98425" defTabSz="455613">
              <a:spcBef>
                <a:spcPts val="600"/>
              </a:spcBef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798513" indent="-98425" defTabSz="455613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1255713" indent="-98425" defTabSz="455613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1712913" indent="-98425" defTabSz="455613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2170113" indent="-98425" defTabSz="455613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›"/>
              <a:defRPr sz="1200">
                <a:solidFill>
                  <a:srgbClr val="4B4B4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3000" b="1" u="sng" dirty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Option 3: Alter Existing Design to Expedite Re-Design Process</a:t>
            </a:r>
            <a:br>
              <a:rPr lang="en-US" altLang="en-US" sz="3000" b="1" dirty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r>
              <a:rPr lang="en-US" altLang="en-US" sz="2400" b="1" dirty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Timeline and Costs</a:t>
            </a:r>
          </a:p>
        </p:txBody>
      </p:sp>
      <p:grpSp>
        <p:nvGrpSpPr>
          <p:cNvPr id="71684" name="Group 4">
            <a:extLst>
              <a:ext uri="{FF2B5EF4-FFF2-40B4-BE49-F238E27FC236}">
                <a16:creationId xmlns:a16="http://schemas.microsoft.com/office/drawing/2014/main" id="{CCAAB26B-91AA-484C-AA79-C9B9D48E0052}"/>
              </a:ext>
            </a:extLst>
          </p:cNvPr>
          <p:cNvGrpSpPr>
            <a:grpSpLocks/>
          </p:cNvGrpSpPr>
          <p:nvPr/>
        </p:nvGrpSpPr>
        <p:grpSpPr bwMode="auto">
          <a:xfrm>
            <a:off x="769610" y="1910308"/>
            <a:ext cx="7829083" cy="1201191"/>
            <a:chOff x="2938831" y="4097556"/>
            <a:chExt cx="7829962" cy="1200582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42B94BB6-1D49-4D22-BEAF-389915157303}"/>
                </a:ext>
              </a:extLst>
            </p:cNvPr>
            <p:cNvSpPr/>
            <p:nvPr/>
          </p:nvSpPr>
          <p:spPr>
            <a:xfrm>
              <a:off x="6322500" y="4454016"/>
              <a:ext cx="3399219" cy="844122"/>
            </a:xfrm>
            <a:prstGeom prst="homePlat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Metric Regular"/>
              </a:endParaRPr>
            </a:p>
          </p:txBody>
        </p:sp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96096CCF-1784-4D11-9FC0-0A23B9C391A1}"/>
                </a:ext>
              </a:extLst>
            </p:cNvPr>
            <p:cNvSpPr/>
            <p:nvPr/>
          </p:nvSpPr>
          <p:spPr>
            <a:xfrm>
              <a:off x="5485794" y="4454016"/>
              <a:ext cx="1276493" cy="844122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Metric Regular"/>
              </a:endParaRP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EBB0F813-E0D0-4E40-A124-ABDBA23729E2}"/>
                </a:ext>
              </a:extLst>
            </p:cNvPr>
            <p:cNvSpPr/>
            <p:nvPr/>
          </p:nvSpPr>
          <p:spPr>
            <a:xfrm>
              <a:off x="4882477" y="4454016"/>
              <a:ext cx="1487654" cy="844122"/>
            </a:xfrm>
            <a:prstGeom prst="homePlat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Metric Regular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CEF788F-0D0A-4FDB-8E24-28B9C0142903}"/>
                </a:ext>
              </a:extLst>
            </p:cNvPr>
            <p:cNvSpPr txBox="1"/>
            <p:nvPr/>
          </p:nvSpPr>
          <p:spPr>
            <a:xfrm>
              <a:off x="2938831" y="4103904"/>
              <a:ext cx="2400569" cy="3691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APRIL 2023 – SEPT 23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C56BB98-A47E-45B9-AC03-02DA2DC2778A}"/>
                </a:ext>
              </a:extLst>
            </p:cNvPr>
            <p:cNvSpPr txBox="1"/>
            <p:nvPr/>
          </p:nvSpPr>
          <p:spPr>
            <a:xfrm>
              <a:off x="5026004" y="4097556"/>
              <a:ext cx="1176470" cy="3691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OCT-NOV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10B4073-6D56-49E3-80A4-6B48C63D9F8D}"/>
                </a:ext>
              </a:extLst>
            </p:cNvPr>
            <p:cNvSpPr txBox="1"/>
            <p:nvPr/>
          </p:nvSpPr>
          <p:spPr>
            <a:xfrm>
              <a:off x="6903909" y="4098319"/>
              <a:ext cx="2575214" cy="3697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JAN 2024 – FEB 2025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268008B-123B-4B61-92EF-031B68EC97B8}"/>
                </a:ext>
              </a:extLst>
            </p:cNvPr>
            <p:cNvSpPr txBox="1"/>
            <p:nvPr/>
          </p:nvSpPr>
          <p:spPr>
            <a:xfrm>
              <a:off x="9074740" y="4097556"/>
              <a:ext cx="1694053" cy="3691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MARCH - APRIL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226FD7B-BFCF-4710-9757-9CD19D31FD71}"/>
                </a:ext>
              </a:extLst>
            </p:cNvPr>
            <p:cNvSpPr txBox="1"/>
            <p:nvPr/>
          </p:nvSpPr>
          <p:spPr>
            <a:xfrm>
              <a:off x="5654088" y="4646007"/>
              <a:ext cx="747796" cy="3681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Metric Regular"/>
                  <a:cs typeface="+mn-cs"/>
                </a:rPr>
                <a:t>Bid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9CED610-57F9-4A61-B85B-7790CE97C156}"/>
                </a:ext>
              </a:extLst>
            </p:cNvPr>
            <p:cNvSpPr txBox="1"/>
            <p:nvPr/>
          </p:nvSpPr>
          <p:spPr>
            <a:xfrm>
              <a:off x="5995279" y="4098041"/>
              <a:ext cx="677939" cy="3697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57150" eaLnBrk="1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etric Regular"/>
                  <a:cs typeface="+mn-cs"/>
                </a:rPr>
                <a:t>DEC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331AD5D-54BC-41B7-A923-19491F6586F5}"/>
              </a:ext>
            </a:extLst>
          </p:cNvPr>
          <p:cNvSpPr txBox="1"/>
          <p:nvPr/>
        </p:nvSpPr>
        <p:spPr>
          <a:xfrm>
            <a:off x="5176838" y="2454275"/>
            <a:ext cx="151923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Metric Regular"/>
                <a:cs typeface="+mn-cs"/>
              </a:rPr>
              <a:t>Construction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6E5E573-DA0E-4099-B749-A9EC49D8EE80}"/>
              </a:ext>
            </a:extLst>
          </p:cNvPr>
          <p:cNvSpPr txBox="1"/>
          <p:nvPr/>
        </p:nvSpPr>
        <p:spPr>
          <a:xfrm>
            <a:off x="7075488" y="2454275"/>
            <a:ext cx="11620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Metric Regular"/>
                <a:cs typeface="+mn-cs"/>
              </a:rPr>
              <a:t>Closeout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9CD94120-3264-416C-A3EB-29B9A974BF85}"/>
              </a:ext>
            </a:extLst>
          </p:cNvPr>
          <p:cNvSpPr/>
          <p:nvPr/>
        </p:nvSpPr>
        <p:spPr>
          <a:xfrm>
            <a:off x="1884836" y="2260600"/>
            <a:ext cx="1679101" cy="849313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Metric Regular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CD092E-C179-47A7-99AB-E5DF29A8958C}"/>
              </a:ext>
            </a:extLst>
          </p:cNvPr>
          <p:cNvSpPr txBox="1"/>
          <p:nvPr/>
        </p:nvSpPr>
        <p:spPr>
          <a:xfrm>
            <a:off x="1821022" y="2452687"/>
            <a:ext cx="104298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Metric Regular"/>
                <a:cs typeface="+mn-cs"/>
              </a:rPr>
              <a:t>Design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C034C6A-6C84-4187-A084-17A827147F46}"/>
              </a:ext>
            </a:extLst>
          </p:cNvPr>
          <p:cNvCxnSpPr>
            <a:cxnSpLocks/>
          </p:cNvCxnSpPr>
          <p:nvPr/>
        </p:nvCxnSpPr>
        <p:spPr>
          <a:xfrm>
            <a:off x="2720975" y="2266950"/>
            <a:ext cx="0" cy="866775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1879951-39DF-4151-96B7-D59256137374}"/>
              </a:ext>
            </a:extLst>
          </p:cNvPr>
          <p:cNvSpPr txBox="1"/>
          <p:nvPr/>
        </p:nvSpPr>
        <p:spPr>
          <a:xfrm>
            <a:off x="2619375" y="2459038"/>
            <a:ext cx="104298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Metric Regular"/>
                <a:cs typeface="+mn-cs"/>
              </a:rPr>
              <a:t>Prequal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3345D1-25BA-4951-BA9F-F8440F9BD566}"/>
              </a:ext>
            </a:extLst>
          </p:cNvPr>
          <p:cNvSpPr txBox="1"/>
          <p:nvPr/>
        </p:nvSpPr>
        <p:spPr>
          <a:xfrm>
            <a:off x="4067175" y="2463800"/>
            <a:ext cx="7461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Metric Regular"/>
                <a:cs typeface="+mn-cs"/>
              </a:rPr>
              <a:t>STM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22E1B4B-0253-40E3-8CF2-89E00AA290EE}"/>
              </a:ext>
            </a:extLst>
          </p:cNvPr>
          <p:cNvCxnSpPr>
            <a:cxnSpLocks/>
          </p:cNvCxnSpPr>
          <p:nvPr/>
        </p:nvCxnSpPr>
        <p:spPr>
          <a:xfrm>
            <a:off x="4114482" y="2174876"/>
            <a:ext cx="38418" cy="258762"/>
          </a:xfrm>
          <a:prstGeom prst="straightConnector1">
            <a:avLst/>
          </a:prstGeom>
          <a:ln>
            <a:solidFill>
              <a:srgbClr val="D34817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DD7DB6E-E293-4DA8-B4DA-CC5E41402EB0}"/>
              </a:ext>
            </a:extLst>
          </p:cNvPr>
          <p:cNvCxnSpPr>
            <a:cxnSpLocks/>
          </p:cNvCxnSpPr>
          <p:nvPr/>
        </p:nvCxnSpPr>
        <p:spPr>
          <a:xfrm>
            <a:off x="3556795" y="2174875"/>
            <a:ext cx="50005" cy="280988"/>
          </a:xfrm>
          <a:prstGeom prst="straightConnector1">
            <a:avLst/>
          </a:prstGeom>
          <a:ln>
            <a:solidFill>
              <a:srgbClr val="D34817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3">
            <a:extLst>
              <a:ext uri="{FF2B5EF4-FFF2-40B4-BE49-F238E27FC236}">
                <a16:creationId xmlns:a16="http://schemas.microsoft.com/office/drawing/2014/main" id="{EC69B8BF-9B02-420F-F1A8-25D0BDF82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10" y="3334576"/>
            <a:ext cx="8153400" cy="321862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5175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4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Additional Soft Costs for the 5-Month Re-Prequal &amp; Re-Bid Process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Designer, OPM, etc. for Option 1’s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RePrequal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&amp;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ReBid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= $300K+/-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4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Additional Soft Costs for 6-Month Re-Design, 2-Month Bid Process and STM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OPM: $160K+/-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Designer: $1M+/-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Cost Estimator: $30K+/-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Bid Hosting: $10K+/- 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Advertising: $2K+/-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4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TOTAL = $1.5M+/-</a:t>
            </a:r>
            <a:endParaRPr lang="en-US" alt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4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New Construction Budget</a:t>
            </a:r>
          </a:p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$12.7M - $850K (Recreation Court Appropriation) = </a:t>
            </a:r>
            <a:r>
              <a:rPr lang="en-US" altLang="en-US" sz="14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$11,850,000</a:t>
            </a:r>
          </a:p>
          <a:p>
            <a:pPr marL="879475" lvl="1" eaLnBrk="1" hangingPunct="1">
              <a:spcBef>
                <a:spcPct val="20000"/>
              </a:spcBef>
              <a:buSzPct val="85000"/>
              <a:buFont typeface="Arial" panose="020B0604020202020204" pitchFamily="34" charset="0"/>
              <a:buChar char="•"/>
              <a:defRPr/>
            </a:pPr>
            <a:endParaRPr lang="en-US" alt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spcBef>
                <a:spcPct val="20000"/>
              </a:spcBef>
              <a:buSzPct val="85000"/>
              <a:defRPr/>
            </a:pPr>
            <a:endParaRPr lang="en-US" alt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spcBef>
                <a:spcPct val="20000"/>
              </a:spcBef>
              <a:buSzPct val="85000"/>
              <a:defRPr/>
            </a:pPr>
            <a:endParaRPr lang="en-US" alt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2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>
            <a:extLst>
              <a:ext uri="{FF2B5EF4-FFF2-40B4-BE49-F238E27FC236}">
                <a16:creationId xmlns:a16="http://schemas.microsoft.com/office/drawing/2014/main" id="{703AD292-7477-4F19-B2DE-D8136C16C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4" y="647142"/>
            <a:ext cx="8153400" cy="990600"/>
          </a:xfrm>
        </p:spPr>
        <p:txBody>
          <a:bodyPr/>
          <a:lstStyle/>
          <a:p>
            <a:r>
              <a:rPr lang="en-US" altLang="en-US" sz="3000" b="1" u="sng" dirty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Option 3: Alter Existing Design to Expedite Re-Design Process</a:t>
            </a:r>
            <a:br>
              <a:rPr lang="en-US" altLang="en-US" sz="2800" b="1" u="sng" dirty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r>
              <a:rPr lang="en-US" altLang="en-US" sz="2400" b="1" dirty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Reduction Analysis Targeting $11.85M</a:t>
            </a:r>
            <a:endParaRPr lang="en-US" altLang="en-US" sz="2400" dirty="0">
              <a:latin typeface="Arial Bold" panose="020B0704020202020204" pitchFamily="34" charset="0"/>
              <a:ea typeface="ヒラギノ角ゴ Pro W3"/>
              <a:cs typeface="Arial Bold" panose="020B0704020202020204" pitchFamily="34" charset="0"/>
            </a:endParaRPr>
          </a:p>
        </p:txBody>
      </p:sp>
      <p:sp>
        <p:nvSpPr>
          <p:cNvPr id="72707" name="Slide Number Placeholder 2">
            <a:extLst>
              <a:ext uri="{FF2B5EF4-FFF2-40B4-BE49-F238E27FC236}">
                <a16:creationId xmlns:a16="http://schemas.microsoft.com/office/drawing/2014/main" id="{6BBD6A2A-F040-4390-8846-D523AABA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7562EB9-27C0-43D3-84C8-410326609F8E}" type="slidenum">
              <a:rPr lang="en-US" altLang="en-US" smtClean="0">
                <a:solidFill>
                  <a:srgbClr val="000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pPr/>
              <a:t>9</a:t>
            </a:fld>
            <a:endParaRPr lang="en-US" altLang="en-US">
              <a:solidFill>
                <a:srgbClr val="000000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07A9492-C1E6-6CE3-778E-BAB6E0457BC3}"/>
              </a:ext>
            </a:extLst>
          </p:cNvPr>
          <p:cNvSpPr txBox="1">
            <a:spLocks/>
          </p:cNvSpPr>
          <p:nvPr/>
        </p:nvSpPr>
        <p:spPr bwMode="auto">
          <a:xfrm>
            <a:off x="1219200" y="4643073"/>
            <a:ext cx="2133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lvl="1" indent="0"/>
            <a:r>
              <a:rPr lang="en-US" altLang="en-US" sz="1600" b="1" u="sng" dirty="0"/>
              <a:t>First Floor Plan</a:t>
            </a:r>
            <a:endParaRPr lang="en-US" altLang="en-US" sz="1600" dirty="0"/>
          </a:p>
          <a:p>
            <a:pPr lvl="1">
              <a:buFont typeface="Arial" panose="020B0604020202020204" pitchFamily="34" charset="0"/>
              <a:buChar char="•"/>
            </a:pPr>
            <a:endParaRPr lang="en-US" altLang="en-US" sz="16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AB08FE2-DCFB-F099-AA79-F120CAC85D7E}"/>
              </a:ext>
            </a:extLst>
          </p:cNvPr>
          <p:cNvSpPr txBox="1">
            <a:spLocks/>
          </p:cNvSpPr>
          <p:nvPr/>
        </p:nvSpPr>
        <p:spPr bwMode="auto">
          <a:xfrm>
            <a:off x="5105400" y="4643073"/>
            <a:ext cx="2514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lvl="1" indent="0"/>
            <a:r>
              <a:rPr lang="en-US" altLang="en-US" sz="1600" b="1" u="sng" dirty="0"/>
              <a:t>Second Floor Plan</a:t>
            </a:r>
            <a:endParaRPr lang="en-US" altLang="en-US" sz="1600" dirty="0"/>
          </a:p>
          <a:p>
            <a:pPr lvl="1">
              <a:buFont typeface="Arial" panose="020B0604020202020204" pitchFamily="34" charset="0"/>
              <a:buChar char="•"/>
            </a:pPr>
            <a:endParaRPr lang="en-US" alt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0A1E68-151E-15F2-C899-18E9387AF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247" y="1881931"/>
            <a:ext cx="3825183" cy="2761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039268-D83B-E5CD-2355-C65285C11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24" y="1881930"/>
            <a:ext cx="3813176" cy="2761143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498B82C9-527E-D9A4-710C-C8101C13BBE9}"/>
              </a:ext>
            </a:extLst>
          </p:cNvPr>
          <p:cNvSpPr txBox="1">
            <a:spLocks/>
          </p:cNvSpPr>
          <p:nvPr/>
        </p:nvSpPr>
        <p:spPr bwMode="auto">
          <a:xfrm>
            <a:off x="152400" y="5141752"/>
            <a:ext cx="85534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lvl="1" indent="0"/>
            <a:r>
              <a:rPr lang="en-US" altLang="en-US" sz="1400" b="1" u="sng" dirty="0"/>
              <a:t>Floor Plan Reduction</a:t>
            </a:r>
            <a:endParaRPr lang="en-US" altLang="en-US" sz="1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1400" dirty="0"/>
              <a:t>Removal of Community Room, Kitchen and Café = -2,535 GSF @ $550/SF = -$1.4M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1400" dirty="0"/>
              <a:t>Removal of Recreational Court = -3,520 GSF @ $415/SF = -$1.46M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1400" dirty="0"/>
              <a:t>Total Reduction = -6,055 GSF and -$2.86M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1400" dirty="0"/>
              <a:t>New June 1</a:t>
            </a:r>
            <a:r>
              <a:rPr lang="en-US" altLang="en-US" sz="1400" baseline="30000" dirty="0"/>
              <a:t>st</a:t>
            </a:r>
            <a:r>
              <a:rPr lang="en-US" altLang="en-US" sz="1400" dirty="0"/>
              <a:t> Bid = $14.02M | Escalated to Nov. 2023 = $15.5M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1400" b="1" dirty="0"/>
              <a:t>OVERAGE = $3.8M </a:t>
            </a:r>
            <a:r>
              <a:rPr lang="en-US" altLang="en-US" sz="1000" dirty="0"/>
              <a:t>(includes additional contingency)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en-US" sz="1400" dirty="0"/>
          </a:p>
          <a:p>
            <a:pPr marL="457200" lvl="1" indent="0"/>
            <a:r>
              <a:rPr lang="en-US" altLang="en-US" sz="1400" dirty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en-US" sz="1400" dirty="0"/>
          </a:p>
          <a:p>
            <a:pPr marL="457200" lvl="1" indent="0"/>
            <a:endParaRPr lang="en-US" altLang="en-US" sz="1400" dirty="0"/>
          </a:p>
          <a:p>
            <a:pPr lvl="1">
              <a:buFont typeface="Arial" panose="020B0604020202020204" pitchFamily="34" charset="0"/>
              <a:buChar char="•"/>
            </a:pP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21745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</p:bldLst>
  </p:timing>
</p:sld>
</file>

<file path=ppt/theme/theme1.xml><?xml version="1.0" encoding="utf-8"?>
<a:theme xmlns:a="http://schemas.openxmlformats.org/drawingml/2006/main" name="Colliers_Master_PPT_Template_Standard">
  <a:themeElements>
    <a:clrScheme name="Custom 2">
      <a:dk1>
        <a:srgbClr val="000000"/>
      </a:dk1>
      <a:lt1>
        <a:srgbClr val="FFFFFF"/>
      </a:lt1>
      <a:dk2>
        <a:srgbClr val="00467F"/>
      </a:dk2>
      <a:lt2>
        <a:srgbClr val="5EB3DE"/>
      </a:lt2>
      <a:accent1>
        <a:srgbClr val="1880C3"/>
      </a:accent1>
      <a:accent2>
        <a:srgbClr val="FFC425"/>
      </a:accent2>
      <a:accent3>
        <a:srgbClr val="AF2717"/>
      </a:accent3>
      <a:accent4>
        <a:srgbClr val="EE3124"/>
      </a:accent4>
      <a:accent5>
        <a:srgbClr val="4B4B4B"/>
      </a:accent5>
      <a:accent6>
        <a:srgbClr val="AAAAAA"/>
      </a:accent6>
      <a:hlink>
        <a:srgbClr val="0093D0"/>
      </a:hlink>
      <a:folHlink>
        <a:srgbClr val="AAAAA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tent Pages">
  <a:themeElements>
    <a:clrScheme name="Custom 2">
      <a:dk1>
        <a:srgbClr val="000000"/>
      </a:dk1>
      <a:lt1>
        <a:srgbClr val="FFFFFF"/>
      </a:lt1>
      <a:dk2>
        <a:srgbClr val="00467F"/>
      </a:dk2>
      <a:lt2>
        <a:srgbClr val="5EB3DE"/>
      </a:lt2>
      <a:accent1>
        <a:srgbClr val="1880C3"/>
      </a:accent1>
      <a:accent2>
        <a:srgbClr val="FFC425"/>
      </a:accent2>
      <a:accent3>
        <a:srgbClr val="AF2717"/>
      </a:accent3>
      <a:accent4>
        <a:srgbClr val="EE3124"/>
      </a:accent4>
      <a:accent5>
        <a:srgbClr val="4B4B4B"/>
      </a:accent5>
      <a:accent6>
        <a:srgbClr val="AAAAAA"/>
      </a:accent6>
      <a:hlink>
        <a:srgbClr val="0093D0"/>
      </a:hlink>
      <a:folHlink>
        <a:srgbClr val="AAAAAA"/>
      </a:folHlink>
    </a:clrScheme>
    <a:fontScheme name="Colliers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over and Divider">
  <a:themeElements>
    <a:clrScheme name="Cover and Divider">
      <a:dk1>
        <a:srgbClr val="FFFFFF"/>
      </a:dk1>
      <a:lt1>
        <a:srgbClr val="FFFFFF"/>
      </a:lt1>
      <a:dk2>
        <a:srgbClr val="25408F"/>
      </a:dk2>
      <a:lt2>
        <a:srgbClr val="CCCDD5"/>
      </a:lt2>
      <a:accent1>
        <a:srgbClr val="25408F"/>
      </a:accent1>
      <a:accent2>
        <a:srgbClr val="0C9ED9"/>
      </a:accent2>
      <a:accent3>
        <a:srgbClr val="B7E4F4"/>
      </a:accent3>
      <a:accent4>
        <a:srgbClr val="ED1B34"/>
      </a:accent4>
      <a:accent5>
        <a:srgbClr val="FFD400"/>
      </a:accent5>
      <a:accent6>
        <a:srgbClr val="464A4D"/>
      </a:accent6>
      <a:hlink>
        <a:srgbClr val="0C9ED9"/>
      </a:hlink>
      <a:folHlink>
        <a:srgbClr val="0C9ED9"/>
      </a:folHlink>
    </a:clrScheme>
    <a:fontScheme name="Colliers 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bg1"/>
        </a:solidFill>
      </a:spPr>
      <a:bodyPr wrap="square" lIns="640080" tIns="274320" rIns="457200" bIns="274320" rtlCol="0" anchor="ctr" anchorCtr="0">
        <a:spAutoFit/>
      </a:bodyPr>
      <a:lstStyle>
        <a:defPPr algn="r">
          <a:defRPr sz="4400" dirty="0">
            <a:solidFill>
              <a:schemeClr val="tx2"/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6EBA37E5-2A37-46E5-A040-66F5D77EF229}" vid="{59DA3B57-23E3-4D69-8518-CC2314B8D77C}"/>
    </a:ext>
  </a:extLst>
</a:theme>
</file>

<file path=ppt/theme/theme4.xml><?xml version="1.0" encoding="utf-8"?>
<a:theme xmlns:a="http://schemas.openxmlformats.org/drawingml/2006/main" name="1_Cover and Divider">
  <a:themeElements>
    <a:clrScheme name="Cover and Divider">
      <a:dk1>
        <a:srgbClr val="FFFFFF"/>
      </a:dk1>
      <a:lt1>
        <a:srgbClr val="FFFFFF"/>
      </a:lt1>
      <a:dk2>
        <a:srgbClr val="25408F"/>
      </a:dk2>
      <a:lt2>
        <a:srgbClr val="CCCDD5"/>
      </a:lt2>
      <a:accent1>
        <a:srgbClr val="25408F"/>
      </a:accent1>
      <a:accent2>
        <a:srgbClr val="0C9ED9"/>
      </a:accent2>
      <a:accent3>
        <a:srgbClr val="B7E4F4"/>
      </a:accent3>
      <a:accent4>
        <a:srgbClr val="ED1B34"/>
      </a:accent4>
      <a:accent5>
        <a:srgbClr val="FFD400"/>
      </a:accent5>
      <a:accent6>
        <a:srgbClr val="464A4D"/>
      </a:accent6>
      <a:hlink>
        <a:srgbClr val="0C9ED9"/>
      </a:hlink>
      <a:folHlink>
        <a:srgbClr val="0C9ED9"/>
      </a:folHlink>
    </a:clrScheme>
    <a:fontScheme name="Colliers 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bg1"/>
        </a:solidFill>
      </a:spPr>
      <a:bodyPr wrap="square" lIns="640080" tIns="274320" rIns="457200" bIns="274320" rtlCol="0" anchor="ctr" anchorCtr="0">
        <a:spAutoFit/>
      </a:bodyPr>
      <a:lstStyle>
        <a:defPPr algn="r">
          <a:defRPr sz="4400" dirty="0">
            <a:solidFill>
              <a:schemeClr val="tx2"/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6" id="{5AAB6CDA-467A-4779-B839-9EF5A914A748}" vid="{AA6D8FF6-BC94-4DDA-9533-3C065BAF9BC9}"/>
    </a:ext>
  </a:extLst>
</a:theme>
</file>

<file path=ppt/theme/theme5.xml><?xml version="1.0" encoding="utf-8"?>
<a:theme xmlns:a="http://schemas.openxmlformats.org/drawingml/2006/main" name="1_Content Pages">
  <a:themeElements>
    <a:clrScheme name="Custom 2">
      <a:dk1>
        <a:srgbClr val="000000"/>
      </a:dk1>
      <a:lt1>
        <a:srgbClr val="FFFFFF"/>
      </a:lt1>
      <a:dk2>
        <a:srgbClr val="00467F"/>
      </a:dk2>
      <a:lt2>
        <a:srgbClr val="5EB3DE"/>
      </a:lt2>
      <a:accent1>
        <a:srgbClr val="1880C3"/>
      </a:accent1>
      <a:accent2>
        <a:srgbClr val="FFC425"/>
      </a:accent2>
      <a:accent3>
        <a:srgbClr val="AF2717"/>
      </a:accent3>
      <a:accent4>
        <a:srgbClr val="EE3124"/>
      </a:accent4>
      <a:accent5>
        <a:srgbClr val="4B4B4B"/>
      </a:accent5>
      <a:accent6>
        <a:srgbClr val="AAAAAA"/>
      </a:accent6>
      <a:hlink>
        <a:srgbClr val="0093D0"/>
      </a:hlink>
      <a:folHlink>
        <a:srgbClr val="AAAAAA"/>
      </a:folHlink>
    </a:clrScheme>
    <a:fontScheme name="Colliers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Content Pages">
  <a:themeElements>
    <a:clrScheme name="Custom 2">
      <a:dk1>
        <a:srgbClr val="000000"/>
      </a:dk1>
      <a:lt1>
        <a:srgbClr val="FFFFFF"/>
      </a:lt1>
      <a:dk2>
        <a:srgbClr val="00467F"/>
      </a:dk2>
      <a:lt2>
        <a:srgbClr val="5EB3DE"/>
      </a:lt2>
      <a:accent1>
        <a:srgbClr val="1880C3"/>
      </a:accent1>
      <a:accent2>
        <a:srgbClr val="FFC425"/>
      </a:accent2>
      <a:accent3>
        <a:srgbClr val="AF2717"/>
      </a:accent3>
      <a:accent4>
        <a:srgbClr val="EE3124"/>
      </a:accent4>
      <a:accent5>
        <a:srgbClr val="4B4B4B"/>
      </a:accent5>
      <a:accent6>
        <a:srgbClr val="AAAAAA"/>
      </a:accent6>
      <a:hlink>
        <a:srgbClr val="0093D0"/>
      </a:hlink>
      <a:folHlink>
        <a:srgbClr val="AAAAAA"/>
      </a:folHlink>
    </a:clrScheme>
    <a:fontScheme name="Colliers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18889</TotalTime>
  <Words>1501</Words>
  <Application>Microsoft Office PowerPoint</Application>
  <PresentationFormat>On-screen Show (4:3)</PresentationFormat>
  <Paragraphs>263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Arial Bold</vt:lpstr>
      <vt:lpstr>Calibri</vt:lpstr>
      <vt:lpstr>Metric Regular</vt:lpstr>
      <vt:lpstr>Open Sans</vt:lpstr>
      <vt:lpstr>Open Sans Light</vt:lpstr>
      <vt:lpstr>Colliers_Master_PPT_Template_Standard</vt:lpstr>
      <vt:lpstr>Content Pages</vt:lpstr>
      <vt:lpstr>Cover and Divider</vt:lpstr>
      <vt:lpstr>1_Cover and Divider</vt:lpstr>
      <vt:lpstr>1_Content Pages</vt:lpstr>
      <vt:lpstr>2_Content Pages</vt:lpstr>
      <vt:lpstr>Dover Community Center Project</vt:lpstr>
      <vt:lpstr>Agenda</vt:lpstr>
      <vt:lpstr>Option 1: Re-Prequal &amp; Re-Bid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Option 3: Alter Existing Design to Expedite Re-Design Process Reduction Analysis Targeting $11.85M</vt:lpstr>
      <vt:lpstr>PowerPoint Presentation</vt:lpstr>
      <vt:lpstr>Pembroke Community Center Analysis</vt:lpstr>
      <vt:lpstr>Pembroke Community Center Analysis</vt:lpstr>
      <vt:lpstr>Design Peer Review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sBS new look Option 1</dc:title>
  <dc:creator>dpetit</dc:creator>
  <cp:lastModifiedBy>Phil Palumbo</cp:lastModifiedBy>
  <cp:revision>964</cp:revision>
  <cp:lastPrinted>2022-09-30T18:47:46Z</cp:lastPrinted>
  <dcterms:created xsi:type="dcterms:W3CDTF">2012-12-04T13:59:16Z</dcterms:created>
  <dcterms:modified xsi:type="dcterms:W3CDTF">2022-10-03T19:46:26Z</dcterms:modified>
</cp:coreProperties>
</file>