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90" r:id="rId4"/>
    <p:sldId id="286" r:id="rId5"/>
    <p:sldId id="259" r:id="rId6"/>
    <p:sldId id="291" r:id="rId7"/>
    <p:sldId id="260" r:id="rId8"/>
    <p:sldId id="263" r:id="rId9"/>
    <p:sldId id="265" r:id="rId10"/>
    <p:sldId id="267" r:id="rId11"/>
    <p:sldId id="266" r:id="rId12"/>
    <p:sldId id="282" r:id="rId13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5pPr>
    <a:lvl6pPr marL="22860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6pPr>
    <a:lvl7pPr marL="27432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7pPr>
    <a:lvl8pPr marL="32004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8pPr>
    <a:lvl9pPr marL="3657600" algn="l" defTabSz="457200" rtl="0" eaLnBrk="1" latinLnBrk="0" hangingPunct="1">
      <a:defRPr sz="4000" kern="1200">
        <a:solidFill>
          <a:srgbClr val="FFFFFF"/>
        </a:solidFill>
        <a:latin typeface="Gill Sans" charset="0"/>
        <a:ea typeface="ＭＳ Ｐゴシック" charset="0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45" autoAdjust="0"/>
  </p:normalViewPr>
  <p:slideViewPr>
    <p:cSldViewPr>
      <p:cViewPr>
        <p:scale>
          <a:sx n="90" d="100"/>
          <a:sy n="90" d="100"/>
        </p:scale>
        <p:origin x="-76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86" y="-10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58790170132"/>
          <c:y val="0.070522752351918"/>
          <c:w val="0.551234401661948"/>
          <c:h val="0.9168690968260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63AAFE"/>
            </a:solidFill>
            <a:ln w="12583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4EE257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DD2D32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A2BD90"/>
              </a:solidFill>
              <a:ln w="1258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424690844383474"/>
                  <c:y val="-0.407685488245086"/>
                </c:manualLayout>
              </c:layout>
              <c:tx>
                <c:rich>
                  <a:bodyPr/>
                  <a:lstStyle/>
                  <a:p>
                    <a:pPr>
                      <a:defRPr sz="1387" b="1" i="0" u="none" strike="noStrike" baseline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</a:defRPr>
                    </a:pPr>
                    <a:r>
                      <a:rPr lang="en-US" dirty="0"/>
                      <a:t>Operating Budget (Art 4</a:t>
                    </a:r>
                    <a:r>
                      <a:rPr lang="en-US" dirty="0" smtClean="0"/>
                      <a:t>) </a:t>
                    </a:r>
                    <a:r>
                      <a:rPr lang="en-US" dirty="0"/>
                      <a:t>90.1%</a:t>
                    </a:r>
                  </a:p>
                </c:rich>
              </c:tx>
              <c:numFmt formatCode="0.0%" sourceLinked="0"/>
              <c:spPr>
                <a:noFill/>
                <a:ln w="25165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00848582345939175"/>
                  <c:y val="-0.0337548364459498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0.0120447421758821"/>
                  <c:y val="-0.00875755138683674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0.0145128146022089"/>
                  <c:y val="0.000966951577608618"/>
                </c:manualLayout>
              </c:layout>
              <c:tx>
                <c:rich>
                  <a:bodyPr/>
                  <a:lstStyle/>
                  <a:p>
                    <a:pPr>
                      <a:defRPr sz="1016" b="0" i="0" u="none" strike="noStrike" baseline="0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</a:defRPr>
                    </a:pPr>
                    <a:r>
                      <a:rPr lang="en-US" dirty="0"/>
                      <a:t>Capital Items </a:t>
                    </a:r>
                    <a:r>
                      <a:rPr lang="en-US" dirty="0" smtClean="0"/>
                      <a:t>1.9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 w="25165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-0.0140259243745906"/>
                  <c:y val="0.112461331288458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0.0146594438993948"/>
                  <c:y val="0.000178988909046702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-0.0085649950664414"/>
                  <c:y val="0.0113722483026914"/>
                </c:manualLayout>
              </c:layout>
              <c:numFmt formatCode="0.0%" sourceLinked="0"/>
              <c:spPr>
                <a:noFill/>
                <a:ln w="25165">
                  <a:noFill/>
                </a:ln>
              </c:spPr>
              <c:txPr>
                <a:bodyPr/>
                <a:lstStyle/>
                <a:p>
                  <a:pPr>
                    <a:defRPr sz="1016" b="0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numFmt formatCode="0%" sourceLinked="0"/>
            <c:spPr>
              <a:noFill/>
              <a:ln w="25165">
                <a:noFill/>
              </a:ln>
            </c:spPr>
            <c:txPr>
              <a:bodyPr/>
              <a:lstStyle/>
              <a:p>
                <a:pPr>
                  <a:defRPr sz="1016" b="0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</c:dLbls>
          <c:cat>
            <c:strRef>
              <c:f>Sheet1!$A$2:$A$8</c:f>
              <c:strCache>
                <c:ptCount val="7"/>
                <c:pt idx="0">
                  <c:v>Operating Budget (Art 4) (e)</c:v>
                </c:pt>
                <c:pt idx="1">
                  <c:v>Debt Service (Art 4)</c:v>
                </c:pt>
                <c:pt idx="2">
                  <c:v>Special Articles</c:v>
                </c:pt>
                <c:pt idx="3">
                  <c:v>Capital Items (e)</c:v>
                </c:pt>
                <c:pt idx="4">
                  <c:v>Prior Year Snow &amp; Ice Deficit</c:v>
                </c:pt>
                <c:pt idx="5">
                  <c:v>Reserve Fund</c:v>
                </c:pt>
                <c:pt idx="6">
                  <c:v>Misc (e)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3.0120518E7</c:v>
                </c:pt>
                <c:pt idx="1">
                  <c:v>1.631156E6</c:v>
                </c:pt>
                <c:pt idx="2">
                  <c:v>95000.0</c:v>
                </c:pt>
                <c:pt idx="3">
                  <c:v>646534.0</c:v>
                </c:pt>
                <c:pt idx="4">
                  <c:v>125000.0</c:v>
                </c:pt>
                <c:pt idx="5">
                  <c:v>250000.0</c:v>
                </c:pt>
                <c:pt idx="6">
                  <c:v>567978.0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eparator> </c:separator>
          <c:showLeaderLines val="0"/>
        </c:dLbls>
        <c:firstSliceAng val="100"/>
      </c:pieChart>
      <c:spPr>
        <a:noFill/>
        <a:ln w="25165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1313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20758483034"/>
          <c:y val="0.00638977635782747"/>
          <c:w val="0.610778443113772"/>
          <c:h val="0.9776357827476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63AAFE"/>
            </a:solidFill>
            <a:ln w="125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A2BD90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FF99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865357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A2BD90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CC99FF"/>
              </a:solidFill>
              <a:ln w="1258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550878788335015"/>
                  <c:y val="-0.1902657480314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97487300703091"/>
                  <c:y val="0.124366860993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00180581274331287"/>
                  <c:y val="0.04153354632587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0611849316227302"/>
                  <c:y val="0.04792332268370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tx1"/>
              </a:solidFill>
              <a:ln w="25163">
                <a:noFill/>
              </a:ln>
            </c:spPr>
            <c:txPr>
              <a:bodyPr/>
              <a:lstStyle/>
              <a:p>
                <a:pPr>
                  <a:defRPr sz="867" b="1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Chickering School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9.189754E6</c:v>
                </c:pt>
                <c:pt idx="1">
                  <c:v>9.102492E6</c:v>
                </c:pt>
                <c:pt idx="2">
                  <c:v>2.343274E6</c:v>
                </c:pt>
                <c:pt idx="3">
                  <c:v>1.950215E6</c:v>
                </c:pt>
                <c:pt idx="4">
                  <c:v>2.827369E6</c:v>
                </c:pt>
                <c:pt idx="5">
                  <c:v>494541.0</c:v>
                </c:pt>
                <c:pt idx="6">
                  <c:v>1.329793E6</c:v>
                </c:pt>
                <c:pt idx="7" formatCode="_(* #,##0_);_(* \(#,##0\);_(* &quot;-&quot;??_);_(@_)">
                  <c:v>1.263152E6</c:v>
                </c:pt>
                <c:pt idx="8">
                  <c:v>3.251084E6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noFill/>
        <a:ln w="25163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1313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522417154"/>
          <c:y val="0.0536538764558375"/>
          <c:w val="0.865497076023392"/>
          <c:h val="0.796039491633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FY12 (Approved)</c:v>
                </c:pt>
              </c:strCache>
            </c:strRef>
          </c:tx>
          <c:spPr>
            <a:pattFill prst="wdUpDiag">
              <a:fgClr>
                <a:srgbClr val="63AAFE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8.775289E6</c:v>
                </c:pt>
                <c:pt idx="1">
                  <c:v>8.246055E6</c:v>
                </c:pt>
                <c:pt idx="2">
                  <c:v>2.441603E6</c:v>
                </c:pt>
                <c:pt idx="3">
                  <c:v>1.789267E6</c:v>
                </c:pt>
                <c:pt idx="4">
                  <c:v>2.695891E6</c:v>
                </c:pt>
                <c:pt idx="5">
                  <c:v>456118.0</c:v>
                </c:pt>
                <c:pt idx="6">
                  <c:v>1.167946E6</c:v>
                </c:pt>
                <c:pt idx="7">
                  <c:v>1.129267E6</c:v>
                </c:pt>
                <c:pt idx="8">
                  <c:v>2.989175E6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FY13 (Approved)</c:v>
                </c:pt>
              </c:strCache>
            </c:strRef>
          </c:tx>
          <c:spPr>
            <a:pattFill prst="dkDnDiag">
              <a:fgClr>
                <a:srgbClr val="DD2D32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9.035226E6</c:v>
                </c:pt>
                <c:pt idx="1">
                  <c:v>8.355454E6</c:v>
                </c:pt>
                <c:pt idx="2">
                  <c:v>2.396635E6</c:v>
                </c:pt>
                <c:pt idx="3">
                  <c:v>1.911023E6</c:v>
                </c:pt>
                <c:pt idx="4">
                  <c:v>2.847364E6</c:v>
                </c:pt>
                <c:pt idx="5">
                  <c:v>476993.0</c:v>
                </c:pt>
                <c:pt idx="6">
                  <c:v>1.268814E6</c:v>
                </c:pt>
                <c:pt idx="7" formatCode="_(* #,##0_);_(* \(#,##0\);_(* &quot;-&quot;??_);_(@_)">
                  <c:v>1.199658E6</c:v>
                </c:pt>
                <c:pt idx="8">
                  <c:v>3.18992E6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FY14 (Budget)</c:v>
                </c:pt>
              </c:strCache>
            </c:strRef>
          </c:tx>
          <c:spPr>
            <a:pattFill prst="pct70">
              <a:fgClr>
                <a:srgbClr val="008000"/>
              </a:fgClr>
              <a:bgClr>
                <a:prstClr val="white"/>
              </a:bgClr>
            </a:pattFill>
          </c:spPr>
          <c:invertIfNegative val="0"/>
          <c:cat>
            <c:strRef>
              <c:f>Sheet1!$A$2:$A$10</c:f>
              <c:strCache>
                <c:ptCount val="9"/>
                <c:pt idx="0">
                  <c:v>Regional Schools (Operating)</c:v>
                </c:pt>
                <c:pt idx="1">
                  <c:v>Local Schools (Operating)</c:v>
                </c:pt>
                <c:pt idx="2">
                  <c:v>Debt</c:v>
                </c:pt>
                <c:pt idx="3">
                  <c:v>General Gov't</c:v>
                </c:pt>
                <c:pt idx="4">
                  <c:v>Protective Services</c:v>
                </c:pt>
                <c:pt idx="5">
                  <c:v>Health &amp; Sanitation</c:v>
                </c:pt>
                <c:pt idx="6">
                  <c:v>Highway</c:v>
                </c:pt>
                <c:pt idx="7">
                  <c:v>Other</c:v>
                </c:pt>
                <c:pt idx="8">
                  <c:v>Insurance &amp; Pension</c:v>
                </c:pt>
              </c:strCache>
            </c:strRef>
          </c:cat>
          <c:val>
            <c:numRef>
              <c:f>Sheet1!$D$2:$D$10</c:f>
              <c:numCache>
                <c:formatCode>#,##0</c:formatCode>
                <c:ptCount val="9"/>
                <c:pt idx="0">
                  <c:v>9.189754E6</c:v>
                </c:pt>
                <c:pt idx="1">
                  <c:v>9.102492E6</c:v>
                </c:pt>
                <c:pt idx="2">
                  <c:v>2.343274E6</c:v>
                </c:pt>
                <c:pt idx="3">
                  <c:v>1.950215E6</c:v>
                </c:pt>
                <c:pt idx="4">
                  <c:v>2.827369E6</c:v>
                </c:pt>
                <c:pt idx="5">
                  <c:v>494541.0</c:v>
                </c:pt>
                <c:pt idx="6">
                  <c:v>1.329793E6</c:v>
                </c:pt>
                <c:pt idx="7" formatCode="_(* #,##0_);_(* \(#,##0\);_(* &quot;-&quot;??_);_(@_)">
                  <c:v>1.263152E6</c:v>
                </c:pt>
                <c:pt idx="8">
                  <c:v>3.251084E6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216568"/>
        <c:axId val="-2119200168"/>
      </c:barChart>
      <c:catAx>
        <c:axId val="-2119216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19200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200168"/>
        <c:scaling>
          <c:orientation val="minMax"/>
          <c:max val="1.2E7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5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19216568"/>
        <c:crosses val="autoZero"/>
        <c:crossBetween val="between"/>
        <c:majorUnit val="1.0E6"/>
        <c:minorUnit val="200000.0"/>
      </c:valAx>
      <c:spPr>
        <a:noFill/>
        <a:ln w="28850">
          <a:noFill/>
        </a:ln>
      </c:spPr>
    </c:plotArea>
    <c:legend>
      <c:legendPos val="r"/>
      <c:layout>
        <c:manualLayout>
          <c:xMode val="edge"/>
          <c:yMode val="edge"/>
          <c:x val="0.646268505321024"/>
          <c:y val="0.0683194446320282"/>
          <c:w val="0.309769649579057"/>
          <c:h val="0.164646254552658"/>
        </c:manualLayout>
      </c:layout>
      <c:overlay val="0"/>
      <c:spPr>
        <a:solidFill>
          <a:schemeClr val="tx1"/>
        </a:solidFill>
        <a:ln w="28850">
          <a:noFill/>
        </a:ln>
      </c:spPr>
      <c:txPr>
        <a:bodyPr/>
        <a:lstStyle/>
        <a:p>
          <a:pPr>
            <a:defRPr sz="1437" b="1" i="0" u="none" strike="noStrike" baseline="0">
              <a:solidFill>
                <a:srgbClr val="000000"/>
              </a:solidFill>
              <a:latin typeface="Gill Sans"/>
              <a:ea typeface="Gill Sans"/>
              <a:cs typeface="Gill San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846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77777777778"/>
          <c:y val="0.00309597523219814"/>
          <c:w val="0.652525252525252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63AAFE"/>
            </a:solidFill>
            <a:ln w="1705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explosion val="13"/>
            <c:spPr>
              <a:solidFill>
                <a:srgbClr val="FF0000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4EE257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A746"/>
              </a:solidFill>
              <a:ln w="1705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52525252525253"/>
                  <c:y val="0.0005439668918499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0235189892409753"/>
                  <c:y val="-0.003801607620459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01445846234964"/>
                  <c:y val="0.00599036047001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00840899858563537"/>
                  <c:y val="-0.0347490669281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00535100889546414"/>
                  <c:y val="-0.001201492498342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0.0234827899006866"/>
                  <c:y val="0.0341790281528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tx1"/>
              </a:solidFill>
              <a:ln w="34114">
                <a:noFill/>
              </a:ln>
            </c:spPr>
            <c:txPr>
              <a:bodyPr/>
              <a:lstStyle/>
              <a:p>
                <a:pPr>
                  <a:defRPr sz="1545" b="1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Sheet1!$A$2:$A$8</c:f>
              <c:strCache>
                <c:ptCount val="7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</c:v>
                </c:pt>
                <c:pt idx="5">
                  <c:v>Misc</c:v>
                </c:pt>
                <c:pt idx="6">
                  <c:v>Use of Free Cash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 formatCode="&quot;$&quot;#,##0_);\(&quot;$&quot;#,##0\)">
                  <c:v>2.6664674E7</c:v>
                </c:pt>
                <c:pt idx="1">
                  <c:v>1.631156E6</c:v>
                </c:pt>
                <c:pt idx="2">
                  <c:v>1.8E6</c:v>
                </c:pt>
                <c:pt idx="3">
                  <c:v>1.381983E6</c:v>
                </c:pt>
                <c:pt idx="4">
                  <c:v>250000.0</c:v>
                </c:pt>
                <c:pt idx="5">
                  <c:v>60400.0</c:v>
                </c:pt>
                <c:pt idx="6">
                  <c:v>1.647973E6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</c:pieChart>
      <c:spPr>
        <a:noFill/>
        <a:ln w="34114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2485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23912203715"/>
          <c:y val="0.0147745168217609"/>
          <c:w val="0.865497076023392"/>
          <c:h val="0.868098159509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FY12 (Recap)</c:v>
                </c:pt>
              </c:strCache>
            </c:strRef>
          </c:tx>
          <c:spPr>
            <a:pattFill prst="wdUpDiag">
              <a:fgClr>
                <a:srgbClr val="63AAFE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</c:v>
                </c:pt>
                <c:pt idx="5">
                  <c:v>Misc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2.4723243E7</c:v>
                </c:pt>
                <c:pt idx="1">
                  <c:v>1.796193E6</c:v>
                </c:pt>
                <c:pt idx="2">
                  <c:v>1.857E6</c:v>
                </c:pt>
                <c:pt idx="3">
                  <c:v>1.404173E6</c:v>
                </c:pt>
                <c:pt idx="4">
                  <c:v>328868.0</c:v>
                </c:pt>
                <c:pt idx="5">
                  <c:v>60400.0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FY13 (Recap)</c:v>
                </c:pt>
              </c:strCache>
            </c:strRef>
          </c:tx>
          <c:spPr>
            <a:pattFill prst="wdDnDiag">
              <a:fgClr>
                <a:srgbClr val="DD2D32"/>
              </a:fgClr>
              <a:bgClr>
                <a:prstClr val="white"/>
              </a:bgClr>
            </a:pattFill>
            <a:ln w="144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</c:v>
                </c:pt>
                <c:pt idx="5">
                  <c:v>Misc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2.5678414E7</c:v>
                </c:pt>
                <c:pt idx="1">
                  <c:v>1.678934E6</c:v>
                </c:pt>
                <c:pt idx="2">
                  <c:v>1.97105E6</c:v>
                </c:pt>
                <c:pt idx="3">
                  <c:v>1.391538E6</c:v>
                </c:pt>
                <c:pt idx="4">
                  <c:v>335902.0</c:v>
                </c:pt>
                <c:pt idx="5">
                  <c:v>60400.0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FY14 (Proposed)</c:v>
                </c:pt>
              </c:strCache>
            </c:strRef>
          </c:tx>
          <c:spPr>
            <a:pattFill prst="dkHorz">
              <a:fgClr>
                <a:srgbClr val="008000"/>
              </a:fgClr>
              <a:bgClr>
                <a:prstClr val="white"/>
              </a:bgClr>
            </a:pattFill>
          </c:spPr>
          <c:invertIfNegative val="0"/>
          <c:cat>
            <c:strRef>
              <c:f>Sheet1!$A$2:$A$7</c:f>
              <c:strCache>
                <c:ptCount val="6"/>
                <c:pt idx="0">
                  <c:v>Tax Levy</c:v>
                </c:pt>
                <c:pt idx="1">
                  <c:v>Debt Exclusion</c:v>
                </c:pt>
                <c:pt idx="2">
                  <c:v>Local Receipts</c:v>
                </c:pt>
                <c:pt idx="3">
                  <c:v>State (e)</c:v>
                </c:pt>
                <c:pt idx="4">
                  <c:v>New Growth</c:v>
                </c:pt>
                <c:pt idx="5">
                  <c:v>Misc</c:v>
                </c:pt>
              </c:strCache>
            </c:strRef>
          </c:cat>
          <c:val>
            <c:numRef>
              <c:f>Sheet1!$E$2:$E$7</c:f>
              <c:numCache>
                <c:formatCode>#,##0</c:formatCode>
                <c:ptCount val="6"/>
                <c:pt idx="0">
                  <c:v>2.6664674E7</c:v>
                </c:pt>
                <c:pt idx="1">
                  <c:v>1.631156E6</c:v>
                </c:pt>
                <c:pt idx="2">
                  <c:v>1.8E6</c:v>
                </c:pt>
                <c:pt idx="3">
                  <c:v>1.381983E6</c:v>
                </c:pt>
                <c:pt idx="4">
                  <c:v>250000.0</c:v>
                </c:pt>
                <c:pt idx="5">
                  <c:v>60400.0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303400"/>
        <c:axId val="-2120077336"/>
      </c:barChart>
      <c:catAx>
        <c:axId val="-20873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5" b="0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20077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0077336"/>
        <c:scaling>
          <c:orientation val="minMax"/>
          <c:max val="3.5E7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5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087303400"/>
        <c:crosses val="autoZero"/>
        <c:crossBetween val="between"/>
      </c:valAx>
      <c:spPr>
        <a:noFill/>
        <a:ln w="28850">
          <a:noFill/>
        </a:ln>
      </c:spPr>
    </c:plotArea>
    <c:legend>
      <c:legendPos val="r"/>
      <c:layout>
        <c:manualLayout>
          <c:xMode val="edge"/>
          <c:yMode val="edge"/>
          <c:x val="0.645798247936044"/>
          <c:y val="0.0766871165644172"/>
          <c:w val="0.29234089537798"/>
          <c:h val="0.279027745888539"/>
        </c:manualLayout>
      </c:layout>
      <c:overlay val="0"/>
      <c:spPr>
        <a:noFill/>
        <a:ln w="28850">
          <a:noFill/>
        </a:ln>
      </c:spPr>
      <c:txPr>
        <a:bodyPr/>
        <a:lstStyle/>
        <a:p>
          <a:pPr>
            <a:defRPr sz="1437" b="1" i="0" u="none" strike="noStrike" baseline="0">
              <a:solidFill>
                <a:srgbClr val="000000"/>
              </a:solidFill>
              <a:latin typeface="Gill Sans"/>
              <a:ea typeface="Gill Sans"/>
              <a:cs typeface="Gill San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846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886075949367"/>
          <c:y val="0.00323624595469256"/>
          <c:w val="0.651898734177215"/>
          <c:h val="1.0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Amounts</c:v>
                </c:pt>
              </c:strCache>
            </c:strRef>
          </c:tx>
          <c:spPr>
            <a:ln w="1770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3366"/>
              </a:solidFill>
              <a:ln w="1770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770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pattFill prst="lgConfetti">
                <a:fgClr>
                  <a:srgbClr val="63AAFE"/>
                </a:fgClr>
                <a:bgClr>
                  <a:srgbClr xmlns:mc="http://schemas.openxmlformats.org/markup-compatibility/2006" xmlns:a14="http://schemas.microsoft.com/office/drawing/2010/main" val="003366" mc:Ignorable="a14" a14:legacySpreadsheetColorIndex="56"/>
                </a:bgClr>
              </a:pattFill>
              <a:ln w="1770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DD0806"/>
              </a:solidFill>
              <a:ln w="17701">
                <a:solidFill>
                  <a:srgbClr val="DD0806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00992258131232337"/>
                  <c:y val="-0.2374484875369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0306240424818888"/>
                  <c:y val="0.2394822006472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00882624851388069"/>
                  <c:y val="0.0119770886275809"/>
                </c:manualLayout>
              </c:layout>
              <c:numFmt formatCode="\$#,##0" sourceLinked="0"/>
              <c:spPr>
                <a:solidFill>
                  <a:schemeClr val="tx1"/>
                </a:solidFill>
                <a:ln w="35403">
                  <a:noFill/>
                </a:ln>
              </c:spPr>
              <c:txPr>
                <a:bodyPr/>
                <a:lstStyle/>
                <a:p>
                  <a:pPr>
                    <a:defRPr sz="1603" b="1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Mode val="edge"/>
                  <c:yMode val="edge"/>
                  <c:x val="0.970464135021097"/>
                  <c:y val="0.559870550161812"/>
                </c:manualLayout>
              </c:layout>
              <c:numFmt formatCode="\$#,##0" sourceLinked="0"/>
              <c:spPr>
                <a:solidFill>
                  <a:schemeClr val="tx1"/>
                </a:solidFill>
                <a:ln w="35403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\$#,##0" sourceLinked="0"/>
            <c:spPr>
              <a:solidFill>
                <a:schemeClr val="tx1"/>
              </a:solidFill>
              <a:ln w="35403">
                <a:noFill/>
              </a:ln>
            </c:spPr>
            <c:txPr>
              <a:bodyPr/>
              <a:lstStyle/>
              <a:p>
                <a:pPr>
                  <a:defRPr sz="1638" b="1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Expenses</c:v>
                </c:pt>
                <c:pt idx="1">
                  <c:v>Revenue</c:v>
                </c:pt>
                <c:pt idx="2">
                  <c:v>Gap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3.3436186E7</c:v>
                </c:pt>
                <c:pt idx="1">
                  <c:v>3.1788213E7</c:v>
                </c:pt>
                <c:pt idx="2">
                  <c:v>1.647973E6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 w="35403">
          <a:noFill/>
        </a:ln>
      </c:spPr>
    </c:plotArea>
    <c:plotVisOnly val="1"/>
    <c:dispBlanksAs val="zero"/>
    <c:showDLblsOverMax val="0"/>
  </c:chart>
  <c:spPr>
    <a:solidFill>
      <a:schemeClr val="tx1"/>
    </a:solidFill>
    <a:ln>
      <a:noFill/>
    </a:ln>
  </c:spPr>
  <c:txPr>
    <a:bodyPr/>
    <a:lstStyle/>
    <a:p>
      <a:pPr>
        <a:defRPr sz="2474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8713450292397"/>
          <c:y val="0.0552147239263804"/>
          <c:w val="0.920077972709552"/>
          <c:h val="0.852760736196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63AAFE"/>
            </a:solidFill>
            <a:ln w="14425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Sheet1!$B$2:$B$10</c:f>
              <c:numCache>
                <c:formatCode>0.0%</c:formatCode>
                <c:ptCount val="9"/>
                <c:pt idx="0">
                  <c:v>0.056</c:v>
                </c:pt>
                <c:pt idx="1">
                  <c:v>0.069</c:v>
                </c:pt>
                <c:pt idx="2">
                  <c:v>0.089</c:v>
                </c:pt>
                <c:pt idx="3">
                  <c:v>0.055</c:v>
                </c:pt>
                <c:pt idx="4">
                  <c:v>0.043</c:v>
                </c:pt>
                <c:pt idx="5">
                  <c:v>0.0582</c:v>
                </c:pt>
                <c:pt idx="6">
                  <c:v>0.0432</c:v>
                </c:pt>
                <c:pt idx="7">
                  <c:v>0.0607897698700849</c:v>
                </c:pt>
                <c:pt idx="8">
                  <c:v>0.0492871106770371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240616"/>
        <c:axId val="-2105243496"/>
      </c:barChart>
      <c:catAx>
        <c:axId val="-210524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4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05243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5243496"/>
        <c:scaling>
          <c:orientation val="minMax"/>
        </c:scaling>
        <c:delete val="0"/>
        <c:axPos val="l"/>
        <c:majorGridlines>
          <c:spPr>
            <a:ln w="360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0819">
            <a:noFill/>
          </a:ln>
        </c:spPr>
        <c:txPr>
          <a:bodyPr rot="0" vert="horz"/>
          <a:lstStyle/>
          <a:p>
            <a:pPr>
              <a:defRPr sz="1164" b="1" i="0" u="none" strike="noStrike" baseline="0">
                <a:solidFill>
                  <a:srgbClr val="000000"/>
                </a:solidFill>
                <a:latin typeface="Gill Sans"/>
                <a:ea typeface="Gill Sans"/>
                <a:cs typeface="Gill Sans"/>
              </a:defRPr>
            </a:pPr>
            <a:endParaRPr lang="en-US"/>
          </a:p>
        </c:txPr>
        <c:crossAx val="-2105240616"/>
        <c:crosses val="autoZero"/>
        <c:crossBetween val="between"/>
        <c:majorUnit val="0.02"/>
      </c:valAx>
      <c:spPr>
        <a:solidFill>
          <a:schemeClr val="tx1"/>
        </a:solidFill>
        <a:ln w="28850">
          <a:noFill/>
        </a:ln>
      </c:spPr>
    </c:plotArea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846" b="1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9CEB1A3-47A3-4241-95A1-1BD4F763A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DA89C45-A61B-9A47-AFBA-E1B3E97FD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5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7284C-0B61-444E-8A20-E396A035ABB7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coming. On behalf of the Warrant Committee, I am going to give an overview of this year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smtClean="0"/>
              <a:t>Proposed Budget. </a:t>
            </a:r>
            <a:r>
              <a:rPr lang="en-US" dirty="0"/>
              <a:t>The details are all in the </a:t>
            </a:r>
            <a:r>
              <a:rPr lang="en-US" dirty="0" smtClean="0"/>
              <a:t>Blue Book Book.</a:t>
            </a:r>
          </a:p>
          <a:p>
            <a:endParaRPr lang="en-US" i="1" dirty="0" smtClean="0"/>
          </a:p>
          <a:p>
            <a:r>
              <a:rPr lang="en-US" i="1" dirty="0" smtClean="0"/>
              <a:t>SMILE</a:t>
            </a:r>
            <a:r>
              <a:rPr lang="en-US" i="1" dirty="0"/>
              <a:t>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B5AC9-37D9-914F-9812-45B5AC6463AB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comfortable using Free Cash to close this gap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DB273-98E6-3F48-8CF2-0468F089377D}" type="slidenum">
              <a:rPr lang="en-US"/>
              <a:pPr/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few years of drawing more heavily on Free Cash, we are </a:t>
            </a:r>
            <a:r>
              <a:rPr lang="en-US" dirty="0" smtClean="0"/>
              <a:t>around our </a:t>
            </a:r>
            <a:r>
              <a:rPr lang="en-US" dirty="0"/>
              <a:t>target </a:t>
            </a:r>
            <a:r>
              <a:rPr lang="en-US" dirty="0" smtClean="0"/>
              <a:t>of around 5</a:t>
            </a:r>
            <a:r>
              <a:rPr lang="en-US" dirty="0"/>
              <a:t>%</a:t>
            </a:r>
          </a:p>
          <a:p>
            <a:r>
              <a:rPr lang="en-US" dirty="0"/>
              <a:t>This year the gap is </a:t>
            </a:r>
            <a:r>
              <a:rPr lang="en-US" dirty="0" smtClean="0"/>
              <a:t>4.9%</a:t>
            </a:r>
          </a:p>
          <a:p>
            <a:r>
              <a:rPr lang="en-US" dirty="0" smtClean="0"/>
              <a:t>[Free</a:t>
            </a:r>
            <a:r>
              <a:rPr lang="en-US" baseline="0" dirty="0" smtClean="0"/>
              <a:t> Cash is replenished by </a:t>
            </a:r>
            <a:r>
              <a:rPr lang="en-US" baseline="0" dirty="0" err="1" smtClean="0"/>
              <a:t>Turnbacks</a:t>
            </a:r>
            <a:r>
              <a:rPr lang="en-US" baseline="0" dirty="0" smtClean="0"/>
              <a:t> at the end of year from unspent town funds and Special Education Circuit Breaker funds from the state]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8E1F-E905-AF48-A33A-4F40E4E7DFE7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Overview of the Budget</a:t>
            </a:r>
          </a:p>
          <a:p>
            <a:endParaRPr lang="en-US" dirty="0" smtClean="0"/>
          </a:p>
          <a:p>
            <a:r>
              <a:rPr lang="en-US" dirty="0" smtClean="0"/>
              <a:t>Expenditures of $33.4 million,</a:t>
            </a:r>
            <a:r>
              <a:rPr lang="en-US" baseline="0" dirty="0" smtClean="0"/>
              <a:t> up 2.0%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Article 4 expenditures of $31.8 million up 3.5%</a:t>
            </a:r>
          </a:p>
          <a:p>
            <a:r>
              <a:rPr lang="en-US" dirty="0" smtClean="0"/>
              <a:t>Article</a:t>
            </a:r>
            <a:r>
              <a:rPr lang="en-US" baseline="0" dirty="0" smtClean="0"/>
              <a:t> 5 expenditures of $647 thousand up 55% but last year there was the ladder truck as a special article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Free cash use of $1.6 million</a:t>
            </a:r>
          </a:p>
          <a:p>
            <a:r>
              <a:rPr lang="en-US" dirty="0" smtClean="0"/>
              <a:t>Tax</a:t>
            </a:r>
            <a:r>
              <a:rPr lang="en-US" baseline="0" dirty="0" smtClean="0"/>
              <a:t> levy $26.7 million, up 3.8%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growth estimated at $250 thousand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8E1F-E905-AF48-A33A-4F40E4E7DFE7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90.1% </a:t>
            </a:r>
            <a:r>
              <a:rPr lang="en-US" sz="1400" dirty="0"/>
              <a:t>of the expenses fall under Article 4 of the Warrant</a:t>
            </a:r>
          </a:p>
          <a:p>
            <a:r>
              <a:rPr lang="en-US" sz="1400" dirty="0"/>
              <a:t>Operating Budget = day-to-day</a:t>
            </a:r>
          </a:p>
          <a:p>
            <a:r>
              <a:rPr lang="en-US" sz="1400" dirty="0"/>
              <a:t>Debt service </a:t>
            </a:r>
            <a:r>
              <a:rPr lang="en-US" sz="1400" dirty="0" smtClean="0"/>
              <a:t>at 4.9% - </a:t>
            </a:r>
            <a:r>
              <a:rPr lang="en-US" sz="1400" dirty="0"/>
              <a:t>Interest and principal on borrowing - are next largest, also part of Article 4</a:t>
            </a:r>
          </a:p>
          <a:p>
            <a:r>
              <a:rPr lang="en-US" sz="1400" dirty="0" smtClean="0"/>
              <a:t>Special Articles </a:t>
            </a:r>
            <a:r>
              <a:rPr lang="en-US" sz="1400" dirty="0"/>
              <a:t>and </a:t>
            </a:r>
            <a:r>
              <a:rPr lang="en-US" sz="1400" dirty="0" smtClean="0"/>
              <a:t>Capital</a:t>
            </a:r>
            <a:r>
              <a:rPr lang="en-US" sz="1400" baseline="0" dirty="0" smtClean="0"/>
              <a:t> Items</a:t>
            </a:r>
            <a:r>
              <a:rPr lang="en-US" sz="1400" dirty="0" smtClean="0"/>
              <a:t> </a:t>
            </a:r>
            <a:r>
              <a:rPr lang="en-US" sz="1400" dirty="0"/>
              <a:t>change year to year</a:t>
            </a:r>
          </a:p>
          <a:p>
            <a:r>
              <a:rPr lang="en-US" sz="1400" dirty="0"/>
              <a:t>Snow &amp; Ice budgeting </a:t>
            </a:r>
            <a:r>
              <a:rPr lang="en-US" sz="1400" dirty="0" smtClean="0"/>
              <a:t>is [doubly </a:t>
            </a:r>
            <a:r>
              <a:rPr lang="en-US" sz="1400" dirty="0"/>
              <a:t>difficult: weather, state law. </a:t>
            </a:r>
            <a:r>
              <a:rPr lang="en-US" sz="1400" dirty="0" smtClean="0"/>
              <a:t>Usually</a:t>
            </a:r>
            <a:r>
              <a:rPr lang="en-US" sz="1400" baseline="0" dirty="0" smtClean="0"/>
              <a:t> </a:t>
            </a:r>
            <a:r>
              <a:rPr lang="en-US" sz="1400" dirty="0" smtClean="0"/>
              <a:t>in </a:t>
            </a:r>
            <a:r>
              <a:rPr lang="en-US" sz="1400" dirty="0"/>
              <a:t>deficit; the amount in </a:t>
            </a:r>
            <a:r>
              <a:rPr lang="en-US" sz="1400" dirty="0" smtClean="0"/>
              <a:t>Article </a:t>
            </a:r>
            <a:r>
              <a:rPr lang="en-US" sz="1400" dirty="0"/>
              <a:t>4 is minimum expected; the deficit is funded in </a:t>
            </a:r>
            <a:r>
              <a:rPr lang="en-US" sz="1400" dirty="0" smtClean="0"/>
              <a:t>arrears].  This year The Budget for the Snow and Ice Deficit </a:t>
            </a:r>
            <a:r>
              <a:rPr lang="en-US" sz="1400" dirty="0" smtClean="0"/>
              <a:t>is</a:t>
            </a:r>
            <a:r>
              <a:rPr lang="en-US" sz="1400" baseline="0" dirty="0" smtClean="0"/>
              <a:t> $</a:t>
            </a:r>
            <a:r>
              <a:rPr lang="en-US" sz="1400" baseline="0" dirty="0" smtClean="0"/>
              <a:t>125,000</a:t>
            </a:r>
            <a:endParaRPr lang="en-US" sz="1400" dirty="0"/>
          </a:p>
          <a:p>
            <a:r>
              <a:rPr lang="en-US" sz="1400" dirty="0"/>
              <a:t>Reserve Fund is our contingency for unexpected </a:t>
            </a:r>
            <a:r>
              <a:rPr lang="en-US" dirty="0" smtClean="0"/>
              <a:t>expenses of $250,000.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 smtClean="0"/>
              <a:t>The big </a:t>
            </a:r>
            <a:r>
              <a:rPr lang="en-US" sz="1200" b="1" i="0" dirty="0" smtClean="0"/>
              <a:t>increases/decreases </a:t>
            </a:r>
            <a:r>
              <a:rPr lang="en-US" sz="1200" b="1" i="0" dirty="0" smtClean="0"/>
              <a:t>for FY14 are</a:t>
            </a:r>
          </a:p>
          <a:p>
            <a:endParaRPr lang="en-US" sz="1200" b="1" i="0" dirty="0" smtClean="0"/>
          </a:p>
          <a:p>
            <a:r>
              <a:rPr lang="en-US" sz="1200" b="1" i="0" dirty="0" smtClean="0"/>
              <a:t>Dover’s Regional Schools</a:t>
            </a:r>
            <a:r>
              <a:rPr lang="en-US" sz="1200" b="1" i="0" baseline="0" dirty="0" smtClean="0"/>
              <a:t> Operating Assessment 	+</a:t>
            </a:r>
            <a:r>
              <a:rPr lang="en-US" sz="1200" b="1" i="0" baseline="0" dirty="0" smtClean="0"/>
              <a:t>$155k or 1.7%</a:t>
            </a:r>
            <a:endParaRPr lang="en-US" sz="1200" b="1" i="0" baseline="0" dirty="0" smtClean="0"/>
          </a:p>
          <a:p>
            <a:r>
              <a:rPr lang="en-US" sz="1200" b="1" i="0" baseline="0" dirty="0" smtClean="0"/>
              <a:t>Dover’s Regional Schools Debt Assessment	+$</a:t>
            </a:r>
            <a:r>
              <a:rPr lang="en-US" sz="1200" b="1" i="0" baseline="0" dirty="0" smtClean="0"/>
              <a:t>96k up 12.6%</a:t>
            </a:r>
            <a:endParaRPr lang="en-US" sz="1200" b="1" i="0" baseline="0" dirty="0" smtClean="0"/>
          </a:p>
          <a:p>
            <a:r>
              <a:rPr lang="en-US" sz="1200" b="1" i="0" baseline="0" dirty="0" err="1" smtClean="0"/>
              <a:t>Chickering</a:t>
            </a:r>
            <a:r>
              <a:rPr lang="en-US" sz="1200" b="1" i="0" baseline="0" dirty="0" smtClean="0"/>
              <a:t> Operating Budget 		+$</a:t>
            </a:r>
            <a:r>
              <a:rPr lang="en-US" sz="1200" b="1" i="0" baseline="0" dirty="0" smtClean="0"/>
              <a:t>747k up 8.9% (driven by Special Education Spending)</a:t>
            </a:r>
            <a:endParaRPr lang="en-US" sz="1200" b="1" i="0" baseline="0" dirty="0" smtClean="0"/>
          </a:p>
          <a:p>
            <a:r>
              <a:rPr lang="en-US" sz="1200" b="1" i="0" baseline="0" dirty="0" smtClean="0"/>
              <a:t>Norfolk County Retirement (General Government) 	+$36k</a:t>
            </a:r>
          </a:p>
          <a:p>
            <a:endParaRPr lang="en-US" sz="1200" b="1" i="0" baseline="0" dirty="0" smtClean="0"/>
          </a:p>
          <a:p>
            <a:r>
              <a:rPr lang="en-US" sz="1200" b="1" i="0" baseline="0" dirty="0" smtClean="0"/>
              <a:t>The big decrease was Debt interest 		-$164k</a:t>
            </a:r>
          </a:p>
          <a:p>
            <a:endParaRPr lang="en-US" sz="2000" b="1" i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baseline="0" dirty="0" smtClean="0"/>
              <a:t>Group Health Insurance 			+$20k (+1.0%)  (</a:t>
            </a:r>
            <a:r>
              <a:rPr lang="en-US" sz="1600" b="1" i="0" baseline="0" dirty="0" err="1" smtClean="0"/>
              <a:t>vs</a:t>
            </a:r>
            <a:r>
              <a:rPr lang="en-US" sz="1600" b="1" i="0" baseline="0" dirty="0" smtClean="0"/>
              <a:t> last year’s +$140k)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9C45-A61B-9A47-AFBA-E1B3E97FDE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2DFE4-F9F8-4B42-A821-3575C70C21F4}" type="slidenum">
              <a:rPr lang="en-US"/>
              <a:pPr/>
              <a:t>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schools are the lion</a:t>
            </a:r>
            <a:r>
              <a:rPr lang="ja-JP" altLang="en-US" sz="1400" dirty="0">
                <a:latin typeface="Arial"/>
              </a:rPr>
              <a:t>’</a:t>
            </a:r>
            <a:r>
              <a:rPr lang="en-US" sz="1400" dirty="0"/>
              <a:t>s share: </a:t>
            </a:r>
            <a:r>
              <a:rPr lang="en-US" sz="1400" dirty="0" smtClean="0"/>
              <a:t>58% </a:t>
            </a:r>
            <a:r>
              <a:rPr lang="en-US" sz="1400" dirty="0"/>
              <a:t>of art 4</a:t>
            </a:r>
          </a:p>
          <a:p>
            <a:r>
              <a:rPr lang="en-US" sz="1400" dirty="0"/>
              <a:t>General Government is mostly Town House functions and routine building maintenance.</a:t>
            </a:r>
          </a:p>
          <a:p>
            <a:r>
              <a:rPr lang="en-US" sz="1400" dirty="0"/>
              <a:t>Debt and Insurance &amp; Pensions are non-discretionary</a:t>
            </a:r>
          </a:p>
          <a:p>
            <a:r>
              <a:rPr lang="en-US" sz="1400" dirty="0"/>
              <a:t>Protective Services are Police, Fire, Ambulance, and Emergency </a:t>
            </a:r>
            <a:r>
              <a:rPr lang="en-US" sz="1400" dirty="0" smtClean="0"/>
              <a:t>Management</a:t>
            </a:r>
          </a:p>
          <a:p>
            <a:r>
              <a:rPr lang="en-US" sz="1400" dirty="0" smtClean="0"/>
              <a:t>Other is Parks an Rec, COA, Cemetery, Library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2DFE4-F9F8-4B42-A821-3575C70C21F4}" type="slidenum">
              <a:rPr lang="en-US"/>
              <a:pPr/>
              <a:t>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C31FA-92C7-E04B-A465-78EA6BEBB8C2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Year-over-year </a:t>
            </a:r>
            <a:r>
              <a:rPr lang="en-US" dirty="0" smtClean="0"/>
              <a:t>changes, protective services is about flat</a:t>
            </a:r>
            <a:endParaRPr lang="en-US" dirty="0"/>
          </a:p>
          <a:p>
            <a:r>
              <a:rPr lang="en-US" dirty="0"/>
              <a:t>Everything </a:t>
            </a:r>
            <a:r>
              <a:rPr lang="en-US" dirty="0" smtClean="0"/>
              <a:t>else has </a:t>
            </a:r>
            <a:r>
              <a:rPr lang="en-US" dirty="0"/>
              <a:t>gone up except debt service.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a dollar perspective, schools and insurance </a:t>
            </a:r>
            <a:r>
              <a:rPr lang="en-US" dirty="0" smtClean="0"/>
              <a:t>largely dominate </a:t>
            </a:r>
            <a:r>
              <a:rPr lang="en-US" dirty="0"/>
              <a:t>total </a:t>
            </a:r>
            <a:r>
              <a:rPr lang="en-US" dirty="0" smtClean="0"/>
              <a:t>dollar growth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667EA-1D24-1347-AED3-D3F957BF7704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 is difficult to predict</a:t>
            </a:r>
          </a:p>
          <a:p>
            <a:r>
              <a:rPr lang="en-US" dirty="0"/>
              <a:t>Some of the tax levy is dedicated to debt service, by vote of Town Meeting. Allows us to exclude from Prop 2½.</a:t>
            </a:r>
          </a:p>
          <a:p>
            <a:r>
              <a:rPr lang="en-US" dirty="0"/>
              <a:t>Local Receipts are fees paid for town services not covered by revolving funds. Example: excises, fees large and small</a:t>
            </a:r>
          </a:p>
          <a:p>
            <a:r>
              <a:rPr lang="en-US" dirty="0"/>
              <a:t>State = aid (unpredictable) + SBA reimbursement (steady)</a:t>
            </a:r>
          </a:p>
          <a:p>
            <a:r>
              <a:rPr lang="en-US" dirty="0"/>
              <a:t>New Growth = assessors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estimate &gt;tax base.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CEBC5-12C6-1D44-933A-923AEA9262AD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Year-over-year </a:t>
            </a:r>
            <a:r>
              <a:rPr lang="en-US" dirty="0" smtClean="0"/>
              <a:t>changes of Revenue Components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530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629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2525"/>
            <a:ext cx="1838325" cy="318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152525"/>
            <a:ext cx="5367337" cy="318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813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1152525"/>
            <a:ext cx="7358062" cy="232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93763" y="3536950"/>
            <a:ext cx="7358062" cy="803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280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628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53461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3536950"/>
            <a:ext cx="3602037" cy="80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6950"/>
            <a:ext cx="3603625" cy="80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91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843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283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3181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62036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0021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36950"/>
            <a:ext cx="7358062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/>
  <p:hf hdr="0" ftr="0" dt="0"/>
  <p:txStyles>
    <p:titleStyle>
      <a:lvl1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ＭＳ Ｐゴシック" charset="0"/>
          <a:sym typeface="Gill Sans" charset="0"/>
        </a:defRPr>
      </a:lvl9pPr>
    </p:titleStyle>
    <p:bodyStyle>
      <a:lvl1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2pPr>
      <a:lvl3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3pPr>
      <a:lvl4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4pPr>
      <a:lvl5pPr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048000"/>
          </a:xfrm>
        </p:spPr>
        <p:txBody>
          <a:bodyPr/>
          <a:lstStyle/>
          <a:p>
            <a:r>
              <a:rPr lang="en-US" sz="5000" dirty="0" smtClean="0"/>
              <a:t>Overview of Dover Town</a:t>
            </a:r>
            <a:br>
              <a:rPr lang="en-US" sz="5000" dirty="0" smtClean="0"/>
            </a:br>
            <a:r>
              <a:rPr lang="en-US" sz="5000" dirty="0" smtClean="0"/>
              <a:t>Proposed Budget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Overview</a:t>
            </a:r>
            <a:br>
              <a:rPr lang="en-US" sz="5000" dirty="0" smtClean="0"/>
            </a:br>
            <a:r>
              <a:rPr lang="en-US" sz="5000" dirty="0" smtClean="0"/>
              <a:t>Fiscal </a:t>
            </a:r>
            <a:r>
              <a:rPr lang="en-US" sz="5000" dirty="0" smtClean="0"/>
              <a:t>Year 2014</a:t>
            </a:r>
            <a:endParaRPr lang="en-US" sz="5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066800"/>
          </a:xfrm>
        </p:spPr>
        <p:txBody>
          <a:bodyPr/>
          <a:lstStyle/>
          <a:p>
            <a:r>
              <a:rPr lang="en-US" dirty="0" smtClean="0"/>
              <a:t>Dover Town Meeting</a:t>
            </a:r>
          </a:p>
          <a:p>
            <a:r>
              <a:rPr lang="en-US" dirty="0" smtClean="0"/>
              <a:t>Monday, May 6, 2013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381000"/>
            <a:ext cx="7358062" cy="685800"/>
          </a:xfrm>
        </p:spPr>
        <p:txBody>
          <a:bodyPr/>
          <a:lstStyle/>
          <a:p>
            <a:r>
              <a:rPr lang="en-US" sz="4000"/>
              <a:t>Budget Gap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46906"/>
              </p:ext>
            </p:extLst>
          </p:nvPr>
        </p:nvGraphicFramePr>
        <p:xfrm>
          <a:off x="736600" y="1193800"/>
          <a:ext cx="7899400" cy="524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3200" dirty="0"/>
              <a:t>Budget Gap</a:t>
            </a:r>
            <a:br>
              <a:rPr lang="en-US" sz="3200" dirty="0"/>
            </a:br>
            <a:r>
              <a:rPr lang="en-US" sz="3200" dirty="0"/>
              <a:t>as a Percentage of Expenses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6841"/>
              </p:ext>
            </p:extLst>
          </p:nvPr>
        </p:nvGraphicFramePr>
        <p:xfrm>
          <a:off x="279400" y="1254125"/>
          <a:ext cx="8586788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58062" cy="1133475"/>
          </a:xfrm>
        </p:spPr>
        <p:txBody>
          <a:bodyPr/>
          <a:lstStyle/>
          <a:p>
            <a:r>
              <a:rPr lang="en-US" sz="3600" dirty="0" smtClean="0"/>
              <a:t>2013 Town Meeting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358062" cy="266700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771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893763" y="457200"/>
            <a:ext cx="7358062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FY2014 </a:t>
            </a:r>
            <a:r>
              <a:rPr lang="en-US" sz="3200" dirty="0" smtClean="0">
                <a:solidFill>
                  <a:schemeClr val="bg1"/>
                </a:solidFill>
              </a:rPr>
              <a:t>Proposed </a:t>
            </a:r>
            <a:r>
              <a:rPr lang="en-US" sz="3200" dirty="0" smtClean="0">
                <a:solidFill>
                  <a:schemeClr val="bg1"/>
                </a:solidFill>
              </a:rPr>
              <a:t>Budget Summary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614718"/>
              </p:ext>
            </p:extLst>
          </p:nvPr>
        </p:nvGraphicFramePr>
        <p:xfrm>
          <a:off x="2546350" y="1371600"/>
          <a:ext cx="4083050" cy="522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4" imgW="8064500" imgH="10325100" progId="Excel.Sheet.8">
                  <p:embed/>
                </p:oleObj>
              </mc:Choice>
              <mc:Fallback>
                <p:oleObj name="Worksheet" r:id="rId4" imgW="8064500" imgH="10325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350" y="1371600"/>
                        <a:ext cx="4083050" cy="5227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99658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4000" dirty="0" smtClean="0"/>
              <a:t>FY2014 </a:t>
            </a:r>
            <a:r>
              <a:rPr lang="en-US" sz="4000" dirty="0"/>
              <a:t>Budget Components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540957"/>
              </p:ext>
            </p:extLst>
          </p:nvPr>
        </p:nvGraphicFramePr>
        <p:xfrm>
          <a:off x="136525" y="1127125"/>
          <a:ext cx="8893175" cy="53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5" name="Text Box 9"/>
          <p:cNvSpPr txBox="1">
            <a:spLocks/>
          </p:cNvSpPr>
          <p:nvPr/>
        </p:nvSpPr>
        <p:spPr bwMode="auto">
          <a:xfrm>
            <a:off x="228600" y="58674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Total </a:t>
            </a:r>
            <a:r>
              <a:rPr lang="en-US" sz="1600" dirty="0" smtClean="0">
                <a:solidFill>
                  <a:schemeClr val="bg1"/>
                </a:solidFill>
              </a:rPr>
              <a:t>$33.4 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3514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58062" cy="609599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Summary of Spending by Category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329455"/>
              </p:ext>
            </p:extLst>
          </p:nvPr>
        </p:nvGraphicFramePr>
        <p:xfrm>
          <a:off x="381000" y="1447800"/>
          <a:ext cx="1119228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Worksheet" r:id="rId4" imgW="11582400" imgH="4965700" progId="Excel.Sheet.8">
                  <p:embed/>
                </p:oleObj>
              </mc:Choice>
              <mc:Fallback>
                <p:oleObj name="Worksheet" r:id="rId4" imgW="11582400" imgH="4965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1119228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035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3200" dirty="0" smtClean="0"/>
              <a:t>FY2014 </a:t>
            </a:r>
            <a:r>
              <a:rPr lang="en-US" sz="3200" dirty="0"/>
              <a:t>Article </a:t>
            </a:r>
            <a:r>
              <a:rPr lang="en-US" sz="3200" dirty="0" smtClean="0"/>
              <a:t>4</a:t>
            </a:r>
            <a:br>
              <a:rPr lang="en-US" sz="3200" dirty="0" smtClean="0"/>
            </a:br>
            <a:r>
              <a:rPr lang="en-US" sz="3200" dirty="0" smtClean="0"/>
              <a:t>Spending by Category</a:t>
            </a:r>
            <a:endParaRPr lang="en-US" sz="32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6621"/>
              </p:ext>
            </p:extLst>
          </p:nvPr>
        </p:nvGraphicFramePr>
        <p:xfrm>
          <a:off x="498475" y="1281113"/>
          <a:ext cx="8302625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4" name="Text Box 6"/>
          <p:cNvSpPr txBox="1">
            <a:spLocks/>
          </p:cNvSpPr>
          <p:nvPr/>
        </p:nvSpPr>
        <p:spPr bwMode="auto">
          <a:xfrm>
            <a:off x="609600" y="1371600"/>
            <a:ext cx="182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400" b="1" dirty="0">
                <a:solidFill>
                  <a:schemeClr val="bg2"/>
                </a:solidFill>
                <a:latin typeface="Arial"/>
              </a:rPr>
              <a:t>“</a:t>
            </a:r>
            <a:r>
              <a:rPr lang="en-US" sz="1400" b="1" dirty="0">
                <a:solidFill>
                  <a:schemeClr val="bg2"/>
                </a:solidFill>
              </a:rPr>
              <a:t>Debt</a:t>
            </a:r>
            <a:r>
              <a:rPr lang="ja-JP" altLang="en-US" sz="1400" b="1" dirty="0">
                <a:solidFill>
                  <a:schemeClr val="bg2"/>
                </a:solidFill>
                <a:latin typeface="Arial"/>
              </a:rPr>
              <a:t>”</a:t>
            </a:r>
            <a:r>
              <a:rPr lang="en-US" sz="1400" b="1" dirty="0">
                <a:solidFill>
                  <a:schemeClr val="bg2"/>
                </a:solidFill>
              </a:rPr>
              <a:t> includes Dover</a:t>
            </a:r>
            <a:r>
              <a:rPr lang="ja-JP" altLang="en-US" sz="1400" b="1" dirty="0">
                <a:solidFill>
                  <a:schemeClr val="bg2"/>
                </a:solidFill>
                <a:latin typeface="Arial"/>
              </a:rPr>
              <a:t>’</a:t>
            </a:r>
            <a:r>
              <a:rPr lang="en-US" sz="1400" b="1" dirty="0">
                <a:solidFill>
                  <a:schemeClr val="bg2"/>
                </a:solidFill>
              </a:rPr>
              <a:t>s share of the Regional </a:t>
            </a:r>
            <a:r>
              <a:rPr lang="en-US" sz="1400" b="1" dirty="0" smtClean="0">
                <a:solidFill>
                  <a:schemeClr val="bg2"/>
                </a:solidFill>
              </a:rPr>
              <a:t>Schools’ </a:t>
            </a:r>
            <a:r>
              <a:rPr lang="en-US" sz="1400" b="1" dirty="0">
                <a:solidFill>
                  <a:schemeClr val="bg2"/>
                </a:solidFill>
              </a:rPr>
              <a:t>debt</a:t>
            </a:r>
          </a:p>
        </p:txBody>
      </p:sp>
      <p:sp>
        <p:nvSpPr>
          <p:cNvPr id="12295" name="Text Box 7"/>
          <p:cNvSpPr txBox="1">
            <a:spLocks/>
          </p:cNvSpPr>
          <p:nvPr/>
        </p:nvSpPr>
        <p:spPr bwMode="auto">
          <a:xfrm>
            <a:off x="685800" y="58674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Total </a:t>
            </a:r>
            <a:r>
              <a:rPr lang="en-US" sz="1600" dirty="0" smtClean="0">
                <a:solidFill>
                  <a:schemeClr val="bg1"/>
                </a:solidFill>
              </a:rPr>
              <a:t>$31.8 M (+3.5%)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58062" cy="1219200"/>
          </a:xfrm>
        </p:spPr>
        <p:txBody>
          <a:bodyPr/>
          <a:lstStyle/>
          <a:p>
            <a:r>
              <a:rPr lang="en-US" sz="2400" dirty="0" smtClean="0"/>
              <a:t>FY2014 Article </a:t>
            </a:r>
            <a:r>
              <a:rPr lang="en-US" sz="2400" dirty="0" smtClean="0"/>
              <a:t>4 </a:t>
            </a:r>
            <a:br>
              <a:rPr lang="en-US" sz="2400" dirty="0" smtClean="0"/>
            </a:br>
            <a:r>
              <a:rPr lang="en-US" sz="2400" dirty="0" smtClean="0"/>
              <a:t>Schools Spending Allocating Pensions, Insurance and Debt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1752600"/>
            <a:ext cx="7358062" cy="426720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2000" dirty="0" err="1" smtClean="0"/>
              <a:t>Chickering</a:t>
            </a:r>
            <a:r>
              <a:rPr lang="en-US" sz="2000" dirty="0" smtClean="0"/>
              <a:t> Teachers Group Health Insurance and Pensions are paid by the Town and are not in the </a:t>
            </a:r>
            <a:r>
              <a:rPr lang="en-US" sz="2000" dirty="0" err="1" smtClean="0"/>
              <a:t>Chickering</a:t>
            </a:r>
            <a:r>
              <a:rPr lang="en-US" sz="2000" dirty="0" smtClean="0"/>
              <a:t> Budget.</a:t>
            </a:r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Article 4 spending on the Schools after allocating Insurance and Pension and Debt Service from </a:t>
            </a:r>
            <a:r>
              <a:rPr lang="en-US" sz="2000" dirty="0" err="1" smtClean="0"/>
              <a:t>Chickering</a:t>
            </a:r>
            <a:r>
              <a:rPr lang="en-US" sz="2000" dirty="0" smtClean="0"/>
              <a:t> and the Region.</a:t>
            </a:r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lvl="3" indent="-342900" algn="l">
              <a:buFont typeface="Arial"/>
              <a:buChar char="•"/>
            </a:pPr>
            <a:r>
              <a:rPr lang="en-US" sz="2000" dirty="0" smtClean="0"/>
              <a:t>Schools are 66.3% of Article 4 Expenditures (other items, e.g. Police, Fire, Town Admin, etc. 33.7%) when Debt, Pensions and Insurance allocated vs. 57.6%.</a:t>
            </a:r>
          </a:p>
          <a:p>
            <a:pPr marL="342900" lvl="3" indent="-342900" algn="l">
              <a:buFont typeface="Arial"/>
              <a:buChar char="•"/>
            </a:pPr>
            <a:endParaRPr lang="en-US" sz="2000" dirty="0"/>
          </a:p>
          <a:p>
            <a:pPr marL="342900" lvl="3" indent="-342900" algn="l">
              <a:buFont typeface="Arial"/>
              <a:buChar char="•"/>
            </a:pPr>
            <a:r>
              <a:rPr lang="en-US" sz="2000" dirty="0" smtClean="0"/>
              <a:t>Excludes reimbursement from the State under Circuit Breaker and end-of-year budget </a:t>
            </a:r>
            <a:r>
              <a:rPr lang="en-US" sz="2000" dirty="0" err="1" smtClean="0"/>
              <a:t>turnbacks</a:t>
            </a:r>
            <a:r>
              <a:rPr lang="en-US" sz="2000" dirty="0" smtClean="0"/>
              <a:t> due to unspent funds. Also a large portion of the debt service is repayment of debt (not interest).</a:t>
            </a:r>
          </a:p>
          <a:p>
            <a:pPr marL="342900" lvl="4" indent="-342900" algn="l">
              <a:buFont typeface="Arial"/>
              <a:buChar char="•"/>
            </a:pPr>
            <a:endParaRPr lang="en-US" sz="2000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9221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4000" dirty="0" smtClean="0"/>
              <a:t>FY2012-2014 </a:t>
            </a:r>
            <a:r>
              <a:rPr lang="en-US" sz="4000" dirty="0"/>
              <a:t>Article 4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033948"/>
              </p:ext>
            </p:extLst>
          </p:nvPr>
        </p:nvGraphicFramePr>
        <p:xfrm>
          <a:off x="312738" y="1146175"/>
          <a:ext cx="8586787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Text Box 5"/>
          <p:cNvSpPr txBox="1">
            <a:spLocks/>
          </p:cNvSpPr>
          <p:nvPr/>
        </p:nvSpPr>
        <p:spPr bwMode="auto">
          <a:xfrm>
            <a:off x="1524000" y="1524000"/>
            <a:ext cx="762000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</a:t>
            </a:r>
          </a:p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3.0%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+1.7%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5"/>
          <p:cNvSpPr txBox="1">
            <a:spLocks/>
          </p:cNvSpPr>
          <p:nvPr/>
        </p:nvSpPr>
        <p:spPr bwMode="auto">
          <a:xfrm>
            <a:off x="2362200" y="1676400"/>
            <a:ext cx="8382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+1.3%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+8.9%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 Box 5"/>
          <p:cNvSpPr txBox="1">
            <a:spLocks/>
          </p:cNvSpPr>
          <p:nvPr/>
        </p:nvSpPr>
        <p:spPr bwMode="auto">
          <a:xfrm>
            <a:off x="3124200" y="3657600"/>
            <a:ext cx="6858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FY13 -</a:t>
            </a:r>
            <a:r>
              <a:rPr lang="en-US" sz="1100" b="1" dirty="0">
                <a:solidFill>
                  <a:schemeClr val="bg1"/>
                </a:solidFill>
              </a:rPr>
              <a:t>1</a:t>
            </a:r>
            <a:r>
              <a:rPr lang="en-US" sz="1100" b="1" dirty="0" smtClean="0">
                <a:solidFill>
                  <a:schemeClr val="bg1"/>
                </a:solidFill>
              </a:rPr>
              <a:t>.8%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FY14 -2.2%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/>
          </p:cNvSpPr>
          <p:nvPr/>
        </p:nvSpPr>
        <p:spPr bwMode="auto">
          <a:xfrm>
            <a:off x="3886200" y="3877270"/>
            <a:ext cx="762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+6.8%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+</a:t>
            </a:r>
            <a:r>
              <a:rPr lang="en-US" sz="1400" b="1" dirty="0">
                <a:solidFill>
                  <a:schemeClr val="bg1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.1%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 Box 5"/>
          <p:cNvSpPr txBox="1">
            <a:spLocks/>
          </p:cNvSpPr>
          <p:nvPr/>
        </p:nvSpPr>
        <p:spPr bwMode="auto">
          <a:xfrm>
            <a:off x="4800600" y="3505200"/>
            <a:ext cx="8382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+5.6%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FY14 -0.7%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 Box 5"/>
          <p:cNvSpPr txBox="1">
            <a:spLocks/>
          </p:cNvSpPr>
          <p:nvPr/>
        </p:nvSpPr>
        <p:spPr bwMode="auto">
          <a:xfrm>
            <a:off x="5562600" y="4114800"/>
            <a:ext cx="762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+4.6%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+</a:t>
            </a:r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.7%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Box 5"/>
          <p:cNvSpPr txBox="1">
            <a:spLocks/>
          </p:cNvSpPr>
          <p:nvPr/>
        </p:nvSpPr>
        <p:spPr bwMode="auto">
          <a:xfrm>
            <a:off x="6477000" y="3886200"/>
            <a:ext cx="762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8.6%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+</a:t>
            </a:r>
            <a:r>
              <a:rPr lang="en-US" sz="1400" b="1" dirty="0">
                <a:solidFill>
                  <a:schemeClr val="bg1"/>
                </a:solidFill>
              </a:rPr>
              <a:t>4</a:t>
            </a:r>
            <a:r>
              <a:rPr lang="en-US" sz="1400" b="1" dirty="0" smtClean="0">
                <a:solidFill>
                  <a:schemeClr val="bg1"/>
                </a:solidFill>
              </a:rPr>
              <a:t>.8%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 Box 5"/>
          <p:cNvSpPr txBox="1">
            <a:spLocks/>
          </p:cNvSpPr>
          <p:nvPr/>
        </p:nvSpPr>
        <p:spPr bwMode="auto">
          <a:xfrm>
            <a:off x="7239000" y="3733800"/>
            <a:ext cx="762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+</a:t>
            </a:r>
            <a:r>
              <a:rPr lang="en-US" sz="1100" b="1" dirty="0">
                <a:solidFill>
                  <a:schemeClr val="bg1"/>
                </a:solidFill>
              </a:rPr>
              <a:t>6</a:t>
            </a:r>
            <a:r>
              <a:rPr lang="en-US" sz="1100" b="1" dirty="0" smtClean="0">
                <a:solidFill>
                  <a:schemeClr val="bg1"/>
                </a:solidFill>
              </a:rPr>
              <a:t>.2%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+5.3%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 Box 5"/>
          <p:cNvSpPr txBox="1">
            <a:spLocks/>
          </p:cNvSpPr>
          <p:nvPr/>
        </p:nvSpPr>
        <p:spPr bwMode="auto">
          <a:xfrm>
            <a:off x="8001000" y="2743200"/>
            <a:ext cx="762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 +6.7%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 +</a:t>
            </a:r>
            <a:r>
              <a:rPr lang="en-US" sz="1400" b="1" dirty="0">
                <a:solidFill>
                  <a:schemeClr val="bg1"/>
                </a:solidFill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</a:rPr>
              <a:t>.9%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1066800"/>
          </a:xfrm>
        </p:spPr>
        <p:txBody>
          <a:bodyPr/>
          <a:lstStyle/>
          <a:p>
            <a:r>
              <a:rPr lang="en-US" sz="4000" dirty="0" smtClean="0"/>
              <a:t>FY2014 </a:t>
            </a:r>
            <a:r>
              <a:rPr lang="en-US" sz="4000" dirty="0"/>
              <a:t>Estimated Revenue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5753"/>
              </p:ext>
            </p:extLst>
          </p:nvPr>
        </p:nvGraphicFramePr>
        <p:xfrm>
          <a:off x="434975" y="1270000"/>
          <a:ext cx="8274050" cy="53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2" name="Text Box 8"/>
          <p:cNvSpPr txBox="1">
            <a:spLocks/>
          </p:cNvSpPr>
          <p:nvPr/>
        </p:nvSpPr>
        <p:spPr bwMode="auto">
          <a:xfrm>
            <a:off x="228600" y="5867400"/>
            <a:ext cx="1981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Total </a:t>
            </a:r>
            <a:r>
              <a:rPr lang="en-US" sz="1600" dirty="0" smtClean="0">
                <a:solidFill>
                  <a:schemeClr val="bg1"/>
                </a:solidFill>
              </a:rPr>
              <a:t>$33.4 M (</a:t>
            </a:r>
            <a:r>
              <a:rPr lang="en-US" sz="1600" dirty="0" smtClean="0">
                <a:solidFill>
                  <a:schemeClr val="bg1"/>
                </a:solidFill>
              </a:rPr>
              <a:t>+2.0</a:t>
            </a:r>
            <a:r>
              <a:rPr lang="en-US" sz="1600" dirty="0" smtClean="0">
                <a:solidFill>
                  <a:schemeClr val="bg1"/>
                </a:solidFill>
              </a:rPr>
              <a:t>%)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52400"/>
            <a:ext cx="7358062" cy="990600"/>
          </a:xfrm>
        </p:spPr>
        <p:txBody>
          <a:bodyPr/>
          <a:lstStyle/>
          <a:p>
            <a:r>
              <a:rPr lang="en-US" sz="4000" dirty="0" smtClean="0"/>
              <a:t>FY2012-2014 </a:t>
            </a:r>
            <a:r>
              <a:rPr lang="en-US" sz="4000" dirty="0"/>
              <a:t>Revenue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483844"/>
              </p:ext>
            </p:extLst>
          </p:nvPr>
        </p:nvGraphicFramePr>
        <p:xfrm>
          <a:off x="312738" y="1146175"/>
          <a:ext cx="8586787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Text Box 4"/>
          <p:cNvSpPr txBox="1">
            <a:spLocks/>
          </p:cNvSpPr>
          <p:nvPr/>
        </p:nvSpPr>
        <p:spPr bwMode="auto">
          <a:xfrm>
            <a:off x="1600200" y="1524000"/>
            <a:ext cx="83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FY13: +3.9%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FY14: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+3.8%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853" name="Text Box 13"/>
          <p:cNvSpPr txBox="1">
            <a:spLocks/>
          </p:cNvSpPr>
          <p:nvPr/>
        </p:nvSpPr>
        <p:spPr bwMode="auto">
          <a:xfrm>
            <a:off x="2819400" y="4495800"/>
            <a:ext cx="83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FY13: -</a:t>
            </a:r>
            <a:r>
              <a:rPr lang="en-US" sz="1100" b="1" dirty="0">
                <a:solidFill>
                  <a:schemeClr val="bg1"/>
                </a:solidFill>
              </a:rPr>
              <a:t>6</a:t>
            </a:r>
            <a:r>
              <a:rPr lang="en-US" sz="1100" b="1" dirty="0" smtClean="0">
                <a:solidFill>
                  <a:schemeClr val="bg1"/>
                </a:solidFill>
              </a:rPr>
              <a:t>.5%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FY14: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-</a:t>
            </a:r>
            <a:r>
              <a:rPr lang="en-US" sz="1400" b="1" dirty="0">
                <a:solidFill>
                  <a:schemeClr val="bg1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.8%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854" name="Text Box 14"/>
          <p:cNvSpPr txBox="1">
            <a:spLocks/>
          </p:cNvSpPr>
          <p:nvPr/>
        </p:nvSpPr>
        <p:spPr bwMode="auto">
          <a:xfrm>
            <a:off x="4114800" y="4495800"/>
            <a:ext cx="83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FY13: +</a:t>
            </a:r>
            <a:r>
              <a:rPr lang="en-US" sz="1100" b="1" dirty="0">
                <a:solidFill>
                  <a:schemeClr val="bg1"/>
                </a:solidFill>
              </a:rPr>
              <a:t>6</a:t>
            </a:r>
            <a:r>
              <a:rPr lang="en-US" sz="1100" b="1" dirty="0" smtClean="0">
                <a:solidFill>
                  <a:schemeClr val="bg1"/>
                </a:solidFill>
              </a:rPr>
              <a:t>.1%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FY14: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-8.7%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855" name="Text Box 15"/>
          <p:cNvSpPr txBox="1">
            <a:spLocks/>
          </p:cNvSpPr>
          <p:nvPr/>
        </p:nvSpPr>
        <p:spPr bwMode="auto">
          <a:xfrm>
            <a:off x="5334000" y="4572000"/>
            <a:ext cx="838200" cy="11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FY13:</a:t>
            </a:r>
          </a:p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-0.9%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FY14: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-0.7%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856" name="Text Box 16"/>
          <p:cNvSpPr txBox="1">
            <a:spLocks/>
          </p:cNvSpPr>
          <p:nvPr/>
        </p:nvSpPr>
        <p:spPr bwMode="auto">
          <a:xfrm>
            <a:off x="6477000" y="4495800"/>
            <a:ext cx="838200" cy="11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FY13:</a:t>
            </a:r>
          </a:p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+</a:t>
            </a:r>
            <a:r>
              <a:rPr lang="en-US" sz="1100" b="1" dirty="0">
                <a:solidFill>
                  <a:schemeClr val="bg1"/>
                </a:solidFill>
              </a:rPr>
              <a:t>2</a:t>
            </a:r>
            <a:r>
              <a:rPr lang="en-US" sz="1100" b="1" dirty="0" smtClean="0">
                <a:solidFill>
                  <a:schemeClr val="bg1"/>
                </a:solidFill>
              </a:rPr>
              <a:t>.1%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FY14: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-25.6%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857" name="Text Box 17"/>
          <p:cNvSpPr txBox="1">
            <a:spLocks/>
          </p:cNvSpPr>
          <p:nvPr/>
        </p:nvSpPr>
        <p:spPr bwMode="auto">
          <a:xfrm>
            <a:off x="7848600" y="4724400"/>
            <a:ext cx="83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FY13: flat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FY14: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flat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ＭＳ Ｐゴシック"/>
        <a:cs typeface=""/>
      </a:majorFont>
      <a:minorFont>
        <a:latin typeface="Gill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ＭＳ Ｐゴシック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BBE0E3"/>
    </a:accent1>
    <a:accent2>
      <a:srgbClr val="333399"/>
    </a:accent2>
    <a:accent3>
      <a:srgbClr val="AAAAAA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itle &amp; Subtitle">
    <a:majorFont>
      <a:latin typeface="Gill Sans"/>
      <a:ea typeface="ＭＳ Ｐゴシック"/>
      <a:cs typeface=""/>
    </a:majorFont>
    <a:minorFont>
      <a:latin typeface="Gill Sans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Open_Hearing_2009</Template>
  <TotalTime>27200</TotalTime>
  <Words>878</Words>
  <Application>Microsoft Macintosh PowerPoint</Application>
  <PresentationFormat>On-screen Show (4:3)</PresentationFormat>
  <Paragraphs>148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Title &amp; Subtitle</vt:lpstr>
      <vt:lpstr>Microsoft Excel 97 - 2004 Worksheet</vt:lpstr>
      <vt:lpstr>Overview of Dover Town Proposed Budget Overview Fiscal Year 2014</vt:lpstr>
      <vt:lpstr>FY2014 Proposed Budget Summary</vt:lpstr>
      <vt:lpstr>FY2014 Budget Components</vt:lpstr>
      <vt:lpstr>Summary of Spending by Category</vt:lpstr>
      <vt:lpstr>FY2014 Article 4 Spending by Category</vt:lpstr>
      <vt:lpstr>FY2014 Article 4  Schools Spending Allocating Pensions, Insurance and Debt</vt:lpstr>
      <vt:lpstr>FY2012-2014 Article 4</vt:lpstr>
      <vt:lpstr>FY2014 Estimated Revenue</vt:lpstr>
      <vt:lpstr>FY2012-2014 Revenue</vt:lpstr>
      <vt:lpstr>Budget Gap</vt:lpstr>
      <vt:lpstr>Budget Gap as a Percentage of Expenses</vt:lpstr>
      <vt:lpstr>2013 Town Meeting</vt:lpstr>
    </vt:vector>
  </TitlesOfParts>
  <Company>EMC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Sailor!</dc:title>
  <dc:creator>Peter Smith</dc:creator>
  <cp:lastModifiedBy>James Stuart</cp:lastModifiedBy>
  <cp:revision>253</cp:revision>
  <cp:lastPrinted>2013-05-06T17:56:48Z</cp:lastPrinted>
  <dcterms:created xsi:type="dcterms:W3CDTF">2009-03-18T19:31:24Z</dcterms:created>
  <dcterms:modified xsi:type="dcterms:W3CDTF">2013-05-06T17:57:53Z</dcterms:modified>
</cp:coreProperties>
</file>