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60" r:id="rId5"/>
    <p:sldId id="258" r:id="rId6"/>
    <p:sldId id="25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64" r:id="rId20"/>
    <p:sldId id="287" r:id="rId21"/>
    <p:sldId id="285" r:id="rId22"/>
    <p:sldId id="283" r:id="rId23"/>
    <p:sldId id="290" r:id="rId24"/>
    <p:sldId id="291" r:id="rId25"/>
    <p:sldId id="28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7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2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01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819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88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41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74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5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20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24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4F5DA-7D6E-4853-8AA6-D69E81A4C6D0}" type="datetimeFigureOut">
              <a:rPr lang="en-US" smtClean="0"/>
              <a:t>5/3/2013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D29E4-89CD-4431-A32F-5125AC100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84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Air Conditioning the Middle School: Rationale and Proposal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the Regional School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2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6/7-6/11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5" y="1608694"/>
          <a:ext cx="8229590" cy="4508975"/>
        </p:xfrm>
        <a:graphic>
          <a:graphicData uri="http://schemas.openxmlformats.org/drawingml/2006/table">
            <a:tbl>
              <a:tblPr/>
              <a:tblGrid>
                <a:gridCol w="476421"/>
                <a:gridCol w="402689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</a:tblGrid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6/7/2010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6/8/2010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6/9/2010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6/10/2010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69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6/14-6/18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9656" y="1600203"/>
          <a:ext cx="7984687" cy="4525956"/>
        </p:xfrm>
        <a:graphic>
          <a:graphicData uri="http://schemas.openxmlformats.org/drawingml/2006/table">
            <a:tbl>
              <a:tblPr/>
              <a:tblGrid>
                <a:gridCol w="346432"/>
                <a:gridCol w="396720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</a:tblGrid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4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6/21-6/23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5" y="2501981"/>
          <a:ext cx="8229590" cy="2722400"/>
        </p:xfrm>
        <a:graphic>
          <a:graphicData uri="http://schemas.openxmlformats.org/drawingml/2006/table">
            <a:tbl>
              <a:tblPr/>
              <a:tblGrid>
                <a:gridCol w="476421"/>
                <a:gridCol w="402689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</a:tblGrid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9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9/1-9/2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2949104"/>
          <a:ext cx="8229599" cy="1828155"/>
        </p:xfrm>
        <a:graphic>
          <a:graphicData uri="http://schemas.openxmlformats.org/drawingml/2006/table">
            <a:tbl>
              <a:tblPr/>
              <a:tblGrid>
                <a:gridCol w="429471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</a:tblGrid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89.31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95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9/7-9/10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991499"/>
          <a:ext cx="8229599" cy="3743365"/>
        </p:xfrm>
        <a:graphic>
          <a:graphicData uri="http://schemas.openxmlformats.org/drawingml/2006/table">
            <a:tbl>
              <a:tblPr/>
              <a:tblGrid>
                <a:gridCol w="429471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  <a:gridCol w="278576"/>
              </a:tblGrid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9/8/2010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9/9/2010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705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9/10/2010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79.99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76.47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80.95</a:t>
                      </a:r>
                    </a:p>
                  </a:txBody>
                  <a:tcPr marL="4353" marR="4353" marT="435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49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9/13-9/17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2411" y="1600206"/>
          <a:ext cx="7779177" cy="4525950"/>
        </p:xfrm>
        <a:graphic>
          <a:graphicData uri="http://schemas.openxmlformats.org/drawingml/2006/table">
            <a:tbl>
              <a:tblPr/>
              <a:tblGrid>
                <a:gridCol w="405965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</a:tblGrid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9/15/2010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9/16/2010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9/17/2010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23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9/20-9/24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2411" y="1600206"/>
          <a:ext cx="7779177" cy="4525950"/>
        </p:xfrm>
        <a:graphic>
          <a:graphicData uri="http://schemas.openxmlformats.org/drawingml/2006/table">
            <a:tbl>
              <a:tblPr/>
              <a:tblGrid>
                <a:gridCol w="405965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  <a:gridCol w="263329"/>
              </a:tblGrid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9/20/2010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9/22/2010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9/23/2010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229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9/24/2010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########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81.52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84.27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82.19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83.93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83.64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</a:t>
                      </a:r>
                    </a:p>
                  </a:txBody>
                  <a:tcPr marL="4115" marR="4115" marT="41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7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9/27-9/30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2040347"/>
          <a:ext cx="8229603" cy="3645669"/>
        </p:xfrm>
        <a:graphic>
          <a:graphicData uri="http://schemas.openxmlformats.org/drawingml/2006/table">
            <a:tbl>
              <a:tblPr/>
              <a:tblGrid>
                <a:gridCol w="418191"/>
                <a:gridCol w="48741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  <a:gridCol w="271259"/>
              </a:tblGrid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9/28/2010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9/29/2010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47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9/30/2010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80.24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81.36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82.57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84.55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83.61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83.42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239" marR="4239" marT="423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56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Days ≥ 78</a:t>
            </a:r>
            <a:r>
              <a:rPr lang="en-US" baseline="30000" dirty="0"/>
              <a:t>0</a:t>
            </a:r>
            <a:r>
              <a:rPr lang="en-US" dirty="0"/>
              <a:t> F in 2010</a:t>
            </a:r>
            <a:r>
              <a:rPr lang="en-US" dirty="0" smtClean="0"/>
              <a:t>*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10 2</a:t>
            </a:r>
            <a:r>
              <a:rPr lang="en-US" sz="2200" baseline="30000" dirty="0" smtClean="0"/>
              <a:t>nd</a:t>
            </a:r>
            <a:r>
              <a:rPr lang="en-US" sz="2200" dirty="0" smtClean="0"/>
              <a:t> floor classrooms with the</a:t>
            </a:r>
            <a:r>
              <a:rPr lang="en-US" sz="2200" b="1" dirty="0" smtClean="0"/>
              <a:t> most complete (not the worst) </a:t>
            </a:r>
            <a:r>
              <a:rPr lang="en-US" sz="2200" dirty="0" smtClean="0"/>
              <a:t>data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6858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*</a:t>
            </a:r>
            <a:r>
              <a:rPr lang="en-US" sz="1600" dirty="0" smtClean="0">
                <a:solidFill>
                  <a:prstClr val="black"/>
                </a:solidFill>
              </a:rPr>
              <a:t>Probably higher </a:t>
            </a:r>
            <a:r>
              <a:rPr lang="en-US" sz="1600" dirty="0">
                <a:solidFill>
                  <a:prstClr val="black"/>
                </a:solidFill>
              </a:rPr>
              <a:t>for many </a:t>
            </a:r>
            <a:r>
              <a:rPr lang="en-US" sz="1600" dirty="0" smtClean="0">
                <a:solidFill>
                  <a:prstClr val="black"/>
                </a:solidFill>
              </a:rPr>
              <a:t>rooms when entire year is included</a:t>
            </a:r>
            <a:endParaRPr lang="en-US" sz="1600" dirty="0">
              <a:solidFill>
                <a:prstClr val="black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813400"/>
              </p:ext>
            </p:extLst>
          </p:nvPr>
        </p:nvGraphicFramePr>
        <p:xfrm>
          <a:off x="914400" y="1752600"/>
          <a:ext cx="8229600" cy="2215485"/>
        </p:xfrm>
        <a:graphic>
          <a:graphicData uri="http://schemas.openxmlformats.org/drawingml/2006/table">
            <a:tbl>
              <a:tblPr/>
              <a:tblGrid>
                <a:gridCol w="1104084"/>
                <a:gridCol w="593793"/>
                <a:gridCol w="593793"/>
                <a:gridCol w="593793"/>
                <a:gridCol w="593793"/>
                <a:gridCol w="593793"/>
                <a:gridCol w="593793"/>
                <a:gridCol w="593793"/>
                <a:gridCol w="593793"/>
                <a:gridCol w="593793"/>
                <a:gridCol w="593793"/>
                <a:gridCol w="593793"/>
                <a:gridCol w="593793"/>
              </a:tblGrid>
              <a:tr h="4510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Room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227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228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229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234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235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236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237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238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20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Days  ≥ 78 F 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24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school year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19.4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19.4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17.2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15.0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20.6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18.9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19.4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17.8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18.3</a:t>
                      </a:r>
                    </a:p>
                  </a:txBody>
                  <a:tcPr marL="9282" marR="9282" marT="92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2" marR="9282" marT="928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4202209"/>
            <a:ext cx="599677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Average for these classrooms: </a:t>
            </a:r>
          </a:p>
          <a:p>
            <a:r>
              <a:rPr lang="en-US" sz="3600" b="1" dirty="0" smtClean="0"/>
              <a:t>18% of the school </a:t>
            </a:r>
            <a:r>
              <a:rPr lang="en-US" sz="3600" b="1" dirty="0"/>
              <a:t>year ≥ 78</a:t>
            </a:r>
            <a:r>
              <a:rPr lang="en-US" sz="3600" b="1" baseline="30000" dirty="0"/>
              <a:t>0</a:t>
            </a:r>
            <a:r>
              <a:rPr lang="en-US" sz="3600" b="1" dirty="0"/>
              <a:t> F </a:t>
            </a:r>
          </a:p>
        </p:txBody>
      </p:sp>
    </p:spTree>
    <p:extLst>
      <p:ext uri="{BB962C8B-B14F-4D97-AF65-F5344CB8AC3E}">
        <p14:creationId xmlns:p14="http://schemas.microsoft.com/office/powerpoint/2010/main" val="357622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Was 2010 a Fluke?</a:t>
            </a:r>
            <a:br>
              <a:rPr lang="en-US" dirty="0" smtClean="0"/>
            </a:br>
            <a:r>
              <a:rPr lang="en-US" dirty="0" smtClean="0"/>
              <a:t>2011: 5/16-6/23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56" y="1600200"/>
            <a:ext cx="3657600" cy="1294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87500"/>
            <a:ext cx="3657600" cy="1318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49602"/>
            <a:ext cx="3657600" cy="1193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3124203"/>
            <a:ext cx="3657600" cy="1301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4724401"/>
            <a:ext cx="3749040" cy="1171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756243"/>
            <a:ext cx="3733800" cy="1139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95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 opened in April 2003</a:t>
            </a:r>
          </a:p>
          <a:p>
            <a:pPr lvl="1"/>
            <a:r>
              <a:rPr lang="en-US" sz="2400" dirty="0" smtClean="0"/>
              <a:t>Originally designed for AC; removed from plan for $</a:t>
            </a:r>
          </a:p>
          <a:p>
            <a:pPr lvl="1"/>
            <a:r>
              <a:rPr lang="en-US" sz="2400" dirty="0" smtClean="0"/>
              <a:t>No adjustments to plan, no pre-installation of pipes or ducts</a:t>
            </a:r>
            <a:endParaRPr lang="en-US" sz="2400" dirty="0"/>
          </a:p>
          <a:p>
            <a:r>
              <a:rPr lang="en-US" dirty="0" smtClean="0"/>
              <a:t>Ongoing complaints of heat buildup in classrooms during hot periods, especially when humid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98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MS Teacher </a:t>
            </a:r>
            <a:r>
              <a:rPr lang="en-US" dirty="0"/>
              <a:t>survey:</a:t>
            </a:r>
            <a:br>
              <a:rPr lang="en-US" dirty="0"/>
            </a:br>
            <a:r>
              <a:rPr lang="en-US" sz="3600" dirty="0"/>
              <a:t>“What symptoms have you experienced on high heat days?”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2400" dirty="0" smtClean="0"/>
              <a:t>“</a:t>
            </a:r>
            <a:r>
              <a:rPr lang="en-US" sz="2400" dirty="0"/>
              <a:t>There were days where I seriously thought I might pass out. I'm a young, healthy, fit guy.”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89678"/>
              </p:ext>
            </p:extLst>
          </p:nvPr>
        </p:nvGraphicFramePr>
        <p:xfrm>
          <a:off x="838200" y="3429000"/>
          <a:ext cx="7416800" cy="275272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379928"/>
                <a:gridCol w="4036872"/>
              </a:tblGrid>
              <a:tr h="3429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Symptom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 % Response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Inability to concentrate or sluggishness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Excessive sweating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Excessive thirst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Headache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Dizziness/ light-headedness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Nausea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5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Excessive classroom temperatures are frequent, persistent, and widespread</a:t>
            </a:r>
          </a:p>
          <a:p>
            <a:r>
              <a:rPr lang="en-US" dirty="0" smtClean="0"/>
              <a:t>Work environment is unhealthy</a:t>
            </a:r>
          </a:p>
          <a:p>
            <a:r>
              <a:rPr lang="en-US" dirty="0" smtClean="0"/>
              <a:t>Impact on learning is likely to be significant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827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RSC work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2009-2011: Subcommittee looked at non-AC options</a:t>
            </a:r>
          </a:p>
          <a:p>
            <a:pPr lvl="1"/>
            <a:r>
              <a:rPr lang="en-US" sz="2400" dirty="0" smtClean="0"/>
              <a:t>What didn’t work: ceiling fans, holding classes elsewhere</a:t>
            </a:r>
          </a:p>
          <a:p>
            <a:pPr lvl="1"/>
            <a:r>
              <a:rPr lang="en-US" sz="2400" dirty="0" smtClean="0"/>
              <a:t>What won’t work: tinted windows, white roof, atrium cooling, window AC units, portable room AC units</a:t>
            </a:r>
          </a:p>
          <a:p>
            <a:endParaRPr lang="en-US" sz="2800" dirty="0" smtClean="0"/>
          </a:p>
          <a:p>
            <a:r>
              <a:rPr lang="en-US" sz="2800" dirty="0" smtClean="0"/>
              <a:t>2011: Air conditioning study</a:t>
            </a:r>
          </a:p>
          <a:p>
            <a:pPr lvl="1"/>
            <a:r>
              <a:rPr lang="en-US" sz="2000" dirty="0" smtClean="0"/>
              <a:t>Review by subcommittee, including town </a:t>
            </a:r>
            <a:r>
              <a:rPr lang="en-US" sz="2000" dirty="0"/>
              <a:t>and citizen </a:t>
            </a:r>
            <a:r>
              <a:rPr lang="en-US" sz="2000" dirty="0" smtClean="0"/>
              <a:t>representatives </a:t>
            </a:r>
            <a:endParaRPr lang="en-US" sz="2000" dirty="0"/>
          </a:p>
          <a:p>
            <a:endParaRPr lang="en-US" sz="2400" dirty="0" smtClean="0"/>
          </a:p>
          <a:p>
            <a:r>
              <a:rPr lang="en-US" sz="2400" dirty="0" smtClean="0"/>
              <a:t>2012-13: Bid documents, RFP, award contract subject to funding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2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500" b="1" dirty="0" smtClean="0"/>
              <a:t>Roof-top AC units</a:t>
            </a:r>
            <a:r>
              <a:rPr lang="en-US" sz="3400" dirty="0" smtClean="0"/>
              <a:t>, with coolant delivered to existing classroom heater/air-exchange units</a:t>
            </a:r>
          </a:p>
          <a:p>
            <a:pPr lvl="1"/>
            <a:r>
              <a:rPr lang="en-US" sz="3400" dirty="0" smtClean="0"/>
              <a:t>Best combination of cost, efficiency, and construction and operational flexibility </a:t>
            </a:r>
          </a:p>
          <a:p>
            <a:pPr lvl="1"/>
            <a:r>
              <a:rPr lang="en-US" sz="4500" b="1" dirty="0"/>
              <a:t>No new ductwork </a:t>
            </a:r>
            <a:r>
              <a:rPr lang="en-US" sz="4500" b="1" dirty="0" smtClean="0"/>
              <a:t>required</a:t>
            </a:r>
          </a:p>
          <a:p>
            <a:pPr lvl="1"/>
            <a:r>
              <a:rPr lang="en-US" sz="3400" dirty="0" smtClean="0"/>
              <a:t>All interior work can be completed over the summer</a:t>
            </a:r>
            <a:endParaRPr lang="en-US" sz="3400" dirty="0"/>
          </a:p>
          <a:p>
            <a:pPr lvl="1"/>
            <a:r>
              <a:rPr lang="en-US" sz="4400" b="1" dirty="0" smtClean="0"/>
              <a:t>Centralized control</a:t>
            </a:r>
            <a:r>
              <a:rPr lang="en-US" sz="3400" dirty="0" smtClean="0"/>
              <a:t>, classroom adjustment within set parameters</a:t>
            </a:r>
          </a:p>
          <a:p>
            <a:endParaRPr lang="en-US" sz="3400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5663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Total cost: $852, 395</a:t>
            </a:r>
          </a:p>
          <a:p>
            <a:pPr lvl="1"/>
            <a:r>
              <a:rPr lang="en-US" dirty="0" smtClean="0"/>
              <a:t>Bonded over 5 years</a:t>
            </a:r>
          </a:p>
          <a:p>
            <a:pPr lvl="1"/>
            <a:r>
              <a:rPr lang="en-US" dirty="0" smtClean="0"/>
              <a:t>Each town’s yearly share  </a:t>
            </a:r>
            <a:r>
              <a:rPr lang="en-US" dirty="0"/>
              <a:t>dependent on </a:t>
            </a:r>
            <a:r>
              <a:rPr lang="en-US" dirty="0" smtClean="0"/>
              <a:t>enrollments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Estimated </a:t>
            </a:r>
            <a:r>
              <a:rPr lang="en-US" dirty="0"/>
              <a:t>annual operational cost ~$</a:t>
            </a:r>
            <a:r>
              <a:rPr lang="en-US" dirty="0" smtClean="0"/>
              <a:t>11,000 </a:t>
            </a:r>
            <a:r>
              <a:rPr lang="en-US" dirty="0"/>
              <a:t>(May, June, September)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222519"/>
              </p:ext>
            </p:extLst>
          </p:nvPr>
        </p:nvGraphicFramePr>
        <p:xfrm>
          <a:off x="1828800" y="3200400"/>
          <a:ext cx="5181600" cy="1562100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</a:tblGrid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Principal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$467,273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$17,960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$485,222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Sherborn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$385,727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$14,620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$400,347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2172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5/4: Sherborn TM</a:t>
            </a:r>
          </a:p>
          <a:p>
            <a:pPr marL="0" indent="0">
              <a:buNone/>
            </a:pPr>
            <a:r>
              <a:rPr lang="en-US" dirty="0" smtClean="0"/>
              <a:t>5/6: Dover TM</a:t>
            </a:r>
          </a:p>
          <a:p>
            <a:pPr marL="0" indent="0">
              <a:buNone/>
            </a:pPr>
            <a:r>
              <a:rPr lang="en-US" dirty="0" smtClean="0"/>
              <a:t>5/14: Sherborn ballot (debt exclusion)</a:t>
            </a:r>
          </a:p>
          <a:p>
            <a:endParaRPr lang="en-US" dirty="0" smtClean="0"/>
          </a:p>
          <a:p>
            <a:r>
              <a:rPr lang="en-US" dirty="0" smtClean="0"/>
              <a:t>Construction begins 6/13</a:t>
            </a:r>
          </a:p>
          <a:p>
            <a:r>
              <a:rPr lang="en-US" dirty="0" smtClean="0"/>
              <a:t>Completed w/o disruption to school start</a:t>
            </a:r>
          </a:p>
          <a:p>
            <a:endParaRPr lang="en-US" dirty="0"/>
          </a:p>
          <a:p>
            <a:pPr algn="ctr"/>
            <a:r>
              <a:rPr lang="en-US" dirty="0" smtClean="0"/>
              <a:t>Thank you!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8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570" y="540608"/>
            <a:ext cx="7315200" cy="512064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0"/>
            <a:ext cx="8229600" cy="1143000"/>
          </a:xfrm>
        </p:spPr>
        <p:txBody>
          <a:bodyPr/>
          <a:lstStyle/>
          <a:p>
            <a:r>
              <a:rPr lang="en-US" dirty="0" smtClean="0"/>
              <a:t>Floor plan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05000" y="5486400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dirty="0"/>
              <a:t>42 </a:t>
            </a:r>
            <a:r>
              <a:rPr lang="en-US" dirty="0" smtClean="0"/>
              <a:t>classrooms, </a:t>
            </a:r>
            <a:r>
              <a:rPr lang="en-US" dirty="0"/>
              <a:t>most fully occupied throughout the </a:t>
            </a:r>
            <a:r>
              <a:rPr lang="en-US" dirty="0" smtClean="0"/>
              <a:t>day</a:t>
            </a:r>
            <a:endParaRPr lang="en-US" dirty="0"/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floor: 12 (incl 7 HS)</a:t>
            </a:r>
          </a:p>
          <a:p>
            <a:pPr lvl="1"/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floor: 30</a:t>
            </a:r>
          </a:p>
          <a:p>
            <a:r>
              <a:rPr lang="en-US" dirty="0" smtClean="0"/>
              <a:t>Existing </a:t>
            </a:r>
            <a:r>
              <a:rPr lang="en-US" dirty="0"/>
              <a:t>AC: office suite, computer lab, 202A, HS bio labs </a:t>
            </a:r>
          </a:p>
        </p:txBody>
      </p:sp>
    </p:spTree>
    <p:extLst>
      <p:ext uri="{BB962C8B-B14F-4D97-AF65-F5344CB8AC3E}">
        <p14:creationId xmlns:p14="http://schemas.microsoft.com/office/powerpoint/2010/main" val="32456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right temperature?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Reading speed </a:t>
            </a:r>
            <a:r>
              <a:rPr lang="en-US" dirty="0"/>
              <a:t>and </a:t>
            </a:r>
            <a:r>
              <a:rPr lang="en-US" dirty="0" smtClean="0"/>
              <a:t>comprehension as much as 30% worse </a:t>
            </a:r>
            <a:r>
              <a:rPr lang="en-US" dirty="0"/>
              <a:t>at </a:t>
            </a:r>
            <a:r>
              <a:rPr lang="en-US" dirty="0" smtClean="0"/>
              <a:t>81°F compared to 68°F</a:t>
            </a:r>
            <a:endParaRPr lang="en-US" sz="4100" b="1" dirty="0" smtClean="0"/>
          </a:p>
          <a:p>
            <a:pPr lvl="2"/>
            <a:r>
              <a:rPr lang="en-US" sz="1900" dirty="0" smtClean="0"/>
              <a:t>“Temperature and School Work Performance,” Lawrence Berkeley National Laboratory</a:t>
            </a:r>
          </a:p>
          <a:p>
            <a:r>
              <a:rPr lang="en-US" dirty="0" smtClean="0"/>
              <a:t>Performance </a:t>
            </a:r>
            <a:r>
              <a:rPr lang="en-US" dirty="0"/>
              <a:t>on numerical and language tasks </a:t>
            </a:r>
            <a:r>
              <a:rPr lang="en-US" dirty="0" smtClean="0"/>
              <a:t>significantly worse at 77°F compared to </a:t>
            </a:r>
            <a:r>
              <a:rPr lang="en-US" dirty="0"/>
              <a:t>68 °</a:t>
            </a:r>
            <a:r>
              <a:rPr lang="en-US" dirty="0" smtClean="0"/>
              <a:t>F</a:t>
            </a:r>
            <a:endParaRPr lang="en-US" dirty="0"/>
          </a:p>
          <a:p>
            <a:pPr lvl="2"/>
            <a:r>
              <a:rPr lang="en-US" sz="1900" dirty="0" smtClean="0"/>
              <a:t>“The </a:t>
            </a:r>
            <a:r>
              <a:rPr lang="en-US" sz="1900" dirty="0"/>
              <a:t>effects of moderately raised classroom temperatures and classroom ventilation rate on the performance of </a:t>
            </a:r>
            <a:r>
              <a:rPr lang="en-US" sz="1900" b="1" dirty="0"/>
              <a:t>school</a:t>
            </a:r>
            <a:r>
              <a:rPr lang="en-US" sz="1900" dirty="0"/>
              <a:t>work by </a:t>
            </a:r>
            <a:r>
              <a:rPr lang="en-US" sz="1900" dirty="0" smtClean="0"/>
              <a:t>children,” </a:t>
            </a:r>
            <a:r>
              <a:rPr lang="en-US" sz="1900" dirty="0"/>
              <a:t>HVAC &amp; R </a:t>
            </a:r>
            <a:r>
              <a:rPr lang="en-US" sz="1900" dirty="0" smtClean="0"/>
              <a:t>Research 2007</a:t>
            </a:r>
          </a:p>
          <a:p>
            <a:pPr lvl="1"/>
            <a:endParaRPr lang="en-US" sz="2300" dirty="0"/>
          </a:p>
          <a:p>
            <a:r>
              <a:rPr lang="en-US" sz="4000" b="1" dirty="0" smtClean="0"/>
              <a:t>BUT, our problem is NOT  trying to reach 68</a:t>
            </a:r>
            <a:r>
              <a:rPr lang="en-US" sz="4600" b="1" dirty="0" smtClean="0"/>
              <a:t>°. It’s trying to reach 78°.</a:t>
            </a:r>
          </a:p>
          <a:p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31797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Data 2010-11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Temperature is recorded hourly in each MS classroom</a:t>
            </a:r>
          </a:p>
          <a:p>
            <a:r>
              <a:rPr lang="en-US" dirty="0" smtClean="0"/>
              <a:t>We analyzed data for 2010-2011, focusing on:</a:t>
            </a:r>
          </a:p>
          <a:p>
            <a:pPr lvl="1"/>
            <a:r>
              <a:rPr lang="en-US" dirty="0" smtClean="0"/>
              <a:t>May, June, September</a:t>
            </a:r>
          </a:p>
          <a:p>
            <a:pPr lvl="1"/>
            <a:r>
              <a:rPr lang="en-US" dirty="0" smtClean="0"/>
              <a:t>Weekdays, 7 AM – 4 PM, when school is in session</a:t>
            </a:r>
          </a:p>
          <a:p>
            <a:endParaRPr lang="en-US" dirty="0" smtClean="0"/>
          </a:p>
          <a:p>
            <a:r>
              <a:rPr lang="en-US" dirty="0" smtClean="0"/>
              <a:t>Color-coded by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smtClean="0"/>
              <a:t>temperature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78-80: yellow </a:t>
            </a:r>
          </a:p>
          <a:p>
            <a:pPr lvl="1"/>
            <a:r>
              <a:rPr lang="en-US" dirty="0" smtClean="0"/>
              <a:t>80-85: orange</a:t>
            </a:r>
          </a:p>
          <a:p>
            <a:pPr lvl="1"/>
            <a:r>
              <a:rPr lang="en-US" dirty="0" smtClean="0"/>
              <a:t>85-90: red</a:t>
            </a:r>
          </a:p>
          <a:p>
            <a:pPr lvl="1"/>
            <a:r>
              <a:rPr lang="en-US" dirty="0" smtClean="0"/>
              <a:t>&gt;90: </a:t>
            </a:r>
            <a:r>
              <a:rPr lang="en-US" dirty="0" smtClean="0"/>
              <a:t>black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Some </a:t>
            </a:r>
            <a:r>
              <a:rPr lang="en-US" dirty="0"/>
              <a:t>glitches in data capture (if temp constant &gt;4 hours, gray)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Some </a:t>
            </a:r>
            <a:r>
              <a:rPr lang="en-US" dirty="0"/>
              <a:t>gaps in </a:t>
            </a:r>
            <a:r>
              <a:rPr lang="en-US" dirty="0" smtClean="0"/>
              <a:t>early data </a:t>
            </a:r>
            <a:r>
              <a:rPr lang="en-US" dirty="0"/>
              <a:t>(missing some of the worst classrooms</a:t>
            </a:r>
            <a:r>
              <a:rPr lang="en-US" dirty="0" smtClean="0"/>
              <a:t>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667000"/>
            <a:ext cx="6314596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48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example…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704882"/>
              </p:ext>
            </p:extLst>
          </p:nvPr>
        </p:nvGraphicFramePr>
        <p:xfrm>
          <a:off x="609600" y="1600202"/>
          <a:ext cx="8077199" cy="4648193"/>
        </p:xfrm>
        <a:graphic>
          <a:graphicData uri="http://schemas.openxmlformats.org/drawingml/2006/table">
            <a:tbl>
              <a:tblPr/>
              <a:tblGrid>
                <a:gridCol w="1580295"/>
                <a:gridCol w="2387935"/>
                <a:gridCol w="1355314"/>
                <a:gridCol w="1333801"/>
                <a:gridCol w="1419854"/>
              </a:tblGrid>
              <a:tr h="422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Date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Time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 236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 237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Rm238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22563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9/7/2010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76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5/17-5/21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77483" y="1505438"/>
          <a:ext cx="7589033" cy="4715488"/>
        </p:xfrm>
        <a:graphic>
          <a:graphicData uri="http://schemas.openxmlformats.org/drawingml/2006/table">
            <a:tbl>
              <a:tblPr/>
              <a:tblGrid>
                <a:gridCol w="439338"/>
                <a:gridCol w="371345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  <a:gridCol w="251050"/>
              </a:tblGrid>
              <a:tr h="21103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U103RmTemp.PointValue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U105RmTemp.PointValue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U106RmTemp.PointValue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U107RmTemp.PointValue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U109RmTemp.PointValue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U120RmTemp.PointValue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U122ERmTemp.PointValue 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U123RmTemp.PointValue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U124RmTemp.PointValue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U125RmTemp.PointValue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U227RmTemp.PointValue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U228RmTemp.PointValue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U229RmTemp.PointValue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U230RmTemp.PointValue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U232RmTemp.PointValue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U233RmTemp.PointValue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U234RmTemp.PointValue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U235RmTemp.PointValue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U236RmTemp.PointValue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U237RmTemp.PointValue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U238RmTemp.PointValue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5/17/2010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5/18/2010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62.36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5/19/2010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61.31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70.42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64.91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65.94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5/20/2010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64.96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68.02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67.17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68.64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68.54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77.86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45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5/21/2010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68.71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73.45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3923" marR="3923" marT="39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90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5/24-5/28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656" y="1600203"/>
          <a:ext cx="7984687" cy="4525956"/>
        </p:xfrm>
        <a:graphic>
          <a:graphicData uri="http://schemas.openxmlformats.org/drawingml/2006/table">
            <a:tbl>
              <a:tblPr/>
              <a:tblGrid>
                <a:gridCol w="346432"/>
                <a:gridCol w="396720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  <a:gridCol w="268205"/>
              </a:tblGrid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5/24/2010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5/25/2010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5/26/2010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91.56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5/27/2010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67.87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70.32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77.92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3814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5/28/2010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79.52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82.33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79.64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82.67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81.76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81.01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80.69</a:t>
                      </a:r>
                    </a:p>
                  </a:txBody>
                  <a:tcPr marL="4191" marR="4191" marT="41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00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2010: 6/1-6/4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5" y="1991531"/>
          <a:ext cx="8229590" cy="3743300"/>
        </p:xfrm>
        <a:graphic>
          <a:graphicData uri="http://schemas.openxmlformats.org/drawingml/2006/table">
            <a:tbl>
              <a:tblPr/>
              <a:tblGrid>
                <a:gridCol w="476421"/>
                <a:gridCol w="402689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  <a:gridCol w="272240"/>
              </a:tblGrid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6/1/2010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6/2/2010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83.28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6/3/2010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85.08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76.41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73.53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77.06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75.77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71.87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74.02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78.68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76.98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76.11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75.42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80.25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77.83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11:00:00 AM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78.89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79.62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80.07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81.33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81.57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81.22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82.69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79.04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82.16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83.65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84.23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82.26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82.78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83.82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84.45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84.71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84.64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84.09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80.49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80.34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84.91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85.19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80.51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74.99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86.73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85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6/4/2010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5:00:00 PM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80.61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79.94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80.76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73.31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75.14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81.47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80.88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81.15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74.52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87.95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88.27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86.03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85.32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86.05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85.56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85.72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83.48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84.36</a:t>
                      </a:r>
                    </a:p>
                  </a:txBody>
                  <a:tcPr marL="4254" marR="4254" marT="4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50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12535</Words>
  <Application>Microsoft Office PowerPoint</Application>
  <PresentationFormat>On-screen Show (4:3)</PresentationFormat>
  <Paragraphs>11932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Air Conditioning the Middle School: Rationale and Proposal</vt:lpstr>
      <vt:lpstr>History</vt:lpstr>
      <vt:lpstr>Floor plan</vt:lpstr>
      <vt:lpstr>What is the right temperature?</vt:lpstr>
      <vt:lpstr>Temperature Data 2010-11</vt:lpstr>
      <vt:lpstr>For example…</vt:lpstr>
      <vt:lpstr>2010: 5/17-5/21</vt:lpstr>
      <vt:lpstr>2010: 5/24-5/28</vt:lpstr>
      <vt:lpstr>2010: 6/1-6/4</vt:lpstr>
      <vt:lpstr>2010: 6/7-6/11</vt:lpstr>
      <vt:lpstr>2010: 6/14-6/18</vt:lpstr>
      <vt:lpstr>2010: 6/21-6/23</vt:lpstr>
      <vt:lpstr>2010: 9/1-9/2</vt:lpstr>
      <vt:lpstr>2010: 9/7-9/10</vt:lpstr>
      <vt:lpstr>2010: 9/13-9/17</vt:lpstr>
      <vt:lpstr>2010: 9/20-9/24</vt:lpstr>
      <vt:lpstr>2010: 9/27-9/30</vt:lpstr>
      <vt:lpstr>Days ≥ 780 F in 2010*  10 2nd floor classrooms with the most complete (not the worst) data</vt:lpstr>
      <vt:lpstr>Was 2010 a Fluke? 2011: 5/16-6/23</vt:lpstr>
      <vt:lpstr>MS Teacher survey: “What symptoms have you experienced on high heat days?” </vt:lpstr>
      <vt:lpstr>Summary</vt:lpstr>
      <vt:lpstr>RSC work to date</vt:lpstr>
      <vt:lpstr>The Plan</vt:lpstr>
      <vt:lpstr>Costs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Rationale for Air Conditioning the Middle School</dc:title>
  <dc:creator>Richard</dc:creator>
  <cp:lastModifiedBy>Bill Clark</cp:lastModifiedBy>
  <cp:revision>49</cp:revision>
  <dcterms:created xsi:type="dcterms:W3CDTF">2012-09-26T16:56:16Z</dcterms:created>
  <dcterms:modified xsi:type="dcterms:W3CDTF">2013-05-03T14:46:44Z</dcterms:modified>
</cp:coreProperties>
</file>