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67" r:id="rId4"/>
    <p:sldId id="273" r:id="rId5"/>
    <p:sldId id="276" r:id="rId6"/>
    <p:sldId id="275" r:id="rId7"/>
  </p:sldIdLst>
  <p:sldSz cx="9144000" cy="6858000" type="screen4x3"/>
  <p:notesSz cx="6858000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1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30" autoAdjust="0"/>
  </p:normalViewPr>
  <p:slideViewPr>
    <p:cSldViewPr>
      <p:cViewPr>
        <p:scale>
          <a:sx n="70" d="100"/>
          <a:sy n="70" d="100"/>
        </p:scale>
        <p:origin x="-220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3CCB9-19A6-47BC-B4D0-8FCF43FBF75F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267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56113"/>
            <a:ext cx="5486400" cy="4222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0638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10638"/>
            <a:ext cx="297180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FADA-2144-46A2-AFDC-3E2F3D1A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FADA-2144-46A2-AFDC-3E2F3D1AA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6FA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4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9266-2098-4AB2-94F6-AAE89848FBC3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217C-9BF0-436A-9F7F-E7BA7B0B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“Recreational Path Feasibility Study Update”</a:t>
            </a:r>
            <a:br>
              <a:rPr lang="en-US" sz="3200" dirty="0" smtClean="0"/>
            </a:br>
            <a:r>
              <a:rPr lang="en-US" sz="3200" dirty="0" smtClean="0"/>
              <a:t>Presented by Dover </a:t>
            </a:r>
            <a:r>
              <a:rPr lang="en-US" sz="3200" dirty="0"/>
              <a:t>Rail Trail </a:t>
            </a:r>
            <a:r>
              <a:rPr lang="en-US" sz="3200" dirty="0" smtClean="0"/>
              <a:t>Committee</a:t>
            </a:r>
            <a:br>
              <a:rPr lang="en-US" sz="3200" dirty="0" smtClean="0"/>
            </a:br>
            <a:r>
              <a:rPr lang="en-US" sz="3200" dirty="0" smtClean="0"/>
              <a:t>Town Meeting, 5/6/13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5928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42316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TextBox 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46" y="4800600"/>
            <a:ext cx="762571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r>
              <a:rPr lang="en-US" dirty="0" smtClean="0">
                <a:latin typeface="+mn-lt"/>
              </a:rPr>
              <a:t>Ad-hoc committee formed in 2011</a:t>
            </a:r>
          </a:p>
          <a:p>
            <a:r>
              <a:rPr lang="en-US" dirty="0" smtClean="0">
                <a:latin typeface="+mn-lt"/>
              </a:rPr>
              <a:t>At May 2012 Town Meeting, voters approved up to $5,000 for miscellaneous expenses related to the Feasibility Study</a:t>
            </a:r>
            <a:endParaRPr lang="en-US" dirty="0">
              <a:latin typeface="+mn-lt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1066800"/>
            <a:ext cx="76962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Opportunity to Convert the 3.7-Mile Unused Rail Corridor in Dover to a Recreational Path</a:t>
            </a:r>
            <a:endParaRPr lang="en-US" b="1" i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57200" y="3962400"/>
            <a:ext cx="7772400" cy="762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Dover Rail Trail Committee Working on a Feasibility Study to Understand Pros/Cons of the Path</a:t>
            </a:r>
            <a:endParaRPr lang="en-US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00046" y="1865799"/>
            <a:ext cx="7653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Working Assumptions:</a:t>
            </a:r>
          </a:p>
          <a:p>
            <a: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Preserve Town’s rural </a:t>
            </a:r>
            <a:r>
              <a:rPr lang="en-US" sz="2000" dirty="0" smtClean="0">
                <a:solidFill>
                  <a:srgbClr val="000000"/>
                </a:solidFill>
              </a:rPr>
              <a:t>character </a:t>
            </a:r>
          </a:p>
          <a:p>
            <a: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Appropriate for walking, running, casual bike riding, and </a:t>
            </a:r>
            <a:r>
              <a:rPr lang="en-US" sz="2000" dirty="0" smtClean="0">
                <a:solidFill>
                  <a:srgbClr val="000000"/>
                </a:solidFill>
              </a:rPr>
              <a:t>skiing</a:t>
            </a:r>
          </a:p>
          <a:p>
            <a: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Local </a:t>
            </a:r>
            <a:r>
              <a:rPr lang="en-US" sz="2000" dirty="0" smtClean="0">
                <a:solidFill>
                  <a:srgbClr val="000000"/>
                </a:solidFill>
              </a:rPr>
              <a:t>control</a:t>
            </a:r>
          </a:p>
          <a:p>
            <a: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Potentially strong value proposition (i.e</a:t>
            </a:r>
            <a:r>
              <a:rPr lang="en-US" sz="2000" dirty="0">
                <a:solidFill>
                  <a:srgbClr val="000000"/>
                </a:solidFill>
              </a:rPr>
              <a:t>., benefits relative to </a:t>
            </a:r>
            <a:r>
              <a:rPr lang="en-US" sz="2000" dirty="0" smtClean="0">
                <a:solidFill>
                  <a:srgbClr val="000000"/>
                </a:solidFill>
              </a:rPr>
              <a:t>cost)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 – Key Questions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1348222"/>
            <a:ext cx="8077200" cy="4164884"/>
          </a:xfrm>
          <a:prstGeom prst="roundRect">
            <a:avLst>
              <a:gd name="adj" fmla="val 1060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274320" tIns="182880" rIns="274320" bIns="182880" anchor="ctr">
            <a:spAutoFit/>
          </a:bodyPr>
          <a:lstStyle/>
          <a:p>
            <a:pPr marL="342900" marR="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i="1" dirty="0" smtClean="0">
                <a:latin typeface="+mj-lt"/>
                <a:ea typeface="Times New Roman"/>
                <a:cs typeface="Calibri"/>
              </a:rPr>
              <a:t>Is </a:t>
            </a:r>
            <a:r>
              <a:rPr lang="en-US" sz="2000" b="1" i="1" dirty="0">
                <a:latin typeface="+mj-lt"/>
                <a:ea typeface="Times New Roman"/>
                <a:cs typeface="Calibri"/>
              </a:rPr>
              <a:t>it feasible for Dover to convert the unused rail corridor into a Recreational Path</a:t>
            </a:r>
            <a:r>
              <a:rPr lang="en-US" sz="2000" b="1" dirty="0" smtClean="0">
                <a:latin typeface="+mj-lt"/>
                <a:ea typeface="Times New Roman"/>
                <a:cs typeface="Calibri"/>
              </a:rPr>
              <a:t>?</a:t>
            </a:r>
            <a:endParaRPr lang="en-US" sz="2000" dirty="0" smtClean="0">
              <a:latin typeface="+mj-lt"/>
              <a:ea typeface="Times New Roman"/>
              <a:cs typeface="Calibri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+mj-lt"/>
                <a:ea typeface="Times New Roman"/>
                <a:cs typeface="Calibri"/>
              </a:rPr>
              <a:t>Includes financial</a:t>
            </a:r>
            <a:r>
              <a:rPr lang="en-US" dirty="0">
                <a:latin typeface="+mj-lt"/>
                <a:ea typeface="Times New Roman"/>
                <a:cs typeface="Calibri"/>
              </a:rPr>
              <a:t>, environmental, legal, public safety, citizen interest, </a:t>
            </a:r>
            <a:r>
              <a:rPr lang="en-US" dirty="0" smtClean="0">
                <a:latin typeface="+mj-lt"/>
                <a:ea typeface="Times New Roman"/>
                <a:cs typeface="Calibri"/>
              </a:rPr>
              <a:t>and community / abutter impact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i="1" dirty="0" smtClean="0">
                <a:latin typeface="+mj-lt"/>
                <a:ea typeface="Times New Roman"/>
                <a:cs typeface="Calibri"/>
              </a:rPr>
              <a:t>If </a:t>
            </a:r>
            <a:r>
              <a:rPr lang="en-US" sz="2000" b="1" i="1" dirty="0">
                <a:latin typeface="+mj-lt"/>
                <a:ea typeface="Times New Roman"/>
                <a:cs typeface="Calibri"/>
              </a:rPr>
              <a:t>yes, then what are the Committee’s recommendations for the range of elements involved in creating the Path</a:t>
            </a:r>
            <a:r>
              <a:rPr lang="en-US" sz="2000" b="1" i="1" dirty="0" smtClean="0">
                <a:latin typeface="+mj-lt"/>
                <a:ea typeface="Times New Roman"/>
                <a:cs typeface="Calibri"/>
              </a:rPr>
              <a:t>?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i="1" dirty="0" smtClean="0">
                <a:ea typeface="Times New Roman"/>
                <a:cs typeface="Calibri"/>
              </a:rPr>
              <a:t>Considers what would </a:t>
            </a:r>
            <a:r>
              <a:rPr lang="en-US" i="1" dirty="0">
                <a:ea typeface="Times New Roman"/>
                <a:cs typeface="Calibri"/>
              </a:rPr>
              <a:t>be an appropriate Recreational Path for Dover and how it would be constructed, managed, and </a:t>
            </a:r>
            <a:r>
              <a:rPr lang="en-US" i="1" dirty="0" smtClean="0">
                <a:ea typeface="Times New Roman"/>
                <a:cs typeface="Calibri"/>
              </a:rPr>
              <a:t>maintained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i="1" dirty="0">
              <a:ea typeface="Times New Roman"/>
              <a:cs typeface="Calibri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i="1" dirty="0">
              <a:ea typeface="Times New Roman"/>
              <a:cs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8680" y="1676400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8680" y="3124200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4724400"/>
            <a:ext cx="8118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36538" indent="-236538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b="1" i="1" dirty="0"/>
              <a:t>With the help of interested Dover citizens, the Committee </a:t>
            </a:r>
            <a:r>
              <a:rPr lang="en-US" b="1" i="1" dirty="0" smtClean="0"/>
              <a:t>identified </a:t>
            </a:r>
            <a:r>
              <a:rPr lang="en-US" b="1" i="1" dirty="0"/>
              <a:t>over 80 items for review and study</a:t>
            </a:r>
          </a:p>
        </p:txBody>
      </p:sp>
    </p:spTree>
    <p:extLst>
      <p:ext uri="{BB962C8B-B14F-4D97-AF65-F5344CB8AC3E}">
        <p14:creationId xmlns:p14="http://schemas.microsoft.com/office/powerpoint/2010/main" val="9751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22733" r="50493" b="8844"/>
          <a:stretch/>
        </p:blipFill>
        <p:spPr bwMode="auto">
          <a:xfrm>
            <a:off x="6443443" y="1828800"/>
            <a:ext cx="1588592" cy="21430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tx1">
                <a:lumMod val="65000"/>
                <a:lumOff val="3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495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Regular meetings with public attendance</a:t>
            </a:r>
          </a:p>
          <a:p>
            <a:r>
              <a:rPr lang="en-US" sz="2400" dirty="0" smtClean="0"/>
              <a:t>Community engagement </a:t>
            </a:r>
            <a:r>
              <a:rPr lang="en-US" sz="2400" dirty="0"/>
              <a:t>(open </a:t>
            </a:r>
            <a:r>
              <a:rPr lang="en-US" sz="2400" dirty="0" smtClean="0"/>
              <a:t>meetings, email list</a:t>
            </a:r>
            <a:r>
              <a:rPr lang="en-US" sz="2400" dirty="0"/>
              <a:t>, web page, </a:t>
            </a:r>
            <a:r>
              <a:rPr lang="en-US" sz="2400" dirty="0" smtClean="0"/>
              <a:t>abutter mailings)</a:t>
            </a:r>
          </a:p>
          <a:p>
            <a:r>
              <a:rPr lang="en-US" sz="2400" dirty="0" smtClean="0"/>
              <a:t>Engagement of Town officials (</a:t>
            </a:r>
            <a:r>
              <a:rPr lang="en-US" sz="2400" dirty="0" err="1" smtClean="0"/>
              <a:t>ConCom</a:t>
            </a:r>
            <a:r>
              <a:rPr lang="en-US" sz="2400" dirty="0" smtClean="0"/>
              <a:t>, Public Safety, etc.)</a:t>
            </a:r>
          </a:p>
          <a:p>
            <a:r>
              <a:rPr lang="en-US" sz="2400" dirty="0" smtClean="0"/>
              <a:t>Research of other town activities and best practices</a:t>
            </a:r>
          </a:p>
          <a:p>
            <a:r>
              <a:rPr lang="en-US" sz="2400" dirty="0" smtClean="0"/>
              <a:t>Knowledge sharing with Needham and Medfield on similar issues</a:t>
            </a:r>
          </a:p>
          <a:p>
            <a:pPr lvl="1"/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142999"/>
            <a:ext cx="4800600" cy="6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/>
              <a:t>Rail Trail Committee Activities</a:t>
            </a:r>
            <a:endParaRPr lang="en-US" sz="2400" b="1" u="sng" dirty="0"/>
          </a:p>
        </p:txBody>
      </p:sp>
      <p:sp>
        <p:nvSpPr>
          <p:cNvPr id="9" name="Isosceles Triangle 8"/>
          <p:cNvSpPr/>
          <p:nvPr/>
        </p:nvSpPr>
        <p:spPr>
          <a:xfrm rot="16200000" flipV="1">
            <a:off x="2819400" y="3810001"/>
            <a:ext cx="464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62550" y="1142999"/>
            <a:ext cx="3981450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u="sng" dirty="0" smtClean="0"/>
              <a:t>Status as of May 2013</a:t>
            </a:r>
            <a:endParaRPr lang="en-US" sz="2400" b="1" u="sng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35133" y="4114800"/>
            <a:ext cx="3608867" cy="1397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u="sng" dirty="0" smtClean="0"/>
              <a:t>Draft</a:t>
            </a:r>
            <a:r>
              <a:rPr lang="en-US" sz="2400" dirty="0" smtClean="0"/>
              <a:t> 30-page Feasibility Study, with some remaining questions and issues to explore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Available on Dover website since March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534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Feasibility Study Findings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-76200"/>
            <a:ext cx="4114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74320" y="1219200"/>
            <a:ext cx="3002280" cy="647854"/>
            <a:chOff x="274320" y="1219200"/>
            <a:chExt cx="3154680" cy="647854"/>
          </a:xfrm>
        </p:grpSpPr>
        <p:sp>
          <p:nvSpPr>
            <p:cNvPr id="8" name="AutoShape 70"/>
            <p:cNvSpPr>
              <a:spLocks noChangeArrowheads="1"/>
            </p:cNvSpPr>
            <p:nvPr/>
          </p:nvSpPr>
          <p:spPr bwMode="gray">
            <a:xfrm>
              <a:off x="457200" y="1272199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Surface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4320" y="1219200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" y="1960872"/>
            <a:ext cx="3002280" cy="668959"/>
            <a:chOff x="274320" y="2036295"/>
            <a:chExt cx="3154680" cy="668959"/>
          </a:xfrm>
        </p:grpSpPr>
        <p:sp>
          <p:nvSpPr>
            <p:cNvPr id="9" name="AutoShape 70"/>
            <p:cNvSpPr>
              <a:spLocks noChangeArrowheads="1"/>
            </p:cNvSpPr>
            <p:nvPr/>
          </p:nvSpPr>
          <p:spPr bwMode="gray">
            <a:xfrm>
              <a:off x="457200" y="2110399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Usage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74320" y="2036295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" y="2723649"/>
            <a:ext cx="3002280" cy="690064"/>
            <a:chOff x="274320" y="2853390"/>
            <a:chExt cx="3154680" cy="690064"/>
          </a:xfrm>
        </p:grpSpPr>
        <p:sp>
          <p:nvSpPr>
            <p:cNvPr id="10" name="AutoShape 70"/>
            <p:cNvSpPr>
              <a:spLocks noChangeArrowheads="1"/>
            </p:cNvSpPr>
            <p:nvPr/>
          </p:nvSpPr>
          <p:spPr bwMode="gray">
            <a:xfrm>
              <a:off x="457200" y="2948599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Charles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 River Bridge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4320" y="2853390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320" y="3507531"/>
            <a:ext cx="3002280" cy="711169"/>
            <a:chOff x="274320" y="3670485"/>
            <a:chExt cx="3154680" cy="711169"/>
          </a:xfrm>
        </p:grpSpPr>
        <p:sp>
          <p:nvSpPr>
            <p:cNvPr id="11" name="AutoShape 70"/>
            <p:cNvSpPr>
              <a:spLocks noChangeArrowheads="1"/>
            </p:cNvSpPr>
            <p:nvPr/>
          </p:nvSpPr>
          <p:spPr bwMode="gray">
            <a:xfrm>
              <a:off x="457200" y="3786799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Public Safety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" y="3670485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4320" y="4312518"/>
            <a:ext cx="3002280" cy="732275"/>
            <a:chOff x="274320" y="4487579"/>
            <a:chExt cx="3154680" cy="732275"/>
          </a:xfrm>
        </p:grpSpPr>
        <p:sp>
          <p:nvSpPr>
            <p:cNvPr id="16" name="AutoShape 70"/>
            <p:cNvSpPr>
              <a:spLocks noChangeArrowheads="1"/>
            </p:cNvSpPr>
            <p:nvPr/>
          </p:nvSpPr>
          <p:spPr bwMode="gray">
            <a:xfrm>
              <a:off x="457200" y="4624999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Parking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74320" y="4487579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4320" y="5138611"/>
            <a:ext cx="3002280" cy="711169"/>
            <a:chOff x="274320" y="5308631"/>
            <a:chExt cx="3154680" cy="711169"/>
          </a:xfrm>
        </p:grpSpPr>
        <p:sp>
          <p:nvSpPr>
            <p:cNvPr id="22" name="AutoShape 70"/>
            <p:cNvSpPr>
              <a:spLocks noChangeArrowheads="1"/>
            </p:cNvSpPr>
            <p:nvPr/>
          </p:nvSpPr>
          <p:spPr bwMode="gray">
            <a:xfrm>
              <a:off x="457200" y="5424945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Friends Group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4320" y="5308631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4320" y="5943600"/>
            <a:ext cx="3002280" cy="732275"/>
            <a:chOff x="274320" y="5943600"/>
            <a:chExt cx="3154680" cy="732275"/>
          </a:xfrm>
        </p:grpSpPr>
        <p:sp>
          <p:nvSpPr>
            <p:cNvPr id="23" name="AutoShape 70"/>
            <p:cNvSpPr>
              <a:spLocks noChangeArrowheads="1"/>
            </p:cNvSpPr>
            <p:nvPr/>
          </p:nvSpPr>
          <p:spPr bwMode="gray">
            <a:xfrm>
              <a:off x="457200" y="6081020"/>
              <a:ext cx="2971800" cy="5948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Governance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74320" y="5943600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AutoShape 74"/>
          <p:cNvSpPr>
            <a:spLocks noChangeArrowheads="1"/>
          </p:cNvSpPr>
          <p:nvPr/>
        </p:nvSpPr>
        <p:spPr bwMode="gray">
          <a:xfrm>
            <a:off x="3276600" y="1243539"/>
            <a:ext cx="52578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Preserve rural character – NOT paved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0" name="AutoShape 74"/>
          <p:cNvSpPr>
            <a:spLocks noChangeArrowheads="1"/>
          </p:cNvSpPr>
          <p:nvPr/>
        </p:nvSpPr>
        <p:spPr bwMode="gray">
          <a:xfrm>
            <a:off x="3276600" y="1987384"/>
            <a:ext cx="55626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pitchFamily="34" charset="0"/>
              </a:rPr>
              <a:t>D</a:t>
            </a:r>
            <a:r>
              <a:rPr lang="en-US" sz="2400" dirty="0" smtClean="0">
                <a:latin typeface="+mn-lt"/>
                <a:cs typeface="Arial" pitchFamily="34" charset="0"/>
              </a:rPr>
              <a:t>aytime walking</a:t>
            </a:r>
            <a:r>
              <a:rPr lang="en-US" sz="2400" dirty="0">
                <a:latin typeface="+mn-lt"/>
                <a:cs typeface="Arial" pitchFamily="34" charset="0"/>
              </a:rPr>
              <a:t>, running, </a:t>
            </a:r>
            <a:r>
              <a:rPr lang="en-US" sz="2400" dirty="0" smtClean="0">
                <a:latin typeface="+mn-lt"/>
                <a:cs typeface="Arial" pitchFamily="34" charset="0"/>
              </a:rPr>
              <a:t>biking</a:t>
            </a:r>
            <a:r>
              <a:rPr lang="en-US" sz="2400" dirty="0">
                <a:latin typeface="+mn-lt"/>
                <a:cs typeface="Arial" pitchFamily="34" charset="0"/>
              </a:rPr>
              <a:t>, </a:t>
            </a:r>
            <a:r>
              <a:rPr lang="en-US" sz="2400" dirty="0" smtClean="0">
                <a:latin typeface="+mn-lt"/>
                <a:cs typeface="Arial" pitchFamily="34" charset="0"/>
              </a:rPr>
              <a:t>skiing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1" name="AutoShape 74"/>
          <p:cNvSpPr>
            <a:spLocks noChangeArrowheads="1"/>
          </p:cNvSpPr>
          <p:nvPr/>
        </p:nvSpPr>
        <p:spPr bwMode="gray">
          <a:xfrm>
            <a:off x="3276600" y="2771266"/>
            <a:ext cx="55626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Excluded from Dover’s Path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2" name="AutoShape 74"/>
          <p:cNvSpPr>
            <a:spLocks noChangeArrowheads="1"/>
          </p:cNvSpPr>
          <p:nvPr/>
        </p:nvSpPr>
        <p:spPr bwMode="gray">
          <a:xfrm>
            <a:off x="3276600" y="3576253"/>
            <a:ext cx="60198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Covered by existing Public Safety resources 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3" name="AutoShape 74"/>
          <p:cNvSpPr>
            <a:spLocks noChangeArrowheads="1"/>
          </p:cNvSpPr>
          <p:nvPr/>
        </p:nvSpPr>
        <p:spPr bwMode="gray">
          <a:xfrm>
            <a:off x="3276600" y="4402346"/>
            <a:ext cx="57150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Sufficient public parking capacity exists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4" name="AutoShape 74"/>
          <p:cNvSpPr>
            <a:spLocks noChangeArrowheads="1"/>
          </p:cNvSpPr>
          <p:nvPr/>
        </p:nvSpPr>
        <p:spPr bwMode="gray">
          <a:xfrm>
            <a:off x="3276600" y="5207333"/>
            <a:ext cx="57150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Will help with funding and maintenance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35" name="AutoShape 74"/>
          <p:cNvSpPr>
            <a:spLocks noChangeArrowheads="1"/>
          </p:cNvSpPr>
          <p:nvPr/>
        </p:nvSpPr>
        <p:spPr bwMode="gray">
          <a:xfrm>
            <a:off x="3276600" y="6033428"/>
            <a:ext cx="5715000" cy="69003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Standing committee to provide oversight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 Article Request</a:t>
            </a:r>
            <a:endParaRPr lang="en-US" dirty="0"/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gray">
          <a:xfrm>
            <a:off x="457200" y="2240279"/>
            <a:ext cx="2513835" cy="67698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Right-of-Way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Review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7" name="AutoShape 74"/>
          <p:cNvSpPr>
            <a:spLocks noChangeArrowheads="1"/>
          </p:cNvSpPr>
          <p:nvPr/>
        </p:nvSpPr>
        <p:spPr bwMode="gray">
          <a:xfrm>
            <a:off x="4114800" y="2534589"/>
            <a:ext cx="4800600" cy="3615091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solid"/>
            <a:round/>
            <a:headEnd/>
            <a:tailEnd/>
          </a:ln>
        </p:spPr>
        <p:txBody>
          <a:bodyPr wrap="squar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Warrant Article requests $50,000 to fund sufficient due diligence on these key items, i.e., commissioning targeted external professional services</a:t>
            </a:r>
          </a:p>
          <a:p>
            <a:pPr marL="342900" lvl="0" indent="-342900"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Arial" pitchFamily="34" charset="0"/>
              </a:rPr>
              <a:t>If approved, the Committee will work toward completion of the Feasibility Study in time for the May 2014 Town Meeting, as appropriate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1004248"/>
            <a:ext cx="8077200" cy="914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cs typeface="Arial" charset="0"/>
              </a:rPr>
              <a:t>Five Key Items Require Additional Research </a:t>
            </a:r>
            <a:r>
              <a:rPr lang="en-US" sz="2800" b="1" dirty="0">
                <a:solidFill>
                  <a:srgbClr val="FFFFFF"/>
                </a:solidFill>
                <a:cs typeface="Arial" charset="0"/>
              </a:rPr>
              <a:t>and </a:t>
            </a:r>
            <a:r>
              <a:rPr lang="en-US" sz="2800" b="1" dirty="0" smtClean="0">
                <a:solidFill>
                  <a:srgbClr val="FFFFFF"/>
                </a:solidFill>
                <a:cs typeface="Arial" charset="0"/>
              </a:rPr>
              <a:t>Professional Expertise  </a:t>
            </a: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AutoShape 70"/>
          <p:cNvSpPr>
            <a:spLocks noChangeArrowheads="1"/>
          </p:cNvSpPr>
          <p:nvPr/>
        </p:nvSpPr>
        <p:spPr bwMode="gray">
          <a:xfrm>
            <a:off x="457200" y="3078479"/>
            <a:ext cx="2513835" cy="67698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MBTA Lease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Terms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1" name="AutoShape 70"/>
          <p:cNvSpPr>
            <a:spLocks noChangeArrowheads="1"/>
          </p:cNvSpPr>
          <p:nvPr/>
        </p:nvSpPr>
        <p:spPr bwMode="gray">
          <a:xfrm>
            <a:off x="457200" y="3916679"/>
            <a:ext cx="2513835" cy="67698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Engineering Analysis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2" name="AutoShape 70"/>
          <p:cNvSpPr>
            <a:spLocks noChangeArrowheads="1"/>
          </p:cNvSpPr>
          <p:nvPr/>
        </p:nvSpPr>
        <p:spPr bwMode="gray">
          <a:xfrm>
            <a:off x="457200" y="4754879"/>
            <a:ext cx="2513835" cy="67698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Construction Parameters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4" name="AutoShape 70"/>
          <p:cNvSpPr>
            <a:spLocks noChangeArrowheads="1"/>
          </p:cNvSpPr>
          <p:nvPr/>
        </p:nvSpPr>
        <p:spPr bwMode="gray">
          <a:xfrm>
            <a:off x="457200" y="5593079"/>
            <a:ext cx="2513835" cy="67698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9050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Environmental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Review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0" y="2187280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" y="3004375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4320" y="3821470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4320" y="4638565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" y="5455659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V="1">
            <a:off x="1741340" y="4103540"/>
            <a:ext cx="421352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BpKD38D06EmNn8Wmss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BpKD38D06EmNn8WmssU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431</Words>
  <Application>Microsoft Macintosh PowerPoint</Application>
  <PresentationFormat>On-screen Show (4:3)</PresentationFormat>
  <Paragraphs>71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“Recreational Path Feasibility Study Update” Presented by Dover Rail Trail Committee Town Meeting, 5/6/13</vt:lpstr>
      <vt:lpstr>Context</vt:lpstr>
      <vt:lpstr>Feasibility Study – Key Questions</vt:lpstr>
      <vt:lpstr>Status Update</vt:lpstr>
      <vt:lpstr>Key Feasibility Study Findings</vt:lpstr>
      <vt:lpstr>Warrant Article Request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Dover Rail Trail Feasibility Study</dc:title>
  <dc:creator>steve</dc:creator>
  <cp:lastModifiedBy>Kathryn Cannie</cp:lastModifiedBy>
  <cp:revision>74</cp:revision>
  <cp:lastPrinted>2013-05-05T18:54:15Z</cp:lastPrinted>
  <dcterms:created xsi:type="dcterms:W3CDTF">2012-03-11T19:43:39Z</dcterms:created>
  <dcterms:modified xsi:type="dcterms:W3CDTF">2013-05-06T13:07:05Z</dcterms:modified>
</cp:coreProperties>
</file>