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3" r:id="rId3"/>
    <p:sldId id="293" r:id="rId4"/>
    <p:sldId id="304" r:id="rId5"/>
    <p:sldId id="258" r:id="rId6"/>
    <p:sldId id="287" r:id="rId7"/>
    <p:sldId id="353" r:id="rId8"/>
    <p:sldId id="351" r:id="rId9"/>
    <p:sldId id="354" r:id="rId10"/>
    <p:sldId id="352" r:id="rId11"/>
    <p:sldId id="286" r:id="rId12"/>
    <p:sldId id="259" r:id="rId13"/>
    <p:sldId id="260" r:id="rId14"/>
    <p:sldId id="263" r:id="rId15"/>
    <p:sldId id="265" r:id="rId16"/>
    <p:sldId id="267" r:id="rId17"/>
    <p:sldId id="266" r:id="rId18"/>
    <p:sldId id="308" r:id="rId19"/>
    <p:sldId id="306" r:id="rId20"/>
    <p:sldId id="356" r:id="rId21"/>
    <p:sldId id="324" r:id="rId22"/>
    <p:sldId id="326" r:id="rId23"/>
    <p:sldId id="350" r:id="rId24"/>
    <p:sldId id="327" r:id="rId25"/>
    <p:sldId id="323" r:id="rId26"/>
    <p:sldId id="328" r:id="rId27"/>
    <p:sldId id="334" r:id="rId28"/>
    <p:sldId id="335" r:id="rId29"/>
    <p:sldId id="336" r:id="rId30"/>
    <p:sldId id="338" r:id="rId31"/>
    <p:sldId id="339" r:id="rId32"/>
    <p:sldId id="343" r:id="rId33"/>
    <p:sldId id="344" r:id="rId34"/>
    <p:sldId id="345" r:id="rId35"/>
    <p:sldId id="349" r:id="rId36"/>
    <p:sldId id="305" r:id="rId37"/>
    <p:sldId id="309" r:id="rId38"/>
    <p:sldId id="319" r:id="rId39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5pPr>
    <a:lvl6pPr marL="22860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6pPr>
    <a:lvl7pPr marL="27432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7pPr>
    <a:lvl8pPr marL="32004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8pPr>
    <a:lvl9pPr marL="36576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1E7024C-23F0-A142-A8C3-C28E5EBE25B5}">
          <p14:sldIdLst>
            <p14:sldId id="256"/>
            <p14:sldId id="303"/>
            <p14:sldId id="293"/>
            <p14:sldId id="304"/>
            <p14:sldId id="258"/>
            <p14:sldId id="287"/>
            <p14:sldId id="353"/>
            <p14:sldId id="351"/>
            <p14:sldId id="354"/>
            <p14:sldId id="352"/>
            <p14:sldId id="286"/>
            <p14:sldId id="259"/>
            <p14:sldId id="260"/>
            <p14:sldId id="263"/>
            <p14:sldId id="265"/>
            <p14:sldId id="267"/>
            <p14:sldId id="266"/>
            <p14:sldId id="308"/>
            <p14:sldId id="306"/>
            <p14:sldId id="356"/>
            <p14:sldId id="324"/>
            <p14:sldId id="326"/>
            <p14:sldId id="350"/>
            <p14:sldId id="327"/>
            <p14:sldId id="323"/>
            <p14:sldId id="328"/>
            <p14:sldId id="334"/>
            <p14:sldId id="335"/>
            <p14:sldId id="336"/>
            <p14:sldId id="338"/>
            <p14:sldId id="339"/>
            <p14:sldId id="343"/>
            <p14:sldId id="344"/>
            <p14:sldId id="345"/>
            <p14:sldId id="349"/>
            <p14:sldId id="305"/>
            <p14:sldId id="309"/>
            <p14:sldId id="3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932" autoAdjust="0"/>
    <p:restoredTop sz="92191" autoAdjust="0"/>
  </p:normalViewPr>
  <p:slideViewPr>
    <p:cSldViewPr>
      <p:cViewPr>
        <p:scale>
          <a:sx n="150" d="100"/>
          <a:sy n="150" d="100"/>
        </p:scale>
        <p:origin x="-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86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58790170132"/>
          <c:y val="0.070522752351918"/>
          <c:w val="0.551234401661948"/>
          <c:h val="0.9168690968260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3AAFE"/>
            </a:solidFill>
            <a:ln w="1258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EE257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DD2D32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A2BD90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424690844383474"/>
                  <c:y val="-0.407685488245086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387" b="1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848582345939175"/>
                  <c:y val="-0.0337548364459498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20447421758821"/>
                  <c:y val="-0.00875755138683674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45128146022089"/>
                  <c:y val="0.000966951577608618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68856173413882"/>
                  <c:y val="0.0863330652552041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46594438993948"/>
                  <c:y val="0.000178988909046702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570887225316043"/>
                  <c:y val="0.0873817494903397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165">
                <a:noFill/>
              </a:ln>
            </c:spPr>
            <c:txPr>
              <a:bodyPr/>
              <a:lstStyle/>
              <a:p>
                <a:pPr>
                  <a:defRPr sz="1016" b="0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Operating Budget (Art 4, excl dbt) (e)</c:v>
                </c:pt>
                <c:pt idx="1">
                  <c:v>Debt Service (Art 4)</c:v>
                </c:pt>
                <c:pt idx="2">
                  <c:v>Special Articles</c:v>
                </c:pt>
                <c:pt idx="3">
                  <c:v>Capital Items (e)</c:v>
                </c:pt>
                <c:pt idx="4">
                  <c:v>Prior Year Snow &amp; Ice Deficit</c:v>
                </c:pt>
                <c:pt idx="5">
                  <c:v>Reserve Fund</c:v>
                </c:pt>
                <c:pt idx="6">
                  <c:v>Misc (e)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3.2869753E7</c:v>
                </c:pt>
                <c:pt idx="1">
                  <c:v>2.129214E6</c:v>
                </c:pt>
                <c:pt idx="2">
                  <c:v>205870.7</c:v>
                </c:pt>
                <c:pt idx="3">
                  <c:v>492775.0</c:v>
                </c:pt>
                <c:pt idx="4">
                  <c:v>0.0</c:v>
                </c:pt>
                <c:pt idx="5">
                  <c:v>250000.0</c:v>
                </c:pt>
                <c:pt idx="6">
                  <c:v>588147.0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eparator> </c:separator>
          <c:showLeaderLines val="0"/>
        </c:dLbls>
        <c:firstSliceAng val="100"/>
      </c:pieChart>
      <c:spPr>
        <a:noFill/>
        <a:ln w="25165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1313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20758483034"/>
          <c:y val="0.00638977635782747"/>
          <c:w val="0.610778443113772"/>
          <c:h val="0.977635782747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3AAFE"/>
            </a:solidFill>
            <a:ln w="125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2BD90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FF99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A2BD90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CC99FF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550878788335015"/>
                  <c:y val="-0.1902657480314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7487300703091"/>
                  <c:y val="0.124366860993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72079312265699"/>
                  <c:y val="0.03191796638400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14153957332771"/>
                  <c:y val="0.03349977286493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tx1"/>
              </a:solidFill>
              <a:ln w="25163">
                <a:noFill/>
              </a:ln>
            </c:spPr>
            <c:txPr>
              <a:bodyPr/>
              <a:lstStyle/>
              <a:p>
                <a:pPr>
                  <a:defRPr sz="867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Dover School (operating)</c:v>
                </c:pt>
                <c:pt idx="2">
                  <c:v>Debt Service (P&amp;I, +Dover share of Regional)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1.0610529E7</c:v>
                </c:pt>
                <c:pt idx="1">
                  <c:v>9.915962E6</c:v>
                </c:pt>
                <c:pt idx="2">
                  <c:v>2.125214E6</c:v>
                </c:pt>
                <c:pt idx="3">
                  <c:v>2.079608E6</c:v>
                </c:pt>
                <c:pt idx="4">
                  <c:v>3.044755E6</c:v>
                </c:pt>
                <c:pt idx="5">
                  <c:v>505188.0</c:v>
                </c:pt>
                <c:pt idx="6">
                  <c:v>1.506049E6</c:v>
                </c:pt>
                <c:pt idx="7">
                  <c:v>1.371884E6</c:v>
                </c:pt>
                <c:pt idx="8">
                  <c:v>3.839778E6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4"/>
      </c:pieChart>
      <c:spPr>
        <a:noFill/>
        <a:ln w="25163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1313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0433597573"/>
          <c:y val="0.259485780400949"/>
          <c:w val="0.865497076023392"/>
          <c:h val="0.590207587687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FY12 (Approved)</c:v>
                </c:pt>
              </c:strCache>
            </c:strRef>
          </c:tx>
          <c:spPr>
            <a:pattFill prst="wdUpDiag">
              <a:fgClr>
                <a:srgbClr val="63AAFE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8.775289E6</c:v>
                </c:pt>
                <c:pt idx="1">
                  <c:v>8.246055E6</c:v>
                </c:pt>
                <c:pt idx="2">
                  <c:v>2.441603E6</c:v>
                </c:pt>
                <c:pt idx="3">
                  <c:v>1.789267E6</c:v>
                </c:pt>
                <c:pt idx="4">
                  <c:v>2.695891E6</c:v>
                </c:pt>
                <c:pt idx="5">
                  <c:v>456118.0</c:v>
                </c:pt>
                <c:pt idx="6">
                  <c:v>1.167946E6</c:v>
                </c:pt>
                <c:pt idx="7">
                  <c:v>1.129267E6</c:v>
                </c:pt>
                <c:pt idx="8">
                  <c:v>2.989175E6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FY13 (Approved)</c:v>
                </c:pt>
              </c:strCache>
            </c:strRef>
          </c:tx>
          <c:spPr>
            <a:pattFill prst="dkDnDiag">
              <a:fgClr>
                <a:srgbClr val="DD2D32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9.035226E6</c:v>
                </c:pt>
                <c:pt idx="1">
                  <c:v>8.355454E6</c:v>
                </c:pt>
                <c:pt idx="2">
                  <c:v>2.396635E6</c:v>
                </c:pt>
                <c:pt idx="3">
                  <c:v>1.911023E6</c:v>
                </c:pt>
                <c:pt idx="4">
                  <c:v>2.847364E6</c:v>
                </c:pt>
                <c:pt idx="5">
                  <c:v>476993.0</c:v>
                </c:pt>
                <c:pt idx="6">
                  <c:v>1.268814E6</c:v>
                </c:pt>
                <c:pt idx="7" formatCode="_(* #,##0_);_(* \(#,##0\);_(* &quot;-&quot;??_);_(@_)">
                  <c:v>1.199658E6</c:v>
                </c:pt>
                <c:pt idx="8">
                  <c:v>3.18992E6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FY14 (Approved)</c:v>
                </c:pt>
              </c:strCache>
            </c:strRef>
          </c:tx>
          <c:spPr>
            <a:pattFill prst="pct70">
              <a:fgClr>
                <a:srgbClr val="008000"/>
              </a:fgClr>
              <a:bgClr>
                <a:prstClr val="white"/>
              </a:bgClr>
            </a:pattFill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Sheet1!$D$2:$D$10</c:f>
              <c:numCache>
                <c:formatCode>#,##0</c:formatCode>
                <c:ptCount val="9"/>
                <c:pt idx="0">
                  <c:v>9.189754E6</c:v>
                </c:pt>
                <c:pt idx="1">
                  <c:v>9.102492E6</c:v>
                </c:pt>
                <c:pt idx="2">
                  <c:v>2.347274E6</c:v>
                </c:pt>
                <c:pt idx="3">
                  <c:v>1.939734E6</c:v>
                </c:pt>
                <c:pt idx="4">
                  <c:v>2.83785E6</c:v>
                </c:pt>
                <c:pt idx="5">
                  <c:v>494541.0</c:v>
                </c:pt>
                <c:pt idx="6">
                  <c:v>1.329793E6</c:v>
                </c:pt>
                <c:pt idx="7" formatCode="_(* #,##0_);_(* \(#,##0\);_(* &quot;-&quot;??_);_(@_)">
                  <c:v>1.259152E6</c:v>
                </c:pt>
                <c:pt idx="8">
                  <c:v>3.251084E6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FY15 (Approved)</c:v>
                </c:pt>
              </c:strCache>
            </c:strRef>
          </c:tx>
          <c:spPr>
            <a:pattFill prst="horzBrick">
              <a:fgClr>
                <a:schemeClr val="bg1"/>
              </a:fgClr>
              <a:bgClr>
                <a:prstClr val="white"/>
              </a:bgClr>
            </a:pattFill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Sheet1!$E$2:$E$10</c:f>
              <c:numCache>
                <c:formatCode>#,##0</c:formatCode>
                <c:ptCount val="9"/>
                <c:pt idx="0">
                  <c:v>9.609199E6</c:v>
                </c:pt>
                <c:pt idx="1">
                  <c:v>9.510262E6</c:v>
                </c:pt>
                <c:pt idx="2">
                  <c:v>2.285897E6</c:v>
                </c:pt>
                <c:pt idx="3">
                  <c:v>1.986818E6</c:v>
                </c:pt>
                <c:pt idx="4">
                  <c:v>2.875414E6</c:v>
                </c:pt>
                <c:pt idx="5">
                  <c:v>502505.0</c:v>
                </c:pt>
                <c:pt idx="6">
                  <c:v>1.394289E6</c:v>
                </c:pt>
                <c:pt idx="7" formatCode="_(* #,##0_);_(* \(#,##0\);_(* &quot;-&quot;??_);_(@_)">
                  <c:v>1.278917E6</c:v>
                </c:pt>
                <c:pt idx="8">
                  <c:v>3.198965E6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FY16 (Approved)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Sheet1!$F$2:$F$10</c:f>
              <c:numCache>
                <c:formatCode>#,##0</c:formatCode>
                <c:ptCount val="9"/>
                <c:pt idx="0">
                  <c:v>1.010985E7</c:v>
                </c:pt>
                <c:pt idx="1">
                  <c:v>9.717545E6</c:v>
                </c:pt>
                <c:pt idx="2">
                  <c:v>2.1893286E6</c:v>
                </c:pt>
                <c:pt idx="3">
                  <c:v>2.022757E6</c:v>
                </c:pt>
                <c:pt idx="4">
                  <c:v>2.988262E6</c:v>
                </c:pt>
                <c:pt idx="5">
                  <c:v>490520.0</c:v>
                </c:pt>
                <c:pt idx="6">
                  <c:v>1.438946E6</c:v>
                </c:pt>
                <c:pt idx="7" formatCode="_(* #,##0_);_(* \(#,##0\);_(* &quot;-&quot;??_);_(@_)">
                  <c:v>1.349346E6</c:v>
                </c:pt>
                <c:pt idx="8">
                  <c:v>3.511788E6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FY17 (Proposed Budget) (e)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Sheet1!$G$2:$G$10</c:f>
              <c:numCache>
                <c:formatCode>#,##0</c:formatCode>
                <c:ptCount val="9"/>
                <c:pt idx="0">
                  <c:v>1.0610529E7</c:v>
                </c:pt>
                <c:pt idx="1">
                  <c:v>9.915962E6</c:v>
                </c:pt>
                <c:pt idx="2">
                  <c:v>2.125214E6</c:v>
                </c:pt>
                <c:pt idx="3">
                  <c:v>2.079608E6</c:v>
                </c:pt>
                <c:pt idx="4">
                  <c:v>3.044755E6</c:v>
                </c:pt>
                <c:pt idx="5">
                  <c:v>505188.0</c:v>
                </c:pt>
                <c:pt idx="6">
                  <c:v>1.506049E6</c:v>
                </c:pt>
                <c:pt idx="7" formatCode="_(* #,##0_);_(* \(#,##0\);_(* &quot;-&quot;??_);_(@_)">
                  <c:v>1.371884E6</c:v>
                </c:pt>
                <c:pt idx="8">
                  <c:v>3.839778E6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893832"/>
        <c:axId val="-2099897416"/>
      </c:barChart>
      <c:catAx>
        <c:axId val="-209989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099897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9897416"/>
        <c:scaling>
          <c:orientation val="minMax"/>
          <c:max val="1.1E7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099893832"/>
        <c:crosses val="autoZero"/>
        <c:crossBetween val="between"/>
        <c:majorUnit val="1.0E6"/>
        <c:minorUnit val="200000.0"/>
      </c:valAx>
      <c:spPr>
        <a:noFill/>
        <a:ln w="28850">
          <a:noFill/>
        </a:ln>
      </c:spPr>
    </c:plotArea>
    <c:legend>
      <c:legendPos val="r"/>
      <c:layout>
        <c:manualLayout>
          <c:xMode val="edge"/>
          <c:yMode val="edge"/>
          <c:x val="0.479139636280718"/>
          <c:y val="0.340474962070564"/>
          <c:w val="0.331821087445164"/>
          <c:h val="0.333927418592401"/>
        </c:manualLayout>
      </c:layout>
      <c:overlay val="0"/>
      <c:spPr>
        <a:solidFill>
          <a:schemeClr val="tx1"/>
        </a:solidFill>
        <a:ln w="28850">
          <a:noFill/>
        </a:ln>
      </c:spPr>
      <c:txPr>
        <a:bodyPr/>
        <a:lstStyle/>
        <a:p>
          <a:pPr>
            <a:defRPr sz="1437" b="1" i="0" u="none" strike="noStrike" baseline="0">
              <a:solidFill>
                <a:srgbClr val="000000"/>
              </a:solidFill>
              <a:latin typeface="Gill Sans"/>
              <a:ea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8"/>
          <c:y val="0.00309597523219814"/>
          <c:w val="0.652525252525252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63AAFE"/>
            </a:solidFill>
            <a:ln w="1705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13"/>
            <c:spPr>
              <a:solidFill>
                <a:srgbClr val="FF0000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EE257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A746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52525252525253"/>
                  <c:y val="0.000543966891849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35189892409753"/>
                  <c:y val="-0.00380160762045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445846234964"/>
                  <c:y val="0.00599036047001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840899858563537"/>
                  <c:y val="-0.0347490669281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535100889546414"/>
                  <c:y val="-0.001201492498342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34827899006866"/>
                  <c:y val="0.0341790281528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tx1"/>
              </a:solidFill>
              <a:ln w="34114">
                <a:noFill/>
              </a:ln>
            </c:spPr>
            <c:txPr>
              <a:bodyPr/>
              <a:lstStyle/>
              <a:p>
                <a:pPr>
                  <a:defRPr sz="1545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</c:v>
                </c:pt>
                <c:pt idx="5">
                  <c:v>Misc</c:v>
                </c:pt>
                <c:pt idx="6">
                  <c:v>Use of Free Cash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 formatCode="&quot;$&quot;#,##0_);\(&quot;$&quot;#,##0\)">
                  <c:v>3.0193442E7</c:v>
                </c:pt>
                <c:pt idx="1">
                  <c:v>1.439706E6</c:v>
                </c:pt>
                <c:pt idx="2">
                  <c:v>2.0E6</c:v>
                </c:pt>
                <c:pt idx="3">
                  <c:v>1.5138E6</c:v>
                </c:pt>
                <c:pt idx="4">
                  <c:v>350000.0</c:v>
                </c:pt>
                <c:pt idx="5">
                  <c:v>85400.0</c:v>
                </c:pt>
                <c:pt idx="6">
                  <c:v>953412.0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</c:pieChart>
      <c:spPr>
        <a:noFill/>
        <a:ln w="34114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2485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23912203715"/>
          <c:y val="0.286930034260297"/>
          <c:w val="0.865497076023392"/>
          <c:h val="0.60966473530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FY12 (Recap)</c:v>
                </c:pt>
              </c:strCache>
            </c:strRef>
          </c:tx>
          <c:spPr>
            <a:pattFill prst="wdUpDiag">
              <a:fgClr>
                <a:srgbClr val="63AAFE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2.4723243E7</c:v>
                </c:pt>
                <c:pt idx="1">
                  <c:v>1.796193E6</c:v>
                </c:pt>
                <c:pt idx="2">
                  <c:v>1.857E6</c:v>
                </c:pt>
                <c:pt idx="3">
                  <c:v>1.404173E6</c:v>
                </c:pt>
                <c:pt idx="4">
                  <c:v>328868.0</c:v>
                </c:pt>
                <c:pt idx="5">
                  <c:v>60400.0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FY13 (Recap)</c:v>
                </c:pt>
              </c:strCache>
            </c:strRef>
          </c:tx>
          <c:spPr>
            <a:pattFill prst="wdDnDiag">
              <a:fgClr>
                <a:srgbClr val="DD2D32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2.5678414E7</c:v>
                </c:pt>
                <c:pt idx="1">
                  <c:v>1.678934E6</c:v>
                </c:pt>
                <c:pt idx="2">
                  <c:v>1.97105E6</c:v>
                </c:pt>
                <c:pt idx="3">
                  <c:v>1.391538E6</c:v>
                </c:pt>
                <c:pt idx="4">
                  <c:v>335902.0</c:v>
                </c:pt>
                <c:pt idx="5">
                  <c:v>60400.0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FY14 (Recap)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2.6664674E7</c:v>
                </c:pt>
                <c:pt idx="1">
                  <c:v>1.631156E6</c:v>
                </c:pt>
                <c:pt idx="2">
                  <c:v>2.025691E6</c:v>
                </c:pt>
                <c:pt idx="3">
                  <c:v>1.408767E6</c:v>
                </c:pt>
                <c:pt idx="4">
                  <c:v>417124.0</c:v>
                </c:pt>
                <c:pt idx="5">
                  <c:v>60400.0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FY15 (Recap)</c:v>
                </c:pt>
              </c:strCache>
            </c:strRef>
          </c:tx>
          <c:spPr>
            <a:pattFill prst="horzBrick">
              <a:fgClr>
                <a:schemeClr val="bg1"/>
              </a:fgClr>
              <a:bgClr>
                <a:prstClr val="white"/>
              </a:bgClr>
            </a:pattFill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 formatCode="#,##0">
                  <c:v>2.7758843E7</c:v>
                </c:pt>
                <c:pt idx="1">
                  <c:v>1.572297E6</c:v>
                </c:pt>
                <c:pt idx="2" formatCode="#,##0">
                  <c:v>2.241E6</c:v>
                </c:pt>
                <c:pt idx="3">
                  <c:v>1.481401E6</c:v>
                </c:pt>
                <c:pt idx="4" formatCode="#,##0">
                  <c:v>431836.0</c:v>
                </c:pt>
                <c:pt idx="5">
                  <c:v>60400.0</c:v>
                </c:pt>
              </c:numCache>
            </c:numRef>
          </c:val>
        </c:ser>
        <c:ser>
          <c:idx val="4"/>
          <c:order val="4"/>
          <c:tx>
            <c:strRef>
              <c:f>Sheet1!$I$1</c:f>
              <c:strCache>
                <c:ptCount val="1"/>
                <c:pt idx="0">
                  <c:v>FY16 (Recap)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2.8895446E7</c:v>
                </c:pt>
                <c:pt idx="1">
                  <c:v>1.482702E6</c:v>
                </c:pt>
                <c:pt idx="2">
                  <c:v>2.0E6</c:v>
                </c:pt>
                <c:pt idx="3">
                  <c:v>1.494197E6</c:v>
                </c:pt>
                <c:pt idx="4">
                  <c:v>350000.0</c:v>
                </c:pt>
                <c:pt idx="5">
                  <c:v>85400.0</c:v>
                </c:pt>
              </c:numCache>
            </c:numRef>
          </c:val>
        </c:ser>
        <c:ser>
          <c:idx val="5"/>
          <c:order val="5"/>
          <c:tx>
            <c:strRef>
              <c:f>Sheet1!$K$1</c:f>
              <c:strCache>
                <c:ptCount val="1"/>
                <c:pt idx="0">
                  <c:v>FY17 (Estimated)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 (proj)</c:v>
                </c:pt>
                <c:pt idx="5">
                  <c:v>Misc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3.0193442E7</c:v>
                </c:pt>
                <c:pt idx="1">
                  <c:v>1.439706E6</c:v>
                </c:pt>
                <c:pt idx="2">
                  <c:v>2.0E6</c:v>
                </c:pt>
                <c:pt idx="3">
                  <c:v>1.5138E6</c:v>
                </c:pt>
                <c:pt idx="4">
                  <c:v>350000.0</c:v>
                </c:pt>
                <c:pt idx="5">
                  <c:v>85400.0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118008"/>
        <c:axId val="-2100121592"/>
      </c:barChart>
      <c:catAx>
        <c:axId val="-210011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0121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0121592"/>
        <c:scaling>
          <c:orientation val="minMax"/>
          <c:max val="3.5E7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0118008"/>
        <c:crosses val="autoZero"/>
        <c:crossBetween val="between"/>
      </c:valAx>
      <c:spPr>
        <a:noFill/>
        <a:ln w="28850">
          <a:noFill/>
        </a:ln>
      </c:spPr>
    </c:plotArea>
    <c:legend>
      <c:legendPos val="r"/>
      <c:layout>
        <c:manualLayout>
          <c:xMode val="edge"/>
          <c:yMode val="edge"/>
          <c:x val="0.636924148694966"/>
          <c:y val="0.355703641676008"/>
          <c:w val="0.220780135806327"/>
          <c:h val="0.333927418592401"/>
        </c:manualLayout>
      </c:layout>
      <c:overlay val="0"/>
      <c:spPr>
        <a:noFill/>
        <a:ln w="28850">
          <a:noFill/>
        </a:ln>
      </c:spPr>
      <c:txPr>
        <a:bodyPr/>
        <a:lstStyle/>
        <a:p>
          <a:pPr>
            <a:defRPr sz="1437" b="1" i="0" u="none" strike="noStrike" baseline="0">
              <a:solidFill>
                <a:srgbClr val="000000"/>
              </a:solidFill>
              <a:latin typeface="Gill Sans"/>
              <a:ea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886075949367"/>
          <c:y val="0.00323624595469256"/>
          <c:w val="0.651898734177215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Amounts</c:v>
                </c:pt>
              </c:strCache>
            </c:strRef>
          </c:tx>
          <c:spPr>
            <a:ln w="1770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pattFill prst="lgConfetti">
                <a:fgClr>
                  <a:srgbClr val="63AAFE"/>
                </a:fgClr>
                <a:bgClr>
                  <a:srgbClr xmlns:mc="http://schemas.openxmlformats.org/markup-compatibility/2006" xmlns:a14="http://schemas.microsoft.com/office/drawing/2010/main" val="003366" mc:Ignorable="a14" a14:legacySpreadsheetColorIndex="56"/>
                </a:bgClr>
              </a:patt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DD0806"/>
              </a:solidFill>
              <a:ln w="17701">
                <a:solidFill>
                  <a:srgbClr val="DD0806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0992258131232337"/>
                  <c:y val="-0.2374484875369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06240424818888"/>
                  <c:y val="0.2394822006472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82624851388069"/>
                  <c:y val="0.0119770886275809"/>
                </c:manualLayout>
              </c:layout>
              <c:numFmt formatCode="\$#,##0" sourceLinked="0"/>
              <c:spPr>
                <a:solidFill>
                  <a:schemeClr val="tx1"/>
                </a:solidFill>
                <a:ln w="35403">
                  <a:noFill/>
                </a:ln>
              </c:spPr>
              <c:txPr>
                <a:bodyPr/>
                <a:lstStyle/>
                <a:p>
                  <a:pPr>
                    <a:defRPr sz="1603" b="1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970464135021097"/>
                  <c:y val="0.559870550161812"/>
                </c:manualLayout>
              </c:layout>
              <c:numFmt formatCode="\$#,##0" sourceLinked="0"/>
              <c:spPr>
                <a:solidFill>
                  <a:schemeClr val="tx1"/>
                </a:solidFill>
                <a:ln w="35403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\$#,##0" sourceLinked="0"/>
            <c:spPr>
              <a:solidFill>
                <a:schemeClr val="tx1"/>
              </a:solidFill>
              <a:ln w="35403">
                <a:noFill/>
              </a:ln>
            </c:spPr>
            <c:txPr>
              <a:bodyPr/>
              <a:lstStyle/>
              <a:p>
                <a:pPr>
                  <a:defRPr sz="1638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Expenditures</c:v>
                </c:pt>
                <c:pt idx="1">
                  <c:v>Revenue</c:v>
                </c:pt>
                <c:pt idx="2">
                  <c:v>Gap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3.653576E7</c:v>
                </c:pt>
                <c:pt idx="1">
                  <c:v>3.5582348E7</c:v>
                </c:pt>
                <c:pt idx="2">
                  <c:v>953412.0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 w="35403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2474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8713450292397"/>
          <c:y val="0.0552147239263804"/>
          <c:w val="0.920077972709552"/>
          <c:h val="0.8527607361963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  <c:pt idx="11">
                  <c:v>2017.0</c:v>
                </c:pt>
              </c:numCache>
            </c:numRef>
          </c:cat>
          <c:val>
            <c:numRef>
              <c:f>Sheet1!$B$2:$B$13</c:f>
              <c:numCache>
                <c:formatCode>0.0%</c:formatCode>
                <c:ptCount val="12"/>
                <c:pt idx="0">
                  <c:v>0.056</c:v>
                </c:pt>
                <c:pt idx="1">
                  <c:v>0.069</c:v>
                </c:pt>
                <c:pt idx="2">
                  <c:v>0.089</c:v>
                </c:pt>
                <c:pt idx="3">
                  <c:v>0.055</c:v>
                </c:pt>
                <c:pt idx="4">
                  <c:v>0.043</c:v>
                </c:pt>
                <c:pt idx="5">
                  <c:v>0.0582</c:v>
                </c:pt>
                <c:pt idx="6">
                  <c:v>0.0432</c:v>
                </c:pt>
                <c:pt idx="7">
                  <c:v>0.0607897698700849</c:v>
                </c:pt>
                <c:pt idx="8">
                  <c:v>0.0492871106770371</c:v>
                </c:pt>
                <c:pt idx="9">
                  <c:v>0.0437959658892209</c:v>
                </c:pt>
                <c:pt idx="10">
                  <c:v>0.0646052621498136</c:v>
                </c:pt>
                <c:pt idx="11">
                  <c:v>0.0265251651945906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266344"/>
        <c:axId val="-2100269784"/>
      </c:barChart>
      <c:catAx>
        <c:axId val="-210026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0269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0269784"/>
        <c:scaling>
          <c:orientation val="minMax"/>
        </c:scaling>
        <c:delete val="0"/>
        <c:axPos val="l"/>
        <c:majorGridlines>
          <c:spPr>
            <a:ln w="360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0819">
            <a:noFill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0266344"/>
        <c:crosses val="autoZero"/>
        <c:crossBetween val="between"/>
        <c:majorUnit val="0.02"/>
      </c:valAx>
    </c:plotArea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Cash Commited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1.495166E6</c:v>
                </c:pt>
                <c:pt idx="1">
                  <c:v>1.605189E6</c:v>
                </c:pt>
                <c:pt idx="2">
                  <c:v>1.375002E6</c:v>
                </c:pt>
                <c:pt idx="3">
                  <c:v>1.997933E6</c:v>
                </c:pt>
                <c:pt idx="4">
                  <c:v>1.597973E6</c:v>
                </c:pt>
                <c:pt idx="5">
                  <c:v>1.542351E6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Uncommited Free Cash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2.938817E6</c:v>
                </c:pt>
                <c:pt idx="1">
                  <c:v>3.128871E6</c:v>
                </c:pt>
                <c:pt idx="2">
                  <c:v>3.898683E6</c:v>
                </c:pt>
                <c:pt idx="3">
                  <c:v>3.682538E6</c:v>
                </c:pt>
                <c:pt idx="4">
                  <c:v>4.860201E6</c:v>
                </c:pt>
                <c:pt idx="5">
                  <c:v>4.335243E6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114536"/>
        <c:axId val="-2111417368"/>
      </c:areaChart>
      <c:catAx>
        <c:axId val="-211111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417368"/>
        <c:crosses val="autoZero"/>
        <c:auto val="1"/>
        <c:lblAlgn val="ctr"/>
        <c:lblOffset val="100"/>
        <c:noMultiLvlLbl val="0"/>
      </c:catAx>
      <c:valAx>
        <c:axId val="-2111417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11114536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 baseline="0">
          <a:solidFill>
            <a:schemeClr val="bg1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0.14106</cdr:x>
      <cdr:y>0.04059</cdr:y>
    </cdr:from>
    <cdr:to>
      <cdr:x>0.97523</cdr:x>
      <cdr:y>0.20526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1262" y="225425"/>
          <a:ext cx="7162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0.14106</cdr:x>
      <cdr:y>0.05432</cdr:y>
    </cdr:from>
    <cdr:to>
      <cdr:x>0.9841</cdr:x>
      <cdr:y>0.20526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1262" y="301625"/>
          <a:ext cx="7239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0.03457</cdr:x>
      <cdr:y>0.01315</cdr:y>
    </cdr:from>
    <cdr:to>
      <cdr:x>0.9841</cdr:x>
      <cdr:y>0.16409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862" y="73025"/>
          <a:ext cx="8153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16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16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9CEB1A3-47A3-4241-95A1-1BD4F763A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16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416430"/>
            <a:ext cx="5485772" cy="41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16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DA89C45-A61B-9A47-AFBA-E1B3E97FD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7284C-0B61-444E-8A20-E396A035ABB7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coming. On behalf of the Warrant Committee, I am going to give an overview of this </a:t>
            </a:r>
            <a:r>
              <a:rPr lang="en-US" dirty="0" smtClean="0"/>
              <a:t>year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</a:t>
            </a:r>
            <a:r>
              <a:rPr lang="en-US" baseline="0" dirty="0" smtClean="0"/>
              <a:t> Operating</a:t>
            </a:r>
            <a:r>
              <a:rPr lang="en-US" dirty="0" smtClean="0"/>
              <a:t> Budget. </a:t>
            </a:r>
            <a:r>
              <a:rPr lang="en-US" dirty="0"/>
              <a:t>The details are all in the </a:t>
            </a:r>
            <a:r>
              <a:rPr lang="en-US" dirty="0" smtClean="0"/>
              <a:t>Blue Book.    </a:t>
            </a:r>
            <a:r>
              <a:rPr lang="en-US" i="1" dirty="0"/>
              <a:t>SMILE…</a:t>
            </a:r>
          </a:p>
        </p:txBody>
      </p:sp>
    </p:spTree>
    <p:extLst>
      <p:ext uri="{BB962C8B-B14F-4D97-AF65-F5344CB8AC3E}">
        <p14:creationId xmlns:p14="http://schemas.microsoft.com/office/powerpoint/2010/main" val="313620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2DFE4-F9F8-4B42-A821-3575C70C21F4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schools are the lion</a:t>
            </a:r>
            <a:r>
              <a:rPr lang="ja-JP" altLang="en-US" sz="1400" dirty="0">
                <a:latin typeface="Arial"/>
              </a:rPr>
              <a:t>’</a:t>
            </a:r>
            <a:r>
              <a:rPr lang="en-US" sz="1400" dirty="0"/>
              <a:t>s share: </a:t>
            </a:r>
            <a:r>
              <a:rPr lang="en-US" sz="1400" dirty="0" smtClean="0"/>
              <a:t>~60% </a:t>
            </a:r>
            <a:r>
              <a:rPr lang="en-US" sz="1400" dirty="0"/>
              <a:t>of art 4</a:t>
            </a:r>
          </a:p>
          <a:p>
            <a:r>
              <a:rPr lang="en-US" sz="1400" dirty="0"/>
              <a:t>General Government is mostly Town House functions and routine building maintenance.</a:t>
            </a:r>
          </a:p>
          <a:p>
            <a:r>
              <a:rPr lang="en-US" sz="1400" dirty="0"/>
              <a:t>Debt and Insurance &amp; Pensions are non-discretionary</a:t>
            </a:r>
          </a:p>
          <a:p>
            <a:r>
              <a:rPr lang="en-US" sz="1400" dirty="0"/>
              <a:t>Protective Services are Police, Fire, Ambulance, and Emergency </a:t>
            </a:r>
            <a:r>
              <a:rPr lang="en-US" sz="1400" dirty="0" smtClean="0"/>
              <a:t>Management</a:t>
            </a:r>
          </a:p>
          <a:p>
            <a:r>
              <a:rPr lang="en-US" sz="1400" dirty="0" smtClean="0"/>
              <a:t>Other is Parks an Rec, COA, Cemetery,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56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C31FA-92C7-E04B-A465-78EA6BEBB8C2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Year-over-year changes</a:t>
            </a:r>
          </a:p>
          <a:p>
            <a:r>
              <a:rPr lang="en-US" dirty="0"/>
              <a:t>Everything has gone up except </a:t>
            </a:r>
            <a:r>
              <a:rPr lang="en-US" dirty="0" smtClean="0"/>
              <a:t>health</a:t>
            </a:r>
            <a:r>
              <a:rPr lang="en-US" baseline="0" dirty="0" smtClean="0"/>
              <a:t> and sanitation and </a:t>
            </a:r>
            <a:r>
              <a:rPr lang="en-US" dirty="0" smtClean="0"/>
              <a:t>debt </a:t>
            </a:r>
            <a:r>
              <a:rPr lang="en-US" dirty="0"/>
              <a:t>service.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 dollar perspective, schools </a:t>
            </a:r>
            <a:r>
              <a:rPr lang="en-US" dirty="0" smtClean="0"/>
              <a:t>largely dominate </a:t>
            </a:r>
            <a:r>
              <a:rPr lang="en-US" dirty="0"/>
              <a:t>total </a:t>
            </a:r>
            <a:r>
              <a:rPr lang="en-US" dirty="0" smtClean="0"/>
              <a:t>dollar growth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30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667EA-1D24-1347-AED3-D3F957BF7704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 is difficult to predict</a:t>
            </a:r>
          </a:p>
          <a:p>
            <a:r>
              <a:rPr lang="en-US" dirty="0"/>
              <a:t>Some of the tax levy is dedicated to debt service, by vote of Town Meeting. Allows us to exclude from Prop 2½.</a:t>
            </a:r>
          </a:p>
          <a:p>
            <a:r>
              <a:rPr lang="en-US" dirty="0"/>
              <a:t>Local Receipts are fees paid for town services not covered by revolving funds. Example: excises, fees large and small</a:t>
            </a:r>
          </a:p>
          <a:p>
            <a:r>
              <a:rPr lang="en-US" dirty="0"/>
              <a:t>State = aid (unpredictable) + SBA reimbursement (steady)</a:t>
            </a:r>
          </a:p>
          <a:p>
            <a:r>
              <a:rPr lang="en-US" dirty="0"/>
              <a:t>New Growth = assessors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estimate &gt;tax base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80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EBC5-12C6-1D44-933A-923AEA9262AD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Year-over-year </a:t>
            </a:r>
            <a:r>
              <a:rPr lang="en-US" dirty="0" smtClean="0"/>
              <a:t>changes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67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5AC9-37D9-914F-9812-45B5AC6463AB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comfortable using Free Cash to close this gap</a:t>
            </a:r>
          </a:p>
        </p:txBody>
      </p:sp>
    </p:spTree>
    <p:extLst>
      <p:ext uri="{BB962C8B-B14F-4D97-AF65-F5344CB8AC3E}">
        <p14:creationId xmlns:p14="http://schemas.microsoft.com/office/powerpoint/2010/main" val="3234371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DB273-98E6-3F48-8CF2-0468F089377D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few years of drawing more heavily on Free Cash, we are </a:t>
            </a:r>
            <a:r>
              <a:rPr lang="en-US" dirty="0" smtClean="0"/>
              <a:t>around our </a:t>
            </a:r>
            <a:r>
              <a:rPr lang="en-US" dirty="0"/>
              <a:t>target </a:t>
            </a:r>
            <a:r>
              <a:rPr lang="en-US" dirty="0" smtClean="0"/>
              <a:t>of around 5% for the past few years</a:t>
            </a:r>
            <a:endParaRPr lang="en-US" dirty="0"/>
          </a:p>
          <a:p>
            <a:r>
              <a:rPr lang="en-US" dirty="0"/>
              <a:t>This year the gap is </a:t>
            </a:r>
            <a:r>
              <a:rPr lang="en-US" dirty="0" smtClean="0"/>
              <a:t>projected to be 2.7%</a:t>
            </a:r>
          </a:p>
          <a:p>
            <a:r>
              <a:rPr lang="en-US" dirty="0" smtClean="0"/>
              <a:t>[Free</a:t>
            </a:r>
            <a:r>
              <a:rPr lang="en-US" baseline="0" dirty="0" smtClean="0"/>
              <a:t> Cash is replenished by </a:t>
            </a:r>
            <a:r>
              <a:rPr lang="en-US" baseline="0" dirty="0" err="1" smtClean="0"/>
              <a:t>Turnbacks</a:t>
            </a:r>
            <a:r>
              <a:rPr lang="en-US" baseline="0" dirty="0" smtClean="0"/>
              <a:t> at the end of year from unspent town funds and Special Education Circuit Breaker funds from the state]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0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Regional Schools Assessment Ratio FY17 </a:t>
            </a:r>
            <a:r>
              <a:rPr lang="pl-PL" sz="16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54.82% (was 53.37% FY16) </a:t>
            </a:r>
            <a:endParaRPr lang="pl-PL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8E1F-E905-AF48-A33A-4F40E4E7DFE7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update</a:t>
            </a:r>
          </a:p>
          <a:p>
            <a:r>
              <a:rPr lang="en-US" sz="1400" dirty="0" smtClean="0"/>
              <a:t>92% </a:t>
            </a:r>
            <a:r>
              <a:rPr lang="en-US" sz="1400" dirty="0"/>
              <a:t>of the expenses fall under Article 4 of the Warrant</a:t>
            </a:r>
          </a:p>
          <a:p>
            <a:r>
              <a:rPr lang="en-US" sz="1400" dirty="0"/>
              <a:t>Operating Budget = day-to-day</a:t>
            </a:r>
          </a:p>
          <a:p>
            <a:r>
              <a:rPr lang="en-US" sz="1400" dirty="0"/>
              <a:t>Debt service </a:t>
            </a:r>
            <a:r>
              <a:rPr lang="en-US" sz="1400" dirty="0" smtClean="0"/>
              <a:t>at 6.0%</a:t>
            </a:r>
            <a:endParaRPr lang="en-US" sz="1400" dirty="0"/>
          </a:p>
          <a:p>
            <a:r>
              <a:rPr lang="en-US" sz="1400" dirty="0" smtClean="0"/>
              <a:t>Special Articles </a:t>
            </a:r>
            <a:r>
              <a:rPr lang="en-US" sz="1400" dirty="0"/>
              <a:t>and </a:t>
            </a:r>
            <a:r>
              <a:rPr lang="en-US" sz="1400" dirty="0" smtClean="0"/>
              <a:t>Capital</a:t>
            </a:r>
            <a:r>
              <a:rPr lang="en-US" sz="1400" baseline="0" dirty="0" smtClean="0"/>
              <a:t> Items</a:t>
            </a:r>
            <a:r>
              <a:rPr lang="en-US" sz="1400" dirty="0" smtClean="0"/>
              <a:t> </a:t>
            </a:r>
            <a:r>
              <a:rPr lang="en-US" sz="1400" dirty="0"/>
              <a:t>change year to </a:t>
            </a:r>
            <a:r>
              <a:rPr lang="en-US" sz="1400" dirty="0" smtClean="0"/>
              <a:t>year (this year it’s 2.6%</a:t>
            </a:r>
            <a:endParaRPr lang="en-US" sz="1400" dirty="0"/>
          </a:p>
          <a:p>
            <a:r>
              <a:rPr lang="en-US" sz="1400" dirty="0"/>
              <a:t>Snow &amp; Ice budgeting </a:t>
            </a:r>
            <a:r>
              <a:rPr lang="en-US" sz="1400" dirty="0" smtClean="0"/>
              <a:t>is [doubly </a:t>
            </a:r>
            <a:r>
              <a:rPr lang="en-US" sz="1400" dirty="0"/>
              <a:t>difficult: weather, state law. </a:t>
            </a:r>
            <a:r>
              <a:rPr lang="en-US" sz="1400" dirty="0" smtClean="0"/>
              <a:t>Usually</a:t>
            </a:r>
            <a:r>
              <a:rPr lang="en-US" sz="1400" baseline="0" dirty="0" smtClean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deficit; the amount in </a:t>
            </a:r>
            <a:r>
              <a:rPr lang="en-US" sz="1400" dirty="0" smtClean="0"/>
              <a:t>Article </a:t>
            </a:r>
            <a:r>
              <a:rPr lang="en-US" sz="1400" dirty="0"/>
              <a:t>4 is minimum expected; the deficit is funded in </a:t>
            </a:r>
            <a:r>
              <a:rPr lang="en-US" sz="1400" dirty="0" smtClean="0"/>
              <a:t>arrears].  This year The Budget for the Snow and Ice Deficit is $300,000</a:t>
            </a:r>
            <a:endParaRPr lang="en-US" sz="1400" dirty="0"/>
          </a:p>
          <a:p>
            <a:r>
              <a:rPr lang="en-US" sz="1400" dirty="0"/>
              <a:t>Reserve Fund is our contingency for unexpected </a:t>
            </a:r>
            <a:r>
              <a:rPr lang="en-US" dirty="0" smtClean="0"/>
              <a:t>expenses of $250,000</a:t>
            </a:r>
            <a:r>
              <a:rPr lang="en-US" baseline="0" dirty="0" smtClean="0"/>
              <a:t> that arise during the year.</a:t>
            </a:r>
          </a:p>
          <a:p>
            <a:r>
              <a:rPr lang="en-US" baseline="0" dirty="0" err="1" smtClean="0"/>
              <a:t>Misc</a:t>
            </a:r>
            <a:r>
              <a:rPr lang="en-US" baseline="0" dirty="0" smtClean="0"/>
              <a:t> includes special articles-other, state </a:t>
            </a:r>
            <a:r>
              <a:rPr lang="en-US" baseline="0" dirty="0" err="1" smtClean="0"/>
              <a:t>chrgs</a:t>
            </a:r>
            <a:r>
              <a:rPr lang="en-US" baseline="0" dirty="0" smtClean="0"/>
              <a:t>- cherry sheet, additions to overlay and recap appropriations</a:t>
            </a:r>
          </a:p>
          <a:p>
            <a:endParaRPr lang="en-US" baseline="0" dirty="0" smtClean="0"/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10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Prop. Evaluation</a:t>
            </a:r>
            <a:r>
              <a:rPr lang="en-US" dirty="0" smtClean="0"/>
              <a:t> </a:t>
            </a:r>
            <a:r>
              <a:rPr lang="en-US" sz="16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40,000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13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Conservation Trust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25,000</a:t>
            </a: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15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D-S 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Reg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/Cap 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Improv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171,455</a:t>
            </a: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20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Supplemental 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Approp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to Art. 4</a:t>
            </a:r>
            <a:r>
              <a:rPr lang="en-US" dirty="0" smtClean="0"/>
              <a:t> </a:t>
            </a:r>
            <a:r>
              <a:rPr lang="en-US" sz="16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44,216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Subtotal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280,671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7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Police 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Accum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Sick/Buyback Leave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10,000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r>
              <a:rPr lang="en-US" sz="1600" b="1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TOTAL: </a:t>
            </a:r>
            <a:r>
              <a:rPr lang="en-US" dirty="0" smtClean="0"/>
              <a:t> </a:t>
            </a:r>
            <a:r>
              <a:rPr lang="en-US" sz="1600" b="1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290,671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4628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530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629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2525"/>
            <a:ext cx="1838325" cy="318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152525"/>
            <a:ext cx="5367337" cy="318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81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152525"/>
            <a:ext cx="7358062" cy="232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93763" y="3536950"/>
            <a:ext cx="7358062" cy="803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28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628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5346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3536950"/>
            <a:ext cx="3602037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91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843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283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3181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62036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021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6950"/>
            <a:ext cx="735806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/>
  <p:hf hdr="0" ftr="0" dt="0"/>
  <p:txStyles>
    <p:titleStyle>
      <a:lvl1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9pPr>
    </p:titleStyle>
    <p:bodyStyle>
      <a:lvl1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.emf"/><Relationship Id="rId6" Type="http://schemas.openxmlformats.org/officeDocument/2006/relationships/package" Target="../embeddings/Microsoft_Excel_Sheet6.xlsx"/><Relationship Id="rId7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package" Target="../embeddings/Microsoft_Excel_Sheet7.xlsx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.emf"/><Relationship Id="rId6" Type="http://schemas.openxmlformats.org/officeDocument/2006/relationships/package" Target="../embeddings/Microsoft_Excel_Sheet2.xlsx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.emf"/><Relationship Id="rId6" Type="http://schemas.openxmlformats.org/officeDocument/2006/relationships/package" Target="../embeddings/Microsoft_Excel_Sheet3.xlsx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2.emf"/><Relationship Id="rId6" Type="http://schemas.openxmlformats.org/officeDocument/2006/relationships/package" Target="../embeddings/Microsoft_Excel_Sheet4.xlsx"/><Relationship Id="rId7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.emf"/><Relationship Id="rId6" Type="http://schemas.openxmlformats.org/officeDocument/2006/relationships/package" Target="../embeddings/Microsoft_Excel_Sheet5.xlsx"/><Relationship Id="rId7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048000"/>
          </a:xfrm>
        </p:spPr>
        <p:txBody>
          <a:bodyPr/>
          <a:lstStyle/>
          <a:p>
            <a:r>
              <a:rPr lang="en-US" sz="5000" dirty="0" smtClean="0"/>
              <a:t>Overview of Dover Town</a:t>
            </a:r>
            <a:br>
              <a:rPr lang="en-US" sz="5000" dirty="0" smtClean="0"/>
            </a:br>
            <a:r>
              <a:rPr lang="en-US" sz="5000" dirty="0" smtClean="0"/>
              <a:t>Operating Budget</a:t>
            </a:r>
            <a:br>
              <a:rPr lang="en-US" sz="5000" dirty="0" smtClean="0"/>
            </a:br>
            <a:r>
              <a:rPr lang="en-US" sz="5000" dirty="0" smtClean="0"/>
              <a:t>Fiscal Year 2017</a:t>
            </a:r>
            <a:endParaRPr lang="en-US" sz="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i="1" dirty="0" smtClean="0"/>
              <a:t>Proposed Budgets</a:t>
            </a:r>
            <a:r>
              <a:rPr lang="en-US" dirty="0" smtClean="0"/>
              <a:t>, as of May 2,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85024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 Sources and Expenditures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52686"/>
              </p:ext>
            </p:extLst>
          </p:nvPr>
        </p:nvGraphicFramePr>
        <p:xfrm>
          <a:off x="3910013" y="3536950"/>
          <a:ext cx="1323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Worksheet" r:id="rId4" imgW="6616700" imgH="4013200" progId="Excel.Sheet.8">
                  <p:embed/>
                </p:oleObj>
              </mc:Choice>
              <mc:Fallback>
                <p:oleObj name="Worksheet" r:id="rId4" imgW="6616700" imgH="401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0013" y="3536950"/>
                        <a:ext cx="1323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266570"/>
              </p:ext>
            </p:extLst>
          </p:nvPr>
        </p:nvGraphicFramePr>
        <p:xfrm>
          <a:off x="457200" y="1452563"/>
          <a:ext cx="1127760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Worksheet" r:id="rId6" imgW="11303000" imgH="4178300" progId="Excel.Sheet.12">
                  <p:embed/>
                </p:oleObj>
              </mc:Choice>
              <mc:Fallback>
                <p:oleObj name="Worksheet" r:id="rId6" imgW="11303000" imgH="417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452563"/>
                        <a:ext cx="11277600" cy="512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58062" cy="609599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Summary of Spending by Category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009162"/>
              </p:ext>
            </p:extLst>
          </p:nvPr>
        </p:nvGraphicFramePr>
        <p:xfrm>
          <a:off x="533400" y="1219200"/>
          <a:ext cx="11298981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Worksheet" r:id="rId4" imgW="13411200" imgH="7416800" progId="Excel.Sheet.12">
                  <p:embed/>
                </p:oleObj>
              </mc:Choice>
              <mc:Fallback>
                <p:oleObj name="Worksheet" r:id="rId4" imgW="13411200" imgH="741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11298981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03584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3200" dirty="0" smtClean="0"/>
              <a:t>FY17 </a:t>
            </a:r>
            <a:r>
              <a:rPr lang="en-US" sz="3200" dirty="0"/>
              <a:t>Article </a:t>
            </a:r>
            <a:r>
              <a:rPr lang="en-US" sz="3200" dirty="0" smtClean="0"/>
              <a:t>4</a:t>
            </a:r>
            <a:br>
              <a:rPr lang="en-US" sz="3200" dirty="0" smtClean="0"/>
            </a:br>
            <a:r>
              <a:rPr lang="en-US" sz="3200" dirty="0" smtClean="0"/>
              <a:t>Spending by Category</a:t>
            </a:r>
            <a:endParaRPr lang="en-US" sz="32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207739"/>
              </p:ext>
            </p:extLst>
          </p:nvPr>
        </p:nvGraphicFramePr>
        <p:xfrm>
          <a:off x="498475" y="1281113"/>
          <a:ext cx="8302625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4" name="Text Box 6"/>
          <p:cNvSpPr txBox="1">
            <a:spLocks/>
          </p:cNvSpPr>
          <p:nvPr/>
        </p:nvSpPr>
        <p:spPr bwMode="auto">
          <a:xfrm>
            <a:off x="533400" y="1600200"/>
            <a:ext cx="137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200" b="1" dirty="0">
                <a:solidFill>
                  <a:schemeClr val="bg2"/>
                </a:solidFill>
                <a:latin typeface="Arial"/>
              </a:rPr>
              <a:t>“</a:t>
            </a:r>
            <a:r>
              <a:rPr lang="en-US" sz="1200" b="1" dirty="0" smtClean="0">
                <a:solidFill>
                  <a:schemeClr val="bg2"/>
                </a:solidFill>
              </a:rPr>
              <a:t>Debt Service</a:t>
            </a:r>
            <a:r>
              <a:rPr lang="ja-JP" altLang="en-US" sz="1200" b="1" dirty="0" smtClean="0">
                <a:solidFill>
                  <a:schemeClr val="bg2"/>
                </a:solidFill>
                <a:latin typeface="Arial"/>
              </a:rPr>
              <a:t>”</a:t>
            </a:r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includes </a:t>
            </a:r>
            <a:r>
              <a:rPr lang="en-US" sz="1200" b="1" dirty="0" smtClean="0">
                <a:solidFill>
                  <a:schemeClr val="bg2"/>
                </a:solidFill>
              </a:rPr>
              <a:t>Dover</a:t>
            </a:r>
            <a:r>
              <a:rPr lang="en-US" sz="1200" b="1" dirty="0" smtClean="0">
                <a:solidFill>
                  <a:schemeClr val="bg2"/>
                </a:solidFill>
                <a:latin typeface="Arial"/>
              </a:rPr>
              <a:t>’</a:t>
            </a:r>
            <a:r>
              <a:rPr lang="en-US" sz="1200" b="1" dirty="0" smtClean="0">
                <a:solidFill>
                  <a:schemeClr val="bg2"/>
                </a:solidFill>
              </a:rPr>
              <a:t>s </a:t>
            </a:r>
            <a:r>
              <a:rPr lang="en-US" sz="1200" b="1" dirty="0">
                <a:solidFill>
                  <a:schemeClr val="bg2"/>
                </a:solidFill>
              </a:rPr>
              <a:t>share of the Regional </a:t>
            </a:r>
            <a:r>
              <a:rPr lang="en-US" sz="1200" b="1" dirty="0" smtClean="0">
                <a:solidFill>
                  <a:schemeClr val="bg2"/>
                </a:solidFill>
              </a:rPr>
              <a:t>Schools’ </a:t>
            </a:r>
            <a:r>
              <a:rPr lang="en-US" sz="1200" b="1" dirty="0">
                <a:solidFill>
                  <a:schemeClr val="bg2"/>
                </a:solidFill>
              </a:rPr>
              <a:t>debt</a:t>
            </a:r>
          </a:p>
        </p:txBody>
      </p:sp>
      <p:sp>
        <p:nvSpPr>
          <p:cNvPr id="12295" name="Text Box 7"/>
          <p:cNvSpPr txBox="1">
            <a:spLocks/>
          </p:cNvSpPr>
          <p:nvPr/>
        </p:nvSpPr>
        <p:spPr bwMode="auto">
          <a:xfrm>
            <a:off x="685800" y="58674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$35.0 M (+3.5%)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FY12-FY17 </a:t>
            </a:r>
            <a:r>
              <a:rPr lang="en-US" sz="4000" dirty="0"/>
              <a:t>Article 4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51198"/>
              </p:ext>
            </p:extLst>
          </p:nvPr>
        </p:nvGraphicFramePr>
        <p:xfrm>
          <a:off x="304800" y="1447800"/>
          <a:ext cx="8586787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27634"/>
              </p:ext>
            </p:extLst>
          </p:nvPr>
        </p:nvGraphicFramePr>
        <p:xfrm>
          <a:off x="1524000" y="1371600"/>
          <a:ext cx="7315200" cy="165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67056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2801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FY 16/17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+5.0%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+2.0%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-2.9%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+2.8%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+3.0%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+4.7%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+1.7%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bg1"/>
                          </a:solidFill>
                        </a:rPr>
                        <a:t>+9.3%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FY 15/16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bg1"/>
                          </a:solidFill>
                        </a:rPr>
                        <a:t>+5.2%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+2.2%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-4.2%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+3.9%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-2.4%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+3.2%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+5.5%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+9.8%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FY 14/15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+4.5%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-2.6%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+2.4%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+1.3%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-1.6%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FY 13/14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+1.7%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+*.9%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-2.1%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+1/5%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-0.3%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+3.7%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+5.0%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+1.9%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FY 12/13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+3.0%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+1.3%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-1.8%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+6.8%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+5.6%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+4.6%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+8.6%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+6.2%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+6.7%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1066800"/>
          </a:xfrm>
        </p:spPr>
        <p:txBody>
          <a:bodyPr/>
          <a:lstStyle/>
          <a:p>
            <a:r>
              <a:rPr lang="en-US" sz="4000" dirty="0" smtClean="0"/>
              <a:t>FY17 </a:t>
            </a:r>
            <a:r>
              <a:rPr lang="en-US" sz="4000" dirty="0"/>
              <a:t>Estimated Revenue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55177"/>
              </p:ext>
            </p:extLst>
          </p:nvPr>
        </p:nvGraphicFramePr>
        <p:xfrm>
          <a:off x="434975" y="1270000"/>
          <a:ext cx="8274050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2" name="Text Box 8"/>
          <p:cNvSpPr txBox="1">
            <a:spLocks/>
          </p:cNvSpPr>
          <p:nvPr/>
        </p:nvSpPr>
        <p:spPr bwMode="auto">
          <a:xfrm>
            <a:off x="685800" y="6019800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$36.6 M (-1.1%)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FY12-FY17 </a:t>
            </a:r>
            <a:r>
              <a:rPr lang="en-US" sz="4000" dirty="0"/>
              <a:t>Revenue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62444"/>
              </p:ext>
            </p:extLst>
          </p:nvPr>
        </p:nvGraphicFramePr>
        <p:xfrm>
          <a:off x="312738" y="1146175"/>
          <a:ext cx="8586787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19250"/>
              </p:ext>
            </p:extLst>
          </p:nvPr>
        </p:nvGraphicFramePr>
        <p:xfrm>
          <a:off x="685800" y="1219200"/>
          <a:ext cx="8001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357"/>
                <a:gridCol w="1224643"/>
                <a:gridCol w="1143000"/>
                <a:gridCol w="11430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FY 16/17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+4.5%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-2.9%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+1.3%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FY 15/16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+4.1%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-5.7%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-10.8%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+0.9%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-19.0%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+41.4%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FY 14/15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+4.1%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-3.6%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=1.3%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+4.7%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-16.1%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FY 13/14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+3.8%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-2.8%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+2.8%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+1.2%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+24.2%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FY 12/13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+3.9%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-6.5%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+6.1%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-0.9%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+2.1%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381000"/>
            <a:ext cx="7358062" cy="685800"/>
          </a:xfrm>
        </p:spPr>
        <p:txBody>
          <a:bodyPr/>
          <a:lstStyle/>
          <a:p>
            <a:r>
              <a:rPr lang="en-US" sz="4000" dirty="0"/>
              <a:t>Budget </a:t>
            </a:r>
            <a:r>
              <a:rPr lang="en-US" sz="4000" dirty="0" smtClean="0"/>
              <a:t>Gap FY17</a:t>
            </a:r>
            <a:endParaRPr lang="en-US" sz="40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82155"/>
              </p:ext>
            </p:extLst>
          </p:nvPr>
        </p:nvGraphicFramePr>
        <p:xfrm>
          <a:off x="736600" y="1193800"/>
          <a:ext cx="7899400" cy="52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3200" dirty="0"/>
              <a:t>Budget Gap</a:t>
            </a:r>
            <a:br>
              <a:rPr lang="en-US" sz="3200" dirty="0"/>
            </a:br>
            <a:r>
              <a:rPr lang="en-US" sz="3200" dirty="0"/>
              <a:t>as a Percentage of Expenses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004072"/>
              </p:ext>
            </p:extLst>
          </p:nvPr>
        </p:nvGraphicFramePr>
        <p:xfrm>
          <a:off x="279400" y="1254125"/>
          <a:ext cx="8586788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152525"/>
            <a:ext cx="7358062" cy="44767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Calibri"/>
                <a:cs typeface="Calibri"/>
              </a:rPr>
              <a:t>Free Cash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057400"/>
            <a:ext cx="7358062" cy="914399"/>
          </a:xfrm>
        </p:spPr>
        <p:txBody>
          <a:bodyPr/>
          <a:lstStyle/>
          <a:p>
            <a:pPr algn="l"/>
            <a:r>
              <a:rPr lang="en-US" sz="1800" dirty="0" smtClean="0"/>
              <a:t>The Free Cash Balances Certified as of July 1 of each year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	 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8901"/>
              </p:ext>
            </p:extLst>
          </p:nvPr>
        </p:nvGraphicFramePr>
        <p:xfrm>
          <a:off x="838201" y="2514600"/>
          <a:ext cx="685799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51933"/>
                <a:gridCol w="651933"/>
                <a:gridCol w="677332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2013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2017 (p)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Free Cash Balance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4,433,983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4,734,060 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5,273,685 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5,680,471 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6,458,174 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5,877,594 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Free Cash</a:t>
                      </a:r>
                      <a:r>
                        <a:rPr lang="en-US" sz="1200" baseline="0" dirty="0" smtClean="0">
                          <a:latin typeface="Calibri"/>
                          <a:cs typeface="Calibri"/>
                        </a:rPr>
                        <a:t> Used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1,495,166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1,605,189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1,375,002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1,997,933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1,597,973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1,542,351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2,639,547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953,412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Uncommitted</a:t>
                      </a:r>
                      <a:r>
                        <a:rPr lang="en-US" sz="1200" baseline="0" dirty="0" smtClean="0">
                          <a:latin typeface="Calibri"/>
                          <a:cs typeface="Calibri"/>
                        </a:rPr>
                        <a:t> Free Cash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2,938,817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3,128,871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3,898,683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3,682,538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4,860,201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4,335,243 </a:t>
                      </a:r>
                    </a:p>
                  </a:txBody>
                  <a:tcPr marL="12700" marR="12700" marT="1270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0278477"/>
              </p:ext>
            </p:extLst>
          </p:nvPr>
        </p:nvGraphicFramePr>
        <p:xfrm>
          <a:off x="838200" y="4343400"/>
          <a:ext cx="6934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570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152525"/>
            <a:ext cx="7358062" cy="904875"/>
          </a:xfrm>
        </p:spPr>
        <p:txBody>
          <a:bodyPr anchor="ctr"/>
          <a:lstStyle/>
          <a:p>
            <a:pPr algn="l"/>
            <a:r>
              <a:rPr lang="en-US" sz="3200" dirty="0" smtClean="0"/>
              <a:t>Trends 2010 to 2017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58062" cy="3276600"/>
          </a:xfrm>
        </p:spPr>
        <p:txBody>
          <a:bodyPr/>
          <a:lstStyle/>
          <a:p>
            <a:pPr algn="l"/>
            <a:r>
              <a:rPr lang="en-US" dirty="0" smtClean="0"/>
              <a:t>Above we saw the year-by-year increases and decreases.  But, what have been </a:t>
            </a:r>
            <a:r>
              <a:rPr lang="en-US" dirty="0" smtClean="0"/>
              <a:t>some of the </a:t>
            </a:r>
            <a:r>
              <a:rPr lang="en-US" dirty="0" smtClean="0"/>
              <a:t>trends over the past several years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marL="342900" lvl="2" indent="-342900" algn="l"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items </a:t>
            </a:r>
            <a:r>
              <a:rPr lang="en-US" dirty="0" smtClean="0"/>
              <a:t>are big </a:t>
            </a:r>
            <a:r>
              <a:rPr lang="en-US" dirty="0" smtClean="0"/>
              <a:t>and growing </a:t>
            </a:r>
            <a:r>
              <a:rPr lang="en-US" dirty="0" smtClean="0"/>
              <a:t>significantly?</a:t>
            </a:r>
          </a:p>
        </p:txBody>
      </p:sp>
    </p:spTree>
    <p:extLst>
      <p:ext uri="{BB962C8B-B14F-4D97-AF65-F5344CB8AC3E}">
        <p14:creationId xmlns:p14="http://schemas.microsoft.com/office/powerpoint/2010/main" val="2106570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358062" cy="914400"/>
          </a:xfrm>
        </p:spPr>
        <p:txBody>
          <a:bodyPr/>
          <a:lstStyle/>
          <a:p>
            <a:r>
              <a:rPr lang="en-US" sz="3200" dirty="0" smtClean="0"/>
              <a:t>FY 2017 Budget Summary</a:t>
            </a:r>
            <a:br>
              <a:rPr lang="en-US" sz="3200" dirty="0" smtClean="0"/>
            </a:br>
            <a:r>
              <a:rPr lang="en-US" sz="2000" i="1" dirty="0" smtClean="0"/>
              <a:t>as proposed (as of May 2, 2016)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1828800"/>
            <a:ext cx="7358062" cy="4419600"/>
          </a:xfrm>
        </p:spPr>
        <p:txBody>
          <a:bodyPr/>
          <a:lstStyle/>
          <a:p>
            <a:pPr algn="l"/>
            <a:r>
              <a:rPr lang="en-US" dirty="0" smtClean="0"/>
              <a:t>FY17 Total Expenditures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$36,535,760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vs. $36,572,687 for FY16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Decrease</a:t>
            </a:r>
            <a:r>
              <a:rPr lang="en-US" dirty="0" smtClean="0"/>
              <a:t> of $36,927 or -0.1%</a:t>
            </a:r>
          </a:p>
          <a:p>
            <a:pPr algn="l"/>
            <a:r>
              <a:rPr lang="en-US" dirty="0" smtClean="0"/>
              <a:t>FY17 Total Revenues (excluding use of Free Cash)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$35,582,348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vs. $34,598,245 for FY16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Increase</a:t>
            </a:r>
            <a:r>
              <a:rPr lang="en-US" dirty="0" smtClean="0"/>
              <a:t> of $984,103 or +2.8%</a:t>
            </a:r>
          </a:p>
          <a:p>
            <a:pPr algn="l"/>
            <a:r>
              <a:rPr lang="en-US" dirty="0" smtClean="0"/>
              <a:t>FY17 use of Free Cash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$953,412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vs. 2,369,547 for FY16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Decrease</a:t>
            </a:r>
            <a:r>
              <a:rPr lang="en-US" dirty="0" smtClean="0"/>
              <a:t> of $1,416,135 or -59.8%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x Lev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" b="-1134"/>
          <a:stretch/>
        </p:blipFill>
        <p:spPr>
          <a:xfrm>
            <a:off x="893763" y="1676400"/>
            <a:ext cx="7358062" cy="4555067"/>
          </a:xfrm>
        </p:spPr>
      </p:pic>
      <p:sp>
        <p:nvSpPr>
          <p:cNvPr id="5" name="TextBox 4"/>
          <p:cNvSpPr txBox="1"/>
          <p:nvPr/>
        </p:nvSpPr>
        <p:spPr>
          <a:xfrm>
            <a:off x="6248400" y="1905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lain" startAt="2010"/>
            </a:pPr>
            <a:r>
              <a:rPr lang="en-US" sz="1200" dirty="0" smtClean="0">
                <a:solidFill>
                  <a:schemeClr val="bg1"/>
                </a:solidFill>
              </a:rPr>
              <a:t>               $22.8m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2017	$30.2m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Increase	$7.3m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	</a:t>
            </a:r>
            <a:r>
              <a:rPr lang="en-US" sz="1200" dirty="0" smtClean="0">
                <a:solidFill>
                  <a:schemeClr val="bg1"/>
                </a:solidFill>
              </a:rPr>
              <a:t>32.1%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CAGR	4.1%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% Expend	82.6%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02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New Growt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" b="-109"/>
          <a:stretch/>
        </p:blipFill>
        <p:spPr>
          <a:xfrm>
            <a:off x="893763" y="1641894"/>
            <a:ext cx="7358062" cy="4553928"/>
          </a:xfrm>
        </p:spPr>
      </p:pic>
      <p:sp>
        <p:nvSpPr>
          <p:cNvPr id="5" name="TextBox 4"/>
          <p:cNvSpPr txBox="1"/>
          <p:nvPr/>
        </p:nvSpPr>
        <p:spPr>
          <a:xfrm>
            <a:off x="6019800" y="29718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2010-2017p New Growth 1</a:t>
            </a:r>
            <a:r>
              <a:rPr lang="en-US" sz="1400" baseline="30000" dirty="0" smtClean="0">
                <a:solidFill>
                  <a:schemeClr val="bg1"/>
                </a:solidFill>
              </a:rPr>
              <a:t>st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Yr</a:t>
            </a:r>
            <a:r>
              <a:rPr lang="en-US" sz="1400" dirty="0" smtClean="0">
                <a:solidFill>
                  <a:schemeClr val="bg1"/>
                </a:solidFill>
              </a:rPr>
              <a:t> Revenues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$3.1 million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52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icle 5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-888"/>
          <a:stretch/>
        </p:blipFill>
        <p:spPr>
          <a:xfrm>
            <a:off x="893763" y="1447800"/>
            <a:ext cx="7358062" cy="4779001"/>
          </a:xfrm>
        </p:spPr>
      </p:pic>
    </p:spTree>
    <p:extLst>
      <p:ext uri="{BB962C8B-B14F-4D97-AF65-F5344CB8AC3E}">
        <p14:creationId xmlns:p14="http://schemas.microsoft.com/office/powerpoint/2010/main" val="3964305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cial Articl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" b="457"/>
          <a:stretch/>
        </p:blipFill>
        <p:spPr>
          <a:xfrm>
            <a:off x="893763" y="1703851"/>
            <a:ext cx="7358062" cy="4430011"/>
          </a:xfrm>
        </p:spPr>
      </p:pic>
    </p:spTree>
    <p:extLst>
      <p:ext uri="{BB962C8B-B14F-4D97-AF65-F5344CB8AC3E}">
        <p14:creationId xmlns:p14="http://schemas.microsoft.com/office/powerpoint/2010/main" val="417658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tal Expenditur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" b="-337"/>
          <a:stretch/>
        </p:blipFill>
        <p:spPr>
          <a:xfrm>
            <a:off x="893763" y="1672872"/>
            <a:ext cx="7358062" cy="4522950"/>
          </a:xfrm>
        </p:spPr>
      </p:pic>
      <p:sp>
        <p:nvSpPr>
          <p:cNvPr id="5" name="TextBox 4"/>
          <p:cNvSpPr txBox="1"/>
          <p:nvPr/>
        </p:nvSpPr>
        <p:spPr>
          <a:xfrm>
            <a:off x="6096000" y="23622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lain" startAt="2010"/>
            </a:pPr>
            <a:r>
              <a:rPr lang="en-US" sz="1400" dirty="0" smtClean="0">
                <a:solidFill>
                  <a:schemeClr val="bg1"/>
                </a:solidFill>
              </a:rPr>
              <a:t>           $31.9m</a:t>
            </a:r>
          </a:p>
          <a:p>
            <a:pPr marL="342900" indent="-342900" algn="l">
              <a:buAutoNum type="arabicPlain" startAt="2017"/>
            </a:pPr>
            <a:r>
              <a:rPr lang="en-US" sz="1400" dirty="0" smtClean="0">
                <a:solidFill>
                  <a:schemeClr val="bg1"/>
                </a:solidFill>
              </a:rPr>
              <a:t>           $36.5m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	$4.6m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14.5%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	2.0% </a:t>
            </a:r>
          </a:p>
          <a:p>
            <a:pPr marL="342900" indent="-342900" algn="l">
              <a:buAutoNum type="arabicPlain" startAt="2010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92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icle 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" b="1742"/>
          <a:stretch/>
        </p:blipFill>
        <p:spPr>
          <a:xfrm>
            <a:off x="893763" y="1657382"/>
            <a:ext cx="7358062" cy="4460992"/>
          </a:xfrm>
        </p:spPr>
      </p:pic>
      <p:sp>
        <p:nvSpPr>
          <p:cNvPr id="5" name="TextBox 4"/>
          <p:cNvSpPr txBox="1"/>
          <p:nvPr/>
        </p:nvSpPr>
        <p:spPr>
          <a:xfrm>
            <a:off x="5791200" y="25146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	$28.2m</a:t>
            </a:r>
          </a:p>
          <a:p>
            <a:pPr marL="342900" indent="-342900" algn="l">
              <a:buAutoNum type="arabicPlain" startAt="2017"/>
            </a:pPr>
            <a:r>
              <a:rPr lang="en-US" sz="1400" dirty="0" smtClean="0">
                <a:solidFill>
                  <a:schemeClr val="bg1"/>
                </a:solidFill>
              </a:rPr>
              <a:t>            $35.0m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	$6.7m</a:t>
            </a:r>
          </a:p>
          <a:p>
            <a:pPr lvl="2" algn="l"/>
            <a:r>
              <a:rPr lang="en-US" sz="1400" dirty="0" smtClean="0">
                <a:solidFill>
                  <a:schemeClr val="bg1"/>
                </a:solidFill>
              </a:rPr>
              <a:t>23.8%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	3.1%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	95.8%</a:t>
            </a:r>
          </a:p>
        </p:txBody>
      </p:sp>
    </p:spTree>
    <p:extLst>
      <p:ext uri="{BB962C8B-B14F-4D97-AF65-F5344CB8AC3E}">
        <p14:creationId xmlns:p14="http://schemas.microsoft.com/office/powerpoint/2010/main" val="592814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 Governmen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-685"/>
          <a:stretch/>
        </p:blipFill>
        <p:spPr>
          <a:xfrm>
            <a:off x="893763" y="1719340"/>
            <a:ext cx="7358062" cy="4491971"/>
          </a:xfrm>
        </p:spPr>
      </p:pic>
      <p:sp>
        <p:nvSpPr>
          <p:cNvPr id="5" name="TextBox 4"/>
          <p:cNvSpPr txBox="1"/>
          <p:nvPr/>
        </p:nvSpPr>
        <p:spPr>
          <a:xfrm>
            <a:off x="5638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lain" startAt="2010"/>
            </a:pPr>
            <a:r>
              <a:rPr lang="en-US" sz="1400" dirty="0" smtClean="0">
                <a:solidFill>
                  <a:schemeClr val="bg1"/>
                </a:solidFill>
              </a:rPr>
              <a:t>           $1.4m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$2.1m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	$0.7m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48.8%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	5.8%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	5.7%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1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Healt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-1485"/>
          <a:stretch/>
        </p:blipFill>
        <p:spPr>
          <a:xfrm>
            <a:off x="893763" y="1688362"/>
            <a:ext cx="7358062" cy="4569418"/>
          </a:xfrm>
        </p:spPr>
      </p:pic>
      <p:sp>
        <p:nvSpPr>
          <p:cNvPr id="5" name="TextBox 4"/>
          <p:cNvSpPr txBox="1"/>
          <p:nvPr/>
        </p:nvSpPr>
        <p:spPr>
          <a:xfrm>
            <a:off x="6477000" y="21336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  $1.4m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$2.3m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      $0.9m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	66.0%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	  7.5%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expand       6.3%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59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kers Comp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653" r="-211" b="834"/>
          <a:stretch/>
        </p:blipFill>
        <p:spPr>
          <a:xfrm>
            <a:off x="914400" y="914400"/>
            <a:ext cx="7358062" cy="5034105"/>
          </a:xfrm>
        </p:spPr>
      </p:pic>
      <p:sp>
        <p:nvSpPr>
          <p:cNvPr id="5" name="TextBox 4"/>
          <p:cNvSpPr txBox="1"/>
          <p:nvPr/>
        </p:nvSpPr>
        <p:spPr>
          <a:xfrm>
            <a:off x="6172200" y="17526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$39thousand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$78thousand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  $39thousand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         101.3%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10.5%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   0.2%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5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ica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b="-341"/>
          <a:stretch/>
        </p:blipFill>
        <p:spPr>
          <a:xfrm>
            <a:off x="893763" y="1657382"/>
            <a:ext cx="7358062" cy="4538440"/>
          </a:xfrm>
        </p:spPr>
      </p:pic>
      <p:sp>
        <p:nvSpPr>
          <p:cNvPr id="5" name="TextBox 4"/>
          <p:cNvSpPr txBox="1"/>
          <p:nvPr/>
        </p:nvSpPr>
        <p:spPr>
          <a:xfrm>
            <a:off x="6324600" y="2133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2010       $115 thousand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2017       $170 thousand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Increase   $54 thousand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     47.2%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CAGR          5.7%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% expend    0.5%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11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358062" cy="914400"/>
          </a:xfrm>
        </p:spPr>
        <p:txBody>
          <a:bodyPr/>
          <a:lstStyle/>
          <a:p>
            <a:r>
              <a:rPr lang="en-US" sz="3200" dirty="0" smtClean="0"/>
              <a:t>FY 2017 Budget Summary</a:t>
            </a:r>
            <a:br>
              <a:rPr lang="en-US" sz="3200" dirty="0" smtClean="0"/>
            </a:br>
            <a:r>
              <a:rPr lang="en-US" sz="2000" dirty="0" smtClean="0"/>
              <a:t>Large Changes from FY2016 Expenditures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2" y="1828800"/>
            <a:ext cx="7640637" cy="4724400"/>
          </a:xfrm>
        </p:spPr>
        <p:txBody>
          <a:bodyPr/>
          <a:lstStyle/>
          <a:p>
            <a:pPr algn="l"/>
            <a:r>
              <a:rPr lang="en-US" dirty="0" smtClean="0"/>
              <a:t>FY17 Article 4</a:t>
            </a:r>
            <a:endParaRPr lang="en-US" dirty="0"/>
          </a:p>
          <a:p>
            <a:pPr algn="l"/>
            <a:r>
              <a:rPr lang="en-US" dirty="0" smtClean="0"/>
              <a:t>Increases</a:t>
            </a:r>
          </a:p>
          <a:p>
            <a:pPr algn="l"/>
            <a:r>
              <a:rPr lang="en-US" sz="1800" dirty="0" smtClean="0"/>
              <a:t>Schools </a:t>
            </a:r>
            <a:r>
              <a:rPr lang="en-US" sz="1400" dirty="0" smtClean="0"/>
              <a:t>(overall, excluding Insurance and Pensions @Chickering)</a:t>
            </a:r>
            <a:r>
              <a:rPr lang="en-US" sz="1800" dirty="0"/>
              <a:t>	</a:t>
            </a:r>
            <a:r>
              <a:rPr lang="en-US" sz="1800" dirty="0" smtClean="0"/>
              <a:t>+</a:t>
            </a:r>
            <a:r>
              <a:rPr lang="en-US" sz="1800" dirty="0"/>
              <a:t>$</a:t>
            </a:r>
            <a:r>
              <a:rPr lang="en-US" sz="1800" dirty="0" smtClean="0"/>
              <a:t>643k (+3.1%)</a:t>
            </a:r>
            <a:endParaRPr lang="en-US" sz="1800" dirty="0"/>
          </a:p>
          <a:p>
            <a:pPr algn="l"/>
            <a:r>
              <a:rPr lang="en-US" sz="1800" dirty="0" smtClean="0"/>
              <a:t>	Dover’s </a:t>
            </a:r>
            <a:r>
              <a:rPr lang="en-US" sz="1800" dirty="0"/>
              <a:t>Regional Schools Operating Assessment </a:t>
            </a:r>
            <a:r>
              <a:rPr lang="en-US" sz="1800" dirty="0" smtClean="0"/>
              <a:t>	+$501k (+5.0%)</a:t>
            </a:r>
            <a:endParaRPr lang="en-US" sz="1800" dirty="0"/>
          </a:p>
          <a:p>
            <a:pPr algn="l"/>
            <a:r>
              <a:rPr lang="en-US" sz="1800" dirty="0" smtClean="0"/>
              <a:t>	Dover </a:t>
            </a:r>
            <a:r>
              <a:rPr lang="en-US" sz="1800" dirty="0" smtClean="0"/>
              <a:t>School Operating	 </a:t>
            </a:r>
            <a:r>
              <a:rPr lang="en-US" sz="1800" dirty="0"/>
              <a:t>	</a:t>
            </a:r>
            <a:r>
              <a:rPr lang="en-US" sz="1800" dirty="0" smtClean="0"/>
              <a:t>			+$198k (+2.0%)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Group Health Insurance (Insurance and Pensions)	+$204k (+9.8%)</a:t>
            </a:r>
            <a:endParaRPr lang="en-US" sz="1800" dirty="0"/>
          </a:p>
          <a:p>
            <a:pPr algn="l"/>
            <a:r>
              <a:rPr lang="en-US" sz="1800" dirty="0" smtClean="0"/>
              <a:t>Norfolk County Retirement (Insurance and Pensions)</a:t>
            </a:r>
            <a:r>
              <a:rPr lang="en-US" sz="1800" dirty="0"/>
              <a:t>	</a:t>
            </a:r>
            <a:r>
              <a:rPr lang="en-US" sz="1800" dirty="0" smtClean="0"/>
              <a:t>+$105k (+10.3%)</a:t>
            </a:r>
            <a:endParaRPr lang="en-US" sz="18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Decreases</a:t>
            </a:r>
          </a:p>
          <a:p>
            <a:pPr algn="l"/>
            <a:r>
              <a:rPr lang="en-US" sz="1800" dirty="0"/>
              <a:t>Dover’s Regional Schools </a:t>
            </a:r>
            <a:r>
              <a:rPr lang="en-US" sz="1800" dirty="0" smtClean="0"/>
              <a:t>Debt </a:t>
            </a:r>
            <a:r>
              <a:rPr lang="en-US" sz="1800" dirty="0"/>
              <a:t>Assessment </a:t>
            </a:r>
            <a:r>
              <a:rPr lang="en-US" sz="1800" dirty="0" smtClean="0"/>
              <a:t>	        	</a:t>
            </a:r>
            <a:r>
              <a:rPr lang="en-US" sz="1800" dirty="0" smtClean="0"/>
              <a:t>-</a:t>
            </a:r>
            <a:r>
              <a:rPr lang="en-US" sz="1800" dirty="0" smtClean="0"/>
              <a:t>$40k (-</a:t>
            </a:r>
            <a:r>
              <a:rPr lang="en-US" sz="1800" dirty="0"/>
              <a:t>5</a:t>
            </a:r>
            <a:r>
              <a:rPr lang="en-US" sz="1800" dirty="0" smtClean="0"/>
              <a:t>.3%)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The above accounts for $968k increase of the overall $1.181m increase of the Article 4 budget (</a:t>
            </a:r>
            <a:r>
              <a:rPr lang="en-US" sz="1800" dirty="0" err="1" smtClean="0"/>
              <a:t>approx</a:t>
            </a:r>
            <a:r>
              <a:rPr lang="en-US" sz="1800" dirty="0"/>
              <a:t>,</a:t>
            </a:r>
            <a:r>
              <a:rPr lang="en-US" sz="1800" dirty="0" smtClean="0"/>
              <a:t>  82%).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93316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folk County Retiremen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" b="457"/>
          <a:stretch/>
        </p:blipFill>
        <p:spPr>
          <a:xfrm>
            <a:off x="893763" y="1657382"/>
            <a:ext cx="7358062" cy="4522950"/>
          </a:xfrm>
        </p:spPr>
      </p:pic>
      <p:sp>
        <p:nvSpPr>
          <p:cNvPr id="5" name="TextBox 4"/>
          <p:cNvSpPr txBox="1"/>
          <p:nvPr/>
        </p:nvSpPr>
        <p:spPr>
          <a:xfrm>
            <a:off x="6096000" y="24384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   $0.7m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 $1.1m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       $0.4m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              53.8%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    6.3%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       3.1%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6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urance Pensions Tota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490"/>
          <a:stretch/>
        </p:blipFill>
        <p:spPr>
          <a:xfrm>
            <a:off x="893763" y="1734830"/>
            <a:ext cx="7358062" cy="4430012"/>
          </a:xfrm>
        </p:spPr>
      </p:pic>
      <p:sp>
        <p:nvSpPr>
          <p:cNvPr id="5" name="TextBox 4"/>
          <p:cNvSpPr txBox="1"/>
          <p:nvPr/>
        </p:nvSpPr>
        <p:spPr>
          <a:xfrm>
            <a:off x="5562600" y="24384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   $2.4m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 $3.8m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       $1.4m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                    60.3%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     7.0%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       10.5%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33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ols Tota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2" b="-774"/>
          <a:stretch/>
        </p:blipFill>
        <p:spPr>
          <a:xfrm>
            <a:off x="893763" y="1595424"/>
            <a:ext cx="7358062" cy="4646866"/>
          </a:xfrm>
        </p:spPr>
      </p:pic>
      <p:sp>
        <p:nvSpPr>
          <p:cNvPr id="5" name="TextBox 4"/>
          <p:cNvSpPr txBox="1"/>
          <p:nvPr/>
        </p:nvSpPr>
        <p:spPr>
          <a:xfrm>
            <a:off x="5867400" y="1905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      $16.2m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    $21.3m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Increase            $5.1m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                        31.5%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          4.0%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          58.4%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5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bt &amp; Interest Tota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 b="-339"/>
          <a:stretch/>
        </p:blipFill>
        <p:spPr>
          <a:xfrm>
            <a:off x="893763" y="1734830"/>
            <a:ext cx="7358062" cy="4460992"/>
          </a:xfrm>
        </p:spPr>
      </p:pic>
      <p:sp>
        <p:nvSpPr>
          <p:cNvPr id="5" name="TextBox 4"/>
          <p:cNvSpPr txBox="1"/>
          <p:nvPr/>
        </p:nvSpPr>
        <p:spPr>
          <a:xfrm>
            <a:off x="5867400" y="24384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     $1.8m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   $1.4m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Decrease        $0.3m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                      -19.7%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      -3.1%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% expend         3.9%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2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g Term Deb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-1375"/>
          <a:stretch/>
        </p:blipFill>
        <p:spPr>
          <a:xfrm>
            <a:off x="893763" y="1719340"/>
            <a:ext cx="7358062" cy="4522950"/>
          </a:xfrm>
        </p:spPr>
      </p:pic>
      <p:sp>
        <p:nvSpPr>
          <p:cNvPr id="5" name="TextBox 4"/>
          <p:cNvSpPr txBox="1"/>
          <p:nvPr/>
        </p:nvSpPr>
        <p:spPr>
          <a:xfrm>
            <a:off x="5562600" y="24384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2010         $13.5m        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2017           $5.2m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Decrease     $8.4m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                   -61.9%</a:t>
            </a: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CAGR          -12.9%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Outstanding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1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T+ST Deb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-1219"/>
          <a:stretch/>
        </p:blipFill>
        <p:spPr>
          <a:xfrm>
            <a:off x="893763" y="838200"/>
            <a:ext cx="7358062" cy="5419580"/>
          </a:xfrm>
        </p:spPr>
      </p:pic>
      <p:sp>
        <p:nvSpPr>
          <p:cNvPr id="6" name="TextBox 5"/>
          <p:cNvSpPr txBox="1"/>
          <p:nvPr/>
        </p:nvSpPr>
        <p:spPr>
          <a:xfrm>
            <a:off x="1219200" y="1066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Dover Debt (Long Term + Short Term)</a:t>
            </a:r>
          </a:p>
        </p:txBody>
      </p:sp>
    </p:spTree>
    <p:extLst>
      <p:ext uri="{BB962C8B-B14F-4D97-AF65-F5344CB8AC3E}">
        <p14:creationId xmlns:p14="http://schemas.microsoft.com/office/powerpoint/2010/main" val="2989702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58062" cy="828675"/>
          </a:xfrm>
        </p:spPr>
        <p:txBody>
          <a:bodyPr/>
          <a:lstStyle/>
          <a:p>
            <a:pPr algn="l"/>
            <a:r>
              <a:rPr lang="en-US" sz="3200" dirty="0" smtClean="0"/>
              <a:t>Considerations for Future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1905000"/>
            <a:ext cx="7358062" cy="3657600"/>
          </a:xfrm>
        </p:spPr>
        <p:txBody>
          <a:bodyPr/>
          <a:lstStyle/>
          <a:p>
            <a:pPr algn="l"/>
            <a:r>
              <a:rPr lang="en-US" dirty="0" smtClean="0"/>
              <a:t>Factors Relating to Future Non-Capital Budgets:</a:t>
            </a:r>
          </a:p>
          <a:p>
            <a:pPr algn="l"/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Teachers Contract Sept 2017-Aug 2020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Student Enrolments Chickering and the Region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Employee Health Insurance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Other Post Employment and Benefits </a:t>
            </a:r>
            <a:r>
              <a:rPr lang="en-US" dirty="0" smtClean="0"/>
              <a:t>(OPEB) Liabilities </a:t>
            </a:r>
            <a:r>
              <a:rPr lang="en-US" dirty="0" smtClean="0"/>
              <a:t>at the Town (funded better than most other towns) and the Region (not yet funded)</a:t>
            </a:r>
          </a:p>
          <a:p>
            <a:pPr marL="342900" lvl="1" indent="-3429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4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58062" cy="828675"/>
          </a:xfrm>
        </p:spPr>
        <p:txBody>
          <a:bodyPr/>
          <a:lstStyle/>
          <a:p>
            <a:pPr algn="l"/>
            <a:r>
              <a:rPr lang="en-US" sz="3200" dirty="0" smtClean="0"/>
              <a:t>Considerations for Future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58062" cy="4419600"/>
          </a:xfrm>
        </p:spPr>
        <p:txBody>
          <a:bodyPr/>
          <a:lstStyle/>
          <a:p>
            <a:pPr algn="l"/>
            <a:r>
              <a:rPr lang="en-US" dirty="0" smtClean="0"/>
              <a:t>Capital Budgets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Potential </a:t>
            </a:r>
            <a:r>
              <a:rPr lang="en-US" dirty="0" smtClean="0"/>
              <a:t>substantial Capital Budget facilities maintenance, upgrades and enhancements in the Town and the Region</a:t>
            </a:r>
            <a:r>
              <a:rPr lang="en-US" dirty="0" smtClean="0"/>
              <a:t>.</a:t>
            </a:r>
          </a:p>
          <a:p>
            <a:pPr marL="342900" lvl="1" indent="-342900" algn="l">
              <a:buFont typeface="Arial"/>
              <a:buChar char="•"/>
            </a:pPr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School buildings (or renovations) are 15+ years old  and maintenance costs are expected to rise.</a:t>
            </a:r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r>
              <a:rPr lang="en-US" dirty="0" smtClean="0"/>
              <a:t>For 2018-2027 Dover’s capital requirements as foreseen today total to more than $14.7 million – not including Dover </a:t>
            </a:r>
            <a:r>
              <a:rPr lang="en-US" dirty="0" smtClean="0"/>
              <a:t>(Article 5)</a:t>
            </a:r>
            <a:r>
              <a:rPr lang="en-US" dirty="0" smtClean="0"/>
              <a:t> </a:t>
            </a:r>
            <a:r>
              <a:rPr lang="en-US" dirty="0" smtClean="0"/>
              <a:t>capital items for 2022 to 2027 (estimates available only through 2021). </a:t>
            </a:r>
          </a:p>
        </p:txBody>
      </p:sp>
    </p:spTree>
    <p:extLst>
      <p:ext uri="{BB962C8B-B14F-4D97-AF65-F5344CB8AC3E}">
        <p14:creationId xmlns:p14="http://schemas.microsoft.com/office/powerpoint/2010/main" val="361060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End of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97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358062" cy="914400"/>
          </a:xfrm>
        </p:spPr>
        <p:txBody>
          <a:bodyPr/>
          <a:lstStyle/>
          <a:p>
            <a:r>
              <a:rPr lang="en-US" sz="3200" dirty="0" smtClean="0"/>
              <a:t>FY 2017 Budget Summary</a:t>
            </a:r>
            <a:br>
              <a:rPr lang="en-US" sz="3200" dirty="0" smtClean="0"/>
            </a:br>
            <a:r>
              <a:rPr lang="en-US" sz="2000" dirty="0" smtClean="0"/>
              <a:t>Large Changes from FY2016 Expenditures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1828800"/>
            <a:ext cx="7358062" cy="4724400"/>
          </a:xfrm>
        </p:spPr>
        <p:txBody>
          <a:bodyPr/>
          <a:lstStyle/>
          <a:p>
            <a:pPr algn="l"/>
            <a:endParaRPr lang="en-US" sz="1800" dirty="0"/>
          </a:p>
          <a:p>
            <a:pPr algn="l"/>
            <a:r>
              <a:rPr lang="en-US" dirty="0" smtClean="0"/>
              <a:t>FY17 Capital Items + Special Articles</a:t>
            </a:r>
          </a:p>
          <a:p>
            <a:pPr lvl="2" algn="l"/>
            <a:r>
              <a:rPr lang="en-US" sz="1800" dirty="0" smtClean="0">
                <a:cs typeface="+mn-cs"/>
              </a:rPr>
              <a:t>Decreases</a:t>
            </a:r>
          </a:p>
          <a:p>
            <a:pPr lvl="2" algn="l"/>
            <a:r>
              <a:rPr lang="en-US" sz="1800" dirty="0" smtClean="0">
                <a:cs typeface="+mn-cs"/>
              </a:rPr>
              <a:t>Article </a:t>
            </a:r>
            <a:r>
              <a:rPr lang="en-US" sz="1800" dirty="0">
                <a:cs typeface="+mn-cs"/>
              </a:rPr>
              <a:t>5 &amp; Special </a:t>
            </a:r>
            <a:r>
              <a:rPr lang="en-US" sz="1800" dirty="0" smtClean="0">
                <a:cs typeface="+mn-cs"/>
              </a:rPr>
              <a:t>Articles</a:t>
            </a:r>
          </a:p>
          <a:p>
            <a:pPr lvl="2" algn="l"/>
            <a:r>
              <a:rPr lang="en-US" sz="1800" dirty="0">
                <a:cs typeface="+mn-cs"/>
              </a:rPr>
              <a:t>	</a:t>
            </a:r>
            <a:r>
              <a:rPr lang="en-US" sz="1800" dirty="0" smtClean="0">
                <a:cs typeface="+mn-cs"/>
              </a:rPr>
              <a:t>	Article 5</a:t>
            </a:r>
            <a:r>
              <a:rPr lang="en-US" sz="1800" dirty="0">
                <a:cs typeface="+mn-cs"/>
              </a:rPr>
              <a:t>	</a:t>
            </a:r>
            <a:r>
              <a:rPr lang="en-US" sz="1800" dirty="0" smtClean="0">
                <a:cs typeface="+mn-cs"/>
              </a:rPr>
              <a:t>			</a:t>
            </a:r>
            <a:r>
              <a:rPr lang="en-US" sz="1600" dirty="0" smtClean="0">
                <a:cs typeface="+mn-cs"/>
              </a:rPr>
              <a:t>-</a:t>
            </a:r>
            <a:r>
              <a:rPr lang="en-US" sz="1600" dirty="0" smtClean="0"/>
              <a:t>$327k (-42.5%)</a:t>
            </a:r>
          </a:p>
          <a:p>
            <a:pPr lvl="2" algn="l"/>
            <a:r>
              <a:rPr lang="en-US" sz="1600" dirty="0" smtClean="0"/>
              <a:t>		Special Articles				-$687k (-72.9%)</a:t>
            </a:r>
          </a:p>
          <a:p>
            <a:pPr algn="l"/>
            <a:endParaRPr lang="en-US" dirty="0" smtClean="0"/>
          </a:p>
          <a:p>
            <a:pPr algn="l"/>
            <a:r>
              <a:rPr lang="en-US" i="1" dirty="0" smtClean="0"/>
              <a:t>The above for Article 4 and Article 5 and Special Articles accounts for approx. net $46k </a:t>
            </a:r>
            <a:r>
              <a:rPr lang="en-US" i="1" u="sng" dirty="0" smtClean="0"/>
              <a:t>decrease</a:t>
            </a:r>
            <a:r>
              <a:rPr lang="en-US" i="1" dirty="0" smtClean="0"/>
              <a:t> of the overall net $37k </a:t>
            </a:r>
            <a:r>
              <a:rPr lang="en-US" i="1" u="sng" dirty="0" smtClean="0"/>
              <a:t>total expenditures</a:t>
            </a:r>
            <a:r>
              <a:rPr lang="en-US" i="1" dirty="0" smtClean="0"/>
              <a:t> decrease.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577457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FY2017 </a:t>
            </a:r>
            <a:r>
              <a:rPr lang="en-US" sz="4000" dirty="0"/>
              <a:t>Budget Components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00698"/>
              </p:ext>
            </p:extLst>
          </p:nvPr>
        </p:nvGraphicFramePr>
        <p:xfrm>
          <a:off x="136525" y="1127125"/>
          <a:ext cx="8893175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5" name="Text Box 9"/>
          <p:cNvSpPr txBox="1">
            <a:spLocks/>
          </p:cNvSpPr>
          <p:nvPr/>
        </p:nvSpPr>
        <p:spPr bwMode="auto">
          <a:xfrm>
            <a:off x="228600" y="58674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$36.6 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85024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 Sources and Expenditures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669771"/>
              </p:ext>
            </p:extLst>
          </p:nvPr>
        </p:nvGraphicFramePr>
        <p:xfrm>
          <a:off x="3910013" y="3536950"/>
          <a:ext cx="1323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Worksheet" r:id="rId4" imgW="6616700" imgH="4013200" progId="Excel.Sheet.8">
                  <p:embed/>
                </p:oleObj>
              </mc:Choice>
              <mc:Fallback>
                <p:oleObj name="Worksheet" r:id="rId4" imgW="6616700" imgH="401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0013" y="3536950"/>
                        <a:ext cx="1323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68346"/>
              </p:ext>
            </p:extLst>
          </p:nvPr>
        </p:nvGraphicFramePr>
        <p:xfrm>
          <a:off x="1495425" y="1396999"/>
          <a:ext cx="8258175" cy="545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Worksheet" r:id="rId6" imgW="11303000" imgH="7467600" progId="Excel.Sheet.12">
                  <p:embed/>
                </p:oleObj>
              </mc:Choice>
              <mc:Fallback>
                <p:oleObj name="Worksheet" r:id="rId6" imgW="11303000" imgH="746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425" y="1396999"/>
                        <a:ext cx="8258175" cy="545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2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85024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 Sources and Expenditures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20325"/>
              </p:ext>
            </p:extLst>
          </p:nvPr>
        </p:nvGraphicFramePr>
        <p:xfrm>
          <a:off x="3910013" y="3536950"/>
          <a:ext cx="1323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Worksheet" r:id="rId4" imgW="6616700" imgH="4013200" progId="Excel.Sheet.8">
                  <p:embed/>
                </p:oleObj>
              </mc:Choice>
              <mc:Fallback>
                <p:oleObj name="Worksheet" r:id="rId4" imgW="6616700" imgH="401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0013" y="3536950"/>
                        <a:ext cx="1323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6608"/>
              </p:ext>
            </p:extLst>
          </p:nvPr>
        </p:nvGraphicFramePr>
        <p:xfrm>
          <a:off x="1495425" y="1396999"/>
          <a:ext cx="8258175" cy="545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Worksheet" r:id="rId6" imgW="11303000" imgH="7467600" progId="Excel.Sheet.12">
                  <p:embed/>
                </p:oleObj>
              </mc:Choice>
              <mc:Fallback>
                <p:oleObj name="Worksheet" r:id="rId6" imgW="11303000" imgH="746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425" y="1396999"/>
                        <a:ext cx="8258175" cy="545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otched Right Arrow 6"/>
          <p:cNvSpPr/>
          <p:nvPr/>
        </p:nvSpPr>
        <p:spPr bwMode="auto">
          <a:xfrm>
            <a:off x="381000" y="18288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914400" y="1524000"/>
            <a:ext cx="7696200" cy="2286000"/>
          </a:xfrm>
          <a:prstGeom prst="flowChartAlternateProcess">
            <a:avLst/>
          </a:prstGeom>
          <a:noFill/>
          <a:ln w="38100" cmpd="sng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85024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 Sources and Expenditures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551832"/>
              </p:ext>
            </p:extLst>
          </p:nvPr>
        </p:nvGraphicFramePr>
        <p:xfrm>
          <a:off x="3910013" y="3536950"/>
          <a:ext cx="1323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Worksheet" r:id="rId4" imgW="6616700" imgH="4013200" progId="Excel.Sheet.8">
                  <p:embed/>
                </p:oleObj>
              </mc:Choice>
              <mc:Fallback>
                <p:oleObj name="Worksheet" r:id="rId4" imgW="6616700" imgH="401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0013" y="3536950"/>
                        <a:ext cx="1323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16115"/>
              </p:ext>
            </p:extLst>
          </p:nvPr>
        </p:nvGraphicFramePr>
        <p:xfrm>
          <a:off x="457200" y="1295399"/>
          <a:ext cx="11201400" cy="579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Worksheet" r:id="rId6" imgW="11303000" imgH="4546600" progId="Excel.Sheet.12">
                  <p:embed/>
                </p:oleObj>
              </mc:Choice>
              <mc:Fallback>
                <p:oleObj name="Worksheet" r:id="rId6" imgW="11303000" imgH="4546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295399"/>
                        <a:ext cx="11201400" cy="579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0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85024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Revenue Sources and Expenditures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887211"/>
              </p:ext>
            </p:extLst>
          </p:nvPr>
        </p:nvGraphicFramePr>
        <p:xfrm>
          <a:off x="3910013" y="3536950"/>
          <a:ext cx="1323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Worksheet" r:id="rId4" imgW="6616700" imgH="4013200" progId="Excel.Sheet.8">
                  <p:embed/>
                </p:oleObj>
              </mc:Choice>
              <mc:Fallback>
                <p:oleObj name="Worksheet" r:id="rId4" imgW="6616700" imgH="401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0013" y="3536950"/>
                        <a:ext cx="1323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7640"/>
              </p:ext>
            </p:extLst>
          </p:nvPr>
        </p:nvGraphicFramePr>
        <p:xfrm>
          <a:off x="1495425" y="1396999"/>
          <a:ext cx="8258175" cy="545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Worksheet" r:id="rId6" imgW="11303000" imgH="7467600" progId="Excel.Sheet.12">
                  <p:embed/>
                </p:oleObj>
              </mc:Choice>
              <mc:Fallback>
                <p:oleObj name="Worksheet" r:id="rId6" imgW="11303000" imgH="746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425" y="1396999"/>
                        <a:ext cx="8258175" cy="545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otched Right Arrow 6"/>
          <p:cNvSpPr/>
          <p:nvPr/>
        </p:nvSpPr>
        <p:spPr bwMode="auto">
          <a:xfrm>
            <a:off x="152400" y="36576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914400" y="3657600"/>
            <a:ext cx="7696200" cy="2286000"/>
          </a:xfrm>
          <a:prstGeom prst="flowChartAlternateProcess">
            <a:avLst/>
          </a:prstGeom>
          <a:noFill/>
          <a:ln w="38100" cmpd="sng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Open_Hearing_2009</Template>
  <TotalTime>57602</TotalTime>
  <Words>1399</Words>
  <Application>Microsoft Macintosh PowerPoint</Application>
  <PresentationFormat>On-screen Show (4:3)</PresentationFormat>
  <Paragraphs>347</Paragraphs>
  <Slides>38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Title &amp; Subtitle</vt:lpstr>
      <vt:lpstr>Worksheet</vt:lpstr>
      <vt:lpstr>Microsoft Excel Sheet</vt:lpstr>
      <vt:lpstr>Overview of Dover Town Operating Budget Fiscal Year 2017</vt:lpstr>
      <vt:lpstr>FY 2017 Budget Summary as proposed (as of May 2, 2016)</vt:lpstr>
      <vt:lpstr>FY 2017 Budget Summary Large Changes from FY2016 Expenditures</vt:lpstr>
      <vt:lpstr>FY 2017 Budget Summary Large Changes from FY2016 Expenditures</vt:lpstr>
      <vt:lpstr>FY2017 Budget Components</vt:lpstr>
      <vt:lpstr>Revenue Sources and Expenditures</vt:lpstr>
      <vt:lpstr>Revenue Sources and Expenditures</vt:lpstr>
      <vt:lpstr>Revenue Sources and Expenditures</vt:lpstr>
      <vt:lpstr>Revenue Sources and Expenditures</vt:lpstr>
      <vt:lpstr>Revenue Sources and Expenditures</vt:lpstr>
      <vt:lpstr>Summary of Spending by Category</vt:lpstr>
      <vt:lpstr>FY17 Article 4 Spending by Category</vt:lpstr>
      <vt:lpstr>FY12-FY17 Article 4</vt:lpstr>
      <vt:lpstr>FY17 Estimated Revenue</vt:lpstr>
      <vt:lpstr>FY12-FY17 Revenue</vt:lpstr>
      <vt:lpstr>Budget Gap FY17</vt:lpstr>
      <vt:lpstr>Budget Gap as a Percentage of Expenses</vt:lpstr>
      <vt:lpstr>Free Cash</vt:lpstr>
      <vt:lpstr>Trends 2010 to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for Future Years</vt:lpstr>
      <vt:lpstr>Considerations for Future Years</vt:lpstr>
      <vt:lpstr>End of Presentation</vt:lpstr>
    </vt:vector>
  </TitlesOfParts>
  <Company>EMC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Sailor!</dc:title>
  <dc:creator>Peter Smith</dc:creator>
  <cp:lastModifiedBy>James Stuart</cp:lastModifiedBy>
  <cp:revision>545</cp:revision>
  <cp:lastPrinted>2015-03-16T21:26:18Z</cp:lastPrinted>
  <dcterms:created xsi:type="dcterms:W3CDTF">2009-03-18T19:31:24Z</dcterms:created>
  <dcterms:modified xsi:type="dcterms:W3CDTF">2016-05-02T16:04:29Z</dcterms:modified>
</cp:coreProperties>
</file>