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0" r:id="rId3"/>
    <p:sldId id="257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504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8906AA-7ECF-4301-90F4-BD0732A4EA6D}" type="datetimeFigureOut">
              <a:rPr lang="en-US" smtClean="0"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E19E84C-BD78-4993-AE97-50C34E3DEA7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Green Communities Designation and Grant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600199"/>
            <a:ext cx="8503920" cy="4043363"/>
          </a:xfrm>
        </p:spPr>
        <p:txBody>
          <a:bodyPr anchor="ctr"/>
          <a:lstStyle/>
          <a:p>
            <a:r>
              <a:rPr lang="en-US" dirty="0" smtClean="0"/>
              <a:t>Administered by Mass Dept. of Energy Resources</a:t>
            </a:r>
          </a:p>
          <a:p>
            <a:r>
              <a:rPr lang="en-US" dirty="0" smtClean="0"/>
              <a:t>Substantial grants for energy efficiency projects</a:t>
            </a:r>
          </a:p>
          <a:p>
            <a:r>
              <a:rPr lang="en-US" dirty="0" smtClean="0"/>
              <a:t>155 cities and towns already certified</a:t>
            </a:r>
          </a:p>
          <a:p>
            <a:r>
              <a:rPr lang="en-US" dirty="0" smtClean="0"/>
              <a:t>Sherborn certified in 2011, has received ~$200,000</a:t>
            </a:r>
          </a:p>
          <a:p>
            <a:r>
              <a:rPr lang="en-US" dirty="0" smtClean="0"/>
              <a:t>Zoning and bylaw changes will require Town Meeting approval</a:t>
            </a:r>
            <a:endParaRPr lang="en-US" dirty="0"/>
          </a:p>
        </p:txBody>
      </p:sp>
      <p:pic>
        <p:nvPicPr>
          <p:cNvPr id="5122" name="Picture 2" descr="https://renewablesales.files.wordpress.com/2012/06/green-comm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5105400"/>
            <a:ext cx="11430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8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Article 14: Stretch Building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7048"/>
            <a:ext cx="7315200" cy="4572000"/>
          </a:xfrm>
        </p:spPr>
        <p:txBody>
          <a:bodyPr anchor="ctr"/>
          <a:lstStyle/>
          <a:p>
            <a:r>
              <a:rPr lang="en-US" dirty="0" smtClean="0"/>
              <a:t>Optional appendix to State building code</a:t>
            </a:r>
          </a:p>
          <a:p>
            <a:r>
              <a:rPr lang="en-US" dirty="0" smtClean="0"/>
              <a:t>Cost-effective route to energy efficiency</a:t>
            </a:r>
          </a:p>
          <a:p>
            <a:r>
              <a:rPr lang="en-US" dirty="0" smtClean="0"/>
              <a:t>Performance-based measurements</a:t>
            </a:r>
          </a:p>
          <a:p>
            <a:r>
              <a:rPr lang="en-US" dirty="0" smtClean="0"/>
              <a:t>Not significantly stricter than current base code, per Town Building Inspector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96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Article 15: Zoning for Solar Array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7315200" cy="4525963"/>
          </a:xfrm>
        </p:spPr>
        <p:txBody>
          <a:bodyPr anchor="ctr">
            <a:normAutofit/>
          </a:bodyPr>
          <a:lstStyle/>
          <a:p>
            <a:r>
              <a:rPr lang="en-US" sz="2800" dirty="0" smtClean="0"/>
              <a:t>Designate possible location for solar array</a:t>
            </a:r>
          </a:p>
          <a:p>
            <a:r>
              <a:rPr lang="en-US" sz="2800" dirty="0" smtClean="0"/>
              <a:t>Old landfill next to the Transfer Station</a:t>
            </a:r>
          </a:p>
          <a:p>
            <a:r>
              <a:rPr lang="en-US" sz="2800" dirty="0" smtClean="0"/>
              <a:t>Area is already cleared and accessible</a:t>
            </a:r>
          </a:p>
          <a:p>
            <a:r>
              <a:rPr lang="en-US" sz="2800" dirty="0" smtClean="0"/>
              <a:t>Town only required to zone for array; no requirement to build; no spending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2519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758952"/>
          </a:xfrm>
        </p:spPr>
        <p:txBody>
          <a:bodyPr anchor="ctr">
            <a:normAutofit/>
          </a:bodyPr>
          <a:lstStyle/>
          <a:p>
            <a:r>
              <a:rPr lang="en-US" dirty="0" smtClean="0"/>
              <a:t>Article 15: Proposed Location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15" y="1600200"/>
            <a:ext cx="733035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6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Grants for Energy 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Sherborn</a:t>
            </a:r>
          </a:p>
          <a:p>
            <a:pPr lvl="1"/>
            <a:r>
              <a:rPr lang="en-US" dirty="0" smtClean="0"/>
              <a:t>2011: $137,450 for boiler conversion, lighting upgrades, weather sealing, and more</a:t>
            </a:r>
          </a:p>
          <a:p>
            <a:pPr lvl="1"/>
            <a:r>
              <a:rPr lang="en-US" dirty="0" smtClean="0"/>
              <a:t>2015: $77,800 for Pine Hill School HVAC upgrades</a:t>
            </a:r>
          </a:p>
          <a:p>
            <a:r>
              <a:rPr lang="en-US" dirty="0" smtClean="0"/>
              <a:t>Weston</a:t>
            </a:r>
          </a:p>
          <a:p>
            <a:pPr lvl="1"/>
            <a:r>
              <a:rPr lang="en-US" dirty="0" smtClean="0"/>
              <a:t>2011: $136,675 for boiler replacement</a:t>
            </a:r>
          </a:p>
          <a:p>
            <a:pPr lvl="1"/>
            <a:r>
              <a:rPr lang="en-US" dirty="0" smtClean="0"/>
              <a:t>2014: $243,707 for energy conservation at schools &amp; fire dept.</a:t>
            </a:r>
          </a:p>
          <a:p>
            <a:r>
              <a:rPr lang="en-US" dirty="0" smtClean="0"/>
              <a:t>Dover</a:t>
            </a:r>
          </a:p>
          <a:p>
            <a:pPr lvl="1"/>
            <a:r>
              <a:rPr lang="en-US" dirty="0" smtClean="0"/>
              <a:t>FY2018: Cooling temperature controls at </a:t>
            </a:r>
            <a:r>
              <a:rPr lang="en-US" dirty="0" err="1" smtClean="0"/>
              <a:t>Chickering</a:t>
            </a:r>
            <a:r>
              <a:rPr lang="en-US" dirty="0" smtClean="0"/>
              <a:t> School</a:t>
            </a:r>
          </a:p>
          <a:p>
            <a:pPr lvl="1"/>
            <a:r>
              <a:rPr lang="en-US" dirty="0" smtClean="0"/>
              <a:t>FY2018: Boilers, pipes, and controls at </a:t>
            </a:r>
            <a:r>
              <a:rPr lang="en-US" dirty="0" err="1" smtClean="0"/>
              <a:t>Caryl</a:t>
            </a:r>
            <a:r>
              <a:rPr lang="en-US" dirty="0" smtClean="0"/>
              <a:t> Community Center</a:t>
            </a:r>
          </a:p>
        </p:txBody>
      </p:sp>
    </p:spTree>
    <p:extLst>
      <p:ext uri="{BB962C8B-B14F-4D97-AF65-F5344CB8AC3E}">
        <p14:creationId xmlns:p14="http://schemas.microsoft.com/office/powerpoint/2010/main" val="3134474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85</TotalTime>
  <Words>194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Civic</vt:lpstr>
      <vt:lpstr>Green Communities Designation and Grant Program</vt:lpstr>
      <vt:lpstr>Article 14: Stretch Building Code</vt:lpstr>
      <vt:lpstr>Article 15: Zoning for Solar Array</vt:lpstr>
      <vt:lpstr>Article 15: Proposed Location</vt:lpstr>
      <vt:lpstr>Grants for Energy Efficiency</vt:lpstr>
    </vt:vector>
  </TitlesOfParts>
  <Company>EMC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Criteria 1 &amp; 2 Zoning for a Renewable Energy Facility</dc:title>
  <dc:creator>Peter</dc:creator>
  <cp:lastModifiedBy>Peter</cp:lastModifiedBy>
  <cp:revision>16</cp:revision>
  <dcterms:created xsi:type="dcterms:W3CDTF">2016-02-12T20:57:30Z</dcterms:created>
  <dcterms:modified xsi:type="dcterms:W3CDTF">2016-04-26T20:05:36Z</dcterms:modified>
</cp:coreProperties>
</file>