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3" r:id="rId2"/>
    <p:sldId id="292" r:id="rId3"/>
    <p:sldId id="297" r:id="rId4"/>
    <p:sldId id="296" r:id="rId5"/>
    <p:sldId id="299" r:id="rId6"/>
    <p:sldId id="30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0068" autoAdjust="0"/>
  </p:normalViewPr>
  <p:slideViewPr>
    <p:cSldViewPr>
      <p:cViewPr>
        <p:scale>
          <a:sx n="100" d="100"/>
          <a:sy n="100" d="100"/>
        </p:scale>
        <p:origin x="-432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A9085-5B84-4E9E-96D1-BE685B853C75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001AD-7292-472B-A11C-CBEAB0DA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1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001AD-7292-472B-A11C-CBEAB0DA5B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05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001AD-7292-472B-A11C-CBEAB0DA5B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6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001AD-7292-472B-A11C-CBEAB0DA5B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69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amend the bylaw later if other locations also would be desirable</a:t>
            </a:r>
            <a:r>
              <a:rPr lang="en-US" baseline="0" dirty="0" smtClean="0"/>
              <a:t> in the 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001AD-7292-472B-A11C-CBEAB0DA5B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56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Expedited review </a:t>
            </a:r>
            <a:r>
              <a:rPr lang="en-US" baseline="0" dirty="0" smtClean="0"/>
              <a:t>= 12 months</a:t>
            </a:r>
          </a:p>
          <a:p>
            <a:r>
              <a:rPr lang="en-US" baseline="0" dirty="0" smtClean="0"/>
              <a:t>Can be extended by mutual consent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001AD-7292-472B-A11C-CBEAB0DA5B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3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CDD1-B741-45B9-9F63-1710D043B7E7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2B4F-7A99-4AA4-8375-C4FBDD003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1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CDD1-B741-45B9-9F63-1710D043B7E7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2B4F-7A99-4AA4-8375-C4FBDD003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1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CDD1-B741-45B9-9F63-1710D043B7E7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2B4F-7A99-4AA4-8375-C4FBDD003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</a:t>
            </a:r>
            <a:br>
              <a:rPr lang="en-US" dirty="0" smtClean="0"/>
            </a:br>
            <a:r>
              <a:rPr lang="en-US" dirty="0" smtClean="0"/>
              <a:t>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Lao UI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3pPr>
            <a:lvl4pPr marL="1604963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Dover Planning Board, 2012</a:t>
            </a:r>
          </a:p>
          <a:p>
            <a:r>
              <a:rPr lang="en-US" i="1" dirty="0" smtClean="0"/>
              <a:t>For Discussion Purposes Only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tx2">
                    <a:lumMod val="50000"/>
                  </a:schemeClr>
                </a:solidFill>
                <a:latin typeface="Lao UI" pitchFamily="34" charset="0"/>
                <a:cs typeface="Lao UI" pitchFamily="34" charset="0"/>
              </a:defRPr>
            </a:lvl1pPr>
          </a:lstStyle>
          <a:p>
            <a:fld id="{4E362B4F-7A99-4AA4-8375-C4FBDD003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CDD1-B741-45B9-9F63-1710D043B7E7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2B4F-7A99-4AA4-8375-C4FBDD003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8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CDD1-B741-45B9-9F63-1710D043B7E7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2B4F-7A99-4AA4-8375-C4FBDD003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9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CDD1-B741-45B9-9F63-1710D043B7E7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2B4F-7A99-4AA4-8375-C4FBDD003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7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CDD1-B741-45B9-9F63-1710D043B7E7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2B4F-7A99-4AA4-8375-C4FBDD003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8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CDD1-B741-45B9-9F63-1710D043B7E7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2B4F-7A99-4AA4-8375-C4FBDD003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7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CDD1-B741-45B9-9F63-1710D043B7E7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2B4F-7A99-4AA4-8375-C4FBDD003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5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CDD1-B741-45B9-9F63-1710D043B7E7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2B4F-7A99-4AA4-8375-C4FBDD003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8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CDD1-B741-45B9-9F63-1710D043B7E7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62B4F-7A99-4AA4-8375-C4FBDD003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774" y="2514600"/>
            <a:ext cx="7772400" cy="35052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>
                <a:cs typeface="Arial" pitchFamily="34" charset="0"/>
              </a:rPr>
              <a:t>Article </a:t>
            </a:r>
            <a:r>
              <a:rPr lang="en-US" sz="2800" b="1" dirty="0" smtClean="0">
                <a:cs typeface="Arial" pitchFamily="34" charset="0"/>
              </a:rPr>
              <a:t>15: Solar PV Overlay District</a:t>
            </a:r>
            <a:r>
              <a:rPr lang="en-US" sz="2400" b="1" dirty="0" smtClean="0">
                <a:cs typeface="Arial" pitchFamily="34" charset="0"/>
              </a:rPr>
              <a:t/>
            </a:r>
            <a:br>
              <a:rPr lang="en-US" sz="2400" b="1" dirty="0" smtClean="0">
                <a:cs typeface="Arial" pitchFamily="34" charset="0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Planning Board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/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Annual Town Meeting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/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May 2,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2016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1295400"/>
            <a:ext cx="1079289" cy="10792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9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+mj-lt"/>
              </a:rPr>
              <a:t>Why create a Solar PV Overlay District?</a:t>
            </a:r>
            <a:endParaRPr lang="en-US" sz="2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latin typeface="+mn-lt"/>
              </a:rPr>
              <a:t>The Selectmen asked </a:t>
            </a:r>
            <a:r>
              <a:rPr lang="en-US" dirty="0">
                <a:latin typeface="+mn-lt"/>
              </a:rPr>
              <a:t>the </a:t>
            </a:r>
            <a:r>
              <a:rPr lang="en-US" dirty="0" smtClean="0">
                <a:latin typeface="+mn-lt"/>
              </a:rPr>
              <a:t>Planning </a:t>
            </a:r>
            <a:r>
              <a:rPr lang="en-US" dirty="0">
                <a:latin typeface="+mn-lt"/>
              </a:rPr>
              <a:t>Board </a:t>
            </a:r>
            <a:r>
              <a:rPr lang="en-US" dirty="0" smtClean="0">
                <a:latin typeface="+mn-lt"/>
              </a:rPr>
              <a:t>and LRPC to evaluate the </a:t>
            </a:r>
            <a:r>
              <a:rPr lang="en-US" dirty="0">
                <a:latin typeface="+mn-lt"/>
              </a:rPr>
              <a:t>benefits </a:t>
            </a:r>
            <a:r>
              <a:rPr lang="en-US" dirty="0" smtClean="0">
                <a:latin typeface="+mn-lt"/>
              </a:rPr>
              <a:t>of becoming a designated Green Community </a:t>
            </a:r>
          </a:p>
          <a:p>
            <a:pPr marL="711200" indent="-342900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200" dirty="0" smtClean="0">
                <a:latin typeface="+mn-lt"/>
              </a:rPr>
              <a:t>As discussed in the context of Article 14 (Stretch Code)</a:t>
            </a:r>
          </a:p>
          <a:p>
            <a:pPr marL="25400">
              <a:lnSpc>
                <a:spcPct val="110000"/>
              </a:lnSpc>
              <a:spcBef>
                <a:spcPts val="2400"/>
              </a:spcBef>
              <a:buClr>
                <a:schemeClr val="tx2">
                  <a:lumMod val="60000"/>
                  <a:lumOff val="40000"/>
                </a:schemeClr>
              </a:buClr>
              <a:buSzPct val="110000"/>
            </a:pPr>
            <a:r>
              <a:rPr lang="en-US" dirty="0" smtClean="0">
                <a:latin typeface="+mn-lt"/>
              </a:rPr>
              <a:t>To </a:t>
            </a:r>
            <a:r>
              <a:rPr lang="en-US" dirty="0">
                <a:latin typeface="+mn-lt"/>
              </a:rPr>
              <a:t>be a Green Community, Dover must allow as-of-right siting for a renewable or alternative energy facility</a:t>
            </a:r>
          </a:p>
          <a:p>
            <a:pPr marL="25400">
              <a:lnSpc>
                <a:spcPct val="110000"/>
              </a:lnSpc>
              <a:spcBef>
                <a:spcPts val="2400"/>
              </a:spcBef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buSzPct val="110000"/>
            </a:pPr>
            <a:r>
              <a:rPr lang="en-US" dirty="0">
                <a:latin typeface="+mn-lt"/>
              </a:rPr>
              <a:t>We propose to do this by creating a zoning area at/around the Transfer Station where a solar PV array would be allowed</a:t>
            </a:r>
          </a:p>
        </p:txBody>
      </p:sp>
    </p:spTree>
    <p:extLst>
      <p:ext uri="{BB962C8B-B14F-4D97-AF65-F5344CB8AC3E}">
        <p14:creationId xmlns:p14="http://schemas.microsoft.com/office/powerpoint/2010/main" val="91367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+mj-lt"/>
              </a:rPr>
              <a:t>The proposed Solar PV Overlay District</a:t>
            </a:r>
            <a:endParaRPr lang="en-US" sz="26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066800"/>
            <a:ext cx="7658100" cy="551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+mj-lt"/>
              </a:rPr>
              <a:t>The proposed Solar PV Overlay District</a:t>
            </a:r>
            <a:endParaRPr lang="en-US" sz="26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76400"/>
            <a:ext cx="8534400" cy="4966346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6858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latin typeface="+mn-lt"/>
              </a:rPr>
              <a:t>This area is comprised of all of two parcels and part of a third: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200" dirty="0">
              <a:latin typeface="+mn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200" dirty="0" smtClean="0">
              <a:latin typeface="+mn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200" dirty="0">
              <a:latin typeface="+mn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200" dirty="0" smtClean="0">
              <a:latin typeface="+mn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200" dirty="0">
              <a:latin typeface="+mn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200" dirty="0" smtClean="0">
              <a:latin typeface="+mn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200" dirty="0" smtClean="0">
              <a:latin typeface="+mn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200" dirty="0">
              <a:latin typeface="+mn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200" dirty="0" smtClean="0">
              <a:latin typeface="+mn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2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124200"/>
            <a:ext cx="3180184" cy="14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0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+mj-lt"/>
              </a:rPr>
              <a:t>Why this location?</a:t>
            </a:r>
            <a:endParaRPr lang="en-US" sz="2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dirty="0" smtClean="0">
                <a:latin typeface="+mn-lt"/>
              </a:rPr>
              <a:t>This location has no close abutters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dirty="0" smtClean="0">
                <a:latin typeface="+mn-lt"/>
              </a:rPr>
              <a:t>This location has plenty of space for a 250 kW solar array without any clearing of trees or other disturbances</a:t>
            </a:r>
          </a:p>
          <a:p>
            <a:pPr marL="711200" indent="-342900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250 kW requires only roughly one acre of land</a:t>
            </a:r>
            <a:endParaRPr lang="en-US" sz="2000" dirty="0">
              <a:latin typeface="+mn-lt"/>
            </a:endParaRP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dirty="0" smtClean="0">
                <a:latin typeface="+mn-lt"/>
              </a:rPr>
              <a:t>A solar array on Parcel 002 (west of the Transfer Station) likely would not be visible at all from Powisset Street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dirty="0" smtClean="0">
                <a:latin typeface="+mn-lt"/>
              </a:rPr>
              <a:t>The capped </a:t>
            </a:r>
            <a:r>
              <a:rPr lang="en-US" dirty="0">
                <a:latin typeface="+mn-lt"/>
              </a:rPr>
              <a:t>landfill </a:t>
            </a:r>
            <a:r>
              <a:rPr lang="en-US" dirty="0" smtClean="0">
                <a:latin typeface="+mn-lt"/>
              </a:rPr>
              <a:t>at Parcel 002 is </a:t>
            </a:r>
            <a:r>
              <a:rPr lang="en-US" dirty="0">
                <a:latin typeface="+mn-lt"/>
              </a:rPr>
              <a:t>not suitable for other </a:t>
            </a:r>
            <a:r>
              <a:rPr lang="en-US" dirty="0" smtClean="0">
                <a:latin typeface="+mn-lt"/>
              </a:rPr>
              <a:t>uses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dirty="0" smtClean="0">
                <a:latin typeface="+mn-lt"/>
              </a:rPr>
              <a:t>These parcels are close </a:t>
            </a:r>
            <a:r>
              <a:rPr lang="en-US" dirty="0">
                <a:latin typeface="+mn-lt"/>
              </a:rPr>
              <a:t>to </a:t>
            </a:r>
            <a:r>
              <a:rPr lang="en-US" dirty="0" smtClean="0">
                <a:latin typeface="+mn-lt"/>
              </a:rPr>
              <a:t>high-voltage electric </a:t>
            </a:r>
            <a:r>
              <a:rPr lang="en-US" dirty="0">
                <a:latin typeface="+mn-lt"/>
              </a:rPr>
              <a:t>transmission lines </a:t>
            </a:r>
            <a:r>
              <a:rPr lang="en-US" dirty="0" smtClean="0">
                <a:latin typeface="+mn-lt"/>
              </a:rPr>
              <a:t>to the east for </a:t>
            </a:r>
            <a:r>
              <a:rPr lang="en-US" dirty="0">
                <a:latin typeface="+mn-lt"/>
              </a:rPr>
              <a:t>easy access to </a:t>
            </a:r>
            <a:r>
              <a:rPr lang="en-US" dirty="0" smtClean="0">
                <a:latin typeface="+mn-lt"/>
              </a:rPr>
              <a:t>the electrical grid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30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+mj-lt"/>
              </a:rPr>
              <a:t>What does creating this overlay district mean?</a:t>
            </a:r>
            <a:endParaRPr lang="en-US" sz="2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dirty="0" smtClean="0">
                <a:latin typeface="+mn-lt"/>
              </a:rPr>
              <a:t>Dover would meet the first two criteria for Green Community status (by-right renewable zoning and expedited review)</a:t>
            </a:r>
          </a:p>
          <a:p>
            <a:pPr marL="711200" lvl="0" indent="-342900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Eligibility for significant </a:t>
            </a:r>
            <a:r>
              <a:rPr lang="en-US" sz="2000" dirty="0">
                <a:latin typeface="+mn-lt"/>
              </a:rPr>
              <a:t>grants ($140,000+ upon designation</a:t>
            </a:r>
            <a:r>
              <a:rPr lang="en-US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dirty="0" smtClean="0">
                <a:latin typeface="+mn-lt"/>
              </a:rPr>
              <a:t>It does </a:t>
            </a:r>
            <a:r>
              <a:rPr lang="en-US" u="sng" dirty="0" smtClean="0">
                <a:latin typeface="+mn-lt"/>
              </a:rPr>
              <a:t>not</a:t>
            </a:r>
            <a:r>
              <a:rPr lang="en-US" dirty="0" smtClean="0">
                <a:latin typeface="+mn-lt"/>
              </a:rPr>
              <a:t> mean a solar array </a:t>
            </a:r>
            <a:r>
              <a:rPr lang="en-US" u="sng" dirty="0" smtClean="0">
                <a:latin typeface="+mn-lt"/>
              </a:rPr>
              <a:t>has</a:t>
            </a:r>
            <a:r>
              <a:rPr lang="en-US" dirty="0" smtClean="0">
                <a:latin typeface="+mn-lt"/>
              </a:rPr>
              <a:t> to be built; a project might </a:t>
            </a:r>
            <a:r>
              <a:rPr lang="en-US" dirty="0">
                <a:latin typeface="+mn-lt"/>
              </a:rPr>
              <a:t>never </a:t>
            </a:r>
            <a:r>
              <a:rPr lang="en-US" dirty="0" smtClean="0">
                <a:latin typeface="+mn-lt"/>
              </a:rPr>
              <a:t>be proposed and would not involve the Town</a:t>
            </a:r>
          </a:p>
          <a:p>
            <a:pPr marL="711200" indent="-342900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000" dirty="0">
                <a:latin typeface="+mj-lt"/>
              </a:rPr>
              <a:t>Just having the zoning in place </a:t>
            </a:r>
            <a:r>
              <a:rPr lang="en-US" sz="2000" dirty="0" smtClean="0">
                <a:latin typeface="+mj-lt"/>
              </a:rPr>
              <a:t>satisfies Green </a:t>
            </a:r>
            <a:r>
              <a:rPr lang="en-US" sz="2000" dirty="0">
                <a:latin typeface="+mj-lt"/>
              </a:rPr>
              <a:t>Community </a:t>
            </a:r>
            <a:r>
              <a:rPr lang="en-US" sz="2000" dirty="0" smtClean="0">
                <a:latin typeface="+mj-lt"/>
              </a:rPr>
              <a:t>criteria</a:t>
            </a:r>
            <a:endParaRPr lang="en-US" sz="2000" dirty="0">
              <a:latin typeface="+mj-lt"/>
            </a:endParaRP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dirty="0">
                <a:latin typeface="+mn-lt"/>
              </a:rPr>
              <a:t>Any proposed project would have to go through the </a:t>
            </a:r>
            <a:r>
              <a:rPr lang="en-US" dirty="0" smtClean="0">
                <a:latin typeface="+mn-lt"/>
              </a:rPr>
              <a:t>Site </a:t>
            </a:r>
            <a:r>
              <a:rPr lang="en-US" dirty="0">
                <a:latin typeface="+mn-lt"/>
              </a:rPr>
              <a:t>Plan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12738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320</Words>
  <Application>Microsoft Office PowerPoint</Application>
  <PresentationFormat>On-screen Show (4:3)</PresentationFormat>
  <Paragraphs>38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Article 15: Solar PV Overlay District Planning Board  Annual Town Meeting May 2, 2016  </vt:lpstr>
      <vt:lpstr>Why create a Solar PV Overlay District?</vt:lpstr>
      <vt:lpstr>The proposed Solar PV Overlay District</vt:lpstr>
      <vt:lpstr>The proposed Solar PV Overlay District</vt:lpstr>
      <vt:lpstr>Why this location?</vt:lpstr>
      <vt:lpstr>What does creating this overlay district mean?</vt:lpstr>
    </vt:vector>
  </TitlesOfParts>
  <Company>The Brattle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Annual Town Meeting Article 10: Flood Insurance Rate Maps</dc:title>
  <dc:creator>Mark Sarro</dc:creator>
  <cp:lastModifiedBy>Sarro, Mark</cp:lastModifiedBy>
  <cp:revision>29</cp:revision>
  <dcterms:created xsi:type="dcterms:W3CDTF">2012-03-15T21:31:15Z</dcterms:created>
  <dcterms:modified xsi:type="dcterms:W3CDTF">2016-04-29T12:16:14Z</dcterms:modified>
</cp:coreProperties>
</file>