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7" r:id="rId2"/>
    <p:sldId id="283" r:id="rId3"/>
    <p:sldId id="286" r:id="rId4"/>
    <p:sldId id="288" r:id="rId5"/>
    <p:sldId id="289" r:id="rId6"/>
    <p:sldId id="29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7591" autoAdjust="0"/>
  </p:normalViewPr>
  <p:slideViewPr>
    <p:cSldViewPr>
      <p:cViewPr>
        <p:scale>
          <a:sx n="100" d="100"/>
          <a:sy n="100" d="100"/>
        </p:scale>
        <p:origin x="312" y="2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A9085-5B84-4E9E-96D1-BE685B853C75}" type="datetimeFigureOut">
              <a:rPr lang="en-US" smtClean="0"/>
              <a:t>4/29/16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001AD-7292-472B-A11C-CBEAB0DA5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11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001AD-7292-472B-A11C-CBEAB0DA5B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05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001AD-7292-472B-A11C-CBEAB0DA5B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3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001AD-7292-472B-A11C-CBEAB0DA5B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61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001AD-7292-472B-A11C-CBEAB0DA5B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22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001AD-7292-472B-A11C-CBEAB0DA5B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64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DD1-B741-45B9-9F63-1710D043B7E7}" type="datetimeFigureOut">
              <a:rPr lang="en-US" smtClean="0"/>
              <a:t>4/29/16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2B4F-7A99-4AA4-8375-C4FBDD00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10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DD1-B741-45B9-9F63-1710D043B7E7}" type="datetimeFigureOut">
              <a:rPr lang="en-US" smtClean="0"/>
              <a:t>4/29/16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2B4F-7A99-4AA4-8375-C4FBDD00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1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DD1-B741-45B9-9F63-1710D043B7E7}" type="datetimeFigureOut">
              <a:rPr lang="en-US" smtClean="0"/>
              <a:t>4/29/16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2B4F-7A99-4AA4-8375-C4FBDD00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8229600" cy="715962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</a:t>
            </a:r>
            <a:br>
              <a:rPr lang="en-US" dirty="0" smtClean="0"/>
            </a:br>
            <a:r>
              <a:rPr lang="en-US" dirty="0" smtClean="0"/>
              <a:t>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  <a:lvl2pPr marL="742950" indent="-285750">
              <a:buFont typeface="Arial" pitchFamily="34" charset="0"/>
              <a:buChar char="•"/>
              <a:defRPr sz="2200">
                <a:latin typeface="Arial" pitchFamily="34" charset="0"/>
                <a:cs typeface="Arial" pitchFamily="34" charset="0"/>
              </a:defRPr>
            </a:lvl2pPr>
            <a:lvl3pPr marL="1143000" indent="-228600">
              <a:buFont typeface="Lao UI" pitchFamily="34" charset="0"/>
              <a:buChar char="–"/>
              <a:defRPr sz="2000">
                <a:latin typeface="Arial" pitchFamily="34" charset="0"/>
                <a:cs typeface="Arial" pitchFamily="34" charset="0"/>
              </a:defRPr>
            </a:lvl3pPr>
            <a:lvl4pPr marL="1604963" indent="0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400800"/>
            <a:ext cx="2133600" cy="365125"/>
          </a:xfrm>
        </p:spPr>
        <p:txBody>
          <a:bodyPr/>
          <a:lstStyle>
            <a:lvl1pPr>
              <a:defRPr sz="80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Dover Planning Board, 2012</a:t>
            </a:r>
          </a:p>
          <a:p>
            <a:r>
              <a:rPr lang="en-US" i="1" dirty="0" smtClean="0"/>
              <a:t>For Discussion Purposes Only</a:t>
            </a:r>
            <a:endParaRPr lang="en-US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solidFill>
                  <a:schemeClr val="tx2">
                    <a:lumMod val="50000"/>
                  </a:schemeClr>
                </a:solidFill>
                <a:latin typeface="Lao UI" pitchFamily="34" charset="0"/>
                <a:cs typeface="Lao UI" pitchFamily="34" charset="0"/>
              </a:defRPr>
            </a:lvl1pPr>
          </a:lstStyle>
          <a:p>
            <a:fld id="{4E362B4F-7A99-4AA4-8375-C4FBDD0038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5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DD1-B741-45B9-9F63-1710D043B7E7}" type="datetimeFigureOut">
              <a:rPr lang="en-US" smtClean="0"/>
              <a:t>4/29/16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2B4F-7A99-4AA4-8375-C4FBDD00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8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DD1-B741-45B9-9F63-1710D043B7E7}" type="datetimeFigureOut">
              <a:rPr lang="en-US" smtClean="0"/>
              <a:t>4/29/16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2B4F-7A99-4AA4-8375-C4FBDD00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390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DD1-B741-45B9-9F63-1710D043B7E7}" type="datetimeFigureOut">
              <a:rPr lang="en-US" smtClean="0"/>
              <a:t>4/29/16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2B4F-7A99-4AA4-8375-C4FBDD00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276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DD1-B741-45B9-9F63-1710D043B7E7}" type="datetimeFigureOut">
              <a:rPr lang="en-US" smtClean="0"/>
              <a:t>4/29/16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2B4F-7A99-4AA4-8375-C4FBDD00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8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DD1-B741-45B9-9F63-1710D043B7E7}" type="datetimeFigureOut">
              <a:rPr lang="en-US" smtClean="0"/>
              <a:t>4/29/16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2B4F-7A99-4AA4-8375-C4FBDD00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70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DD1-B741-45B9-9F63-1710D043B7E7}" type="datetimeFigureOut">
              <a:rPr lang="en-US" smtClean="0"/>
              <a:t>4/29/16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2B4F-7A99-4AA4-8375-C4FBDD00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5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DD1-B741-45B9-9F63-1710D043B7E7}" type="datetimeFigureOut">
              <a:rPr lang="en-US" smtClean="0"/>
              <a:t>4/29/16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2B4F-7A99-4AA4-8375-C4FBDD00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8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ECDD1-B741-45B9-9F63-1710D043B7E7}" type="datetimeFigureOut">
              <a:rPr lang="en-US" smtClean="0"/>
              <a:t>4/29/16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62B4F-7A99-4AA4-8375-C4FBDD00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4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4" Type="http://schemas.openxmlformats.org/officeDocument/2006/relationships/slide" Target="slide5.xml"/><Relationship Id="rId5" Type="http://schemas.openxmlformats.org/officeDocument/2006/relationships/slide" Target="slide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774" y="2514600"/>
            <a:ext cx="7772400" cy="35052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cs typeface="Arial" pitchFamily="34" charset="0"/>
              </a:rPr>
              <a:t>Article </a:t>
            </a:r>
            <a:r>
              <a:rPr lang="en-US" sz="2800" b="1" dirty="0" smtClean="0">
                <a:cs typeface="Arial" pitchFamily="34" charset="0"/>
              </a:rPr>
              <a:t>16: </a:t>
            </a:r>
            <a:r>
              <a:rPr lang="en-US" sz="2800" b="1" dirty="0">
                <a:cs typeface="Arial" pitchFamily="34" charset="0"/>
              </a:rPr>
              <a:t>Site Plan </a:t>
            </a:r>
            <a:r>
              <a:rPr lang="en-US" sz="2800" b="1" dirty="0" smtClean="0">
                <a:cs typeface="Arial" pitchFamily="34" charset="0"/>
              </a:rPr>
              <a:t>Review</a:t>
            </a:r>
            <a:r>
              <a:rPr lang="en-US" sz="2400" b="1" dirty="0" smtClean="0">
                <a:cs typeface="Arial" pitchFamily="34" charset="0"/>
              </a:rPr>
              <a:t/>
            </a:r>
            <a:br>
              <a:rPr lang="en-US" sz="2400" b="1" dirty="0" smtClean="0">
                <a:cs typeface="Arial" pitchFamily="34" charset="0"/>
              </a:rPr>
            </a:b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Planning Board</a:t>
            </a:r>
            <a:b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</a:b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/>
            </a:r>
            <a:b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</a:b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Annual Town Meeting</a:t>
            </a:r>
            <a:b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</a:b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May 2, 2016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/>
            </a:r>
            <a:b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</a:b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/>
            </a:r>
            <a:b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</a:b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599" y="1295400"/>
            <a:ext cx="1079289" cy="107928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6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latin typeface="+mj-lt"/>
              </a:rPr>
              <a:t>What is Site Plan Review (SPR)?</a:t>
            </a:r>
            <a:endParaRPr lang="en-US" sz="2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dirty="0">
                <a:latin typeface="+mn-lt"/>
              </a:rPr>
              <a:t>A site plan is a detailed graphic and written document </a:t>
            </a:r>
            <a:r>
              <a:rPr lang="en-US" dirty="0" smtClean="0">
                <a:latin typeface="+mn-lt"/>
              </a:rPr>
              <a:t>showing how </a:t>
            </a:r>
            <a:r>
              <a:rPr lang="en-US" dirty="0">
                <a:latin typeface="+mn-lt"/>
              </a:rPr>
              <a:t>a site will be </a:t>
            </a:r>
            <a:r>
              <a:rPr lang="en-US" dirty="0" smtClean="0">
                <a:latin typeface="+mn-lt"/>
              </a:rPr>
              <a:t>developed or changed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dirty="0" smtClean="0">
                <a:latin typeface="+mn-lt"/>
              </a:rPr>
              <a:t>SPR is </a:t>
            </a:r>
            <a:r>
              <a:rPr lang="en-US" dirty="0">
                <a:latin typeface="+mn-lt"/>
              </a:rPr>
              <a:t>the process </a:t>
            </a:r>
            <a:r>
              <a:rPr lang="en-US" dirty="0" smtClean="0">
                <a:latin typeface="+mn-lt"/>
              </a:rPr>
              <a:t>of </a:t>
            </a:r>
            <a:r>
              <a:rPr lang="en-US" dirty="0">
                <a:latin typeface="+mn-lt"/>
              </a:rPr>
              <a:t>reviewing </a:t>
            </a:r>
            <a:r>
              <a:rPr lang="en-US" dirty="0" smtClean="0">
                <a:latin typeface="+mn-lt"/>
              </a:rPr>
              <a:t>proposed site plans to be sure they are consistent with Dover’s zoning bylaw, as well as with state and federal laws</a:t>
            </a:r>
          </a:p>
          <a:p>
            <a:pPr marL="711200" indent="-342900">
              <a:lnSpc>
                <a:spcPct val="110000"/>
              </a:lnSpc>
              <a:spcBef>
                <a:spcPts val="1200"/>
              </a:spcBef>
              <a:buClr>
                <a:schemeClr val="tx2">
                  <a:lumMod val="60000"/>
                  <a:lumOff val="40000"/>
                </a:schemeClr>
              </a:buClr>
              <a:buSzPct val="110000"/>
              <a:buFont typeface="Arial" charset="0"/>
              <a:buChar char="•"/>
            </a:pPr>
            <a:r>
              <a:rPr lang="en-US" dirty="0" smtClean="0">
                <a:latin typeface="+mn-lt"/>
              </a:rPr>
              <a:t>Two types of SPR: preliminary and full</a:t>
            </a:r>
          </a:p>
          <a:p>
            <a:pPr>
              <a:lnSpc>
                <a:spcPct val="110000"/>
              </a:lnSpc>
              <a:spcBef>
                <a:spcPts val="1800"/>
              </a:spcBef>
              <a:buClr>
                <a:schemeClr val="tx2">
                  <a:lumMod val="60000"/>
                  <a:lumOff val="40000"/>
                </a:schemeClr>
              </a:buClr>
              <a:buSzPct val="110000"/>
            </a:pPr>
            <a:r>
              <a:rPr lang="en-US" dirty="0">
                <a:latin typeface="+mn-lt"/>
              </a:rPr>
              <a:t>Currently, the details of the SPR process is set forth in three separate sections of the Town’s zoning bylaw</a:t>
            </a:r>
          </a:p>
          <a:p>
            <a:pPr marL="711200" indent="-342900">
              <a:lnSpc>
                <a:spcPct val="110000"/>
              </a:lnSpc>
              <a:spcBef>
                <a:spcPts val="1200"/>
              </a:spcBef>
              <a:buClr>
                <a:schemeClr val="tx2">
                  <a:lumMod val="60000"/>
                  <a:lumOff val="40000"/>
                </a:schemeClr>
              </a:buClr>
              <a:buSzPct val="110000"/>
              <a:buFont typeface="Arial" charset="0"/>
              <a:buChar char="•"/>
            </a:pPr>
            <a:endParaRPr lang="en-U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866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latin typeface="+mj-lt"/>
              </a:rPr>
              <a:t>Summary of the proposed bylaw</a:t>
            </a:r>
            <a:endParaRPr lang="en-US" sz="2600" dirty="0">
              <a:latin typeface="+mj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273025"/>
              </p:ext>
            </p:extLst>
          </p:nvPr>
        </p:nvGraphicFramePr>
        <p:xfrm>
          <a:off x="381000" y="1143000"/>
          <a:ext cx="8039100" cy="5373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9550"/>
                <a:gridCol w="4019550"/>
              </a:tblGrid>
              <a:tr h="43787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Current Bylaw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Proposed Bylaw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7874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Three separate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sections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Three sections combined into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one; better organized and explained  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Does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not require public hearing           or abutter notice</a:t>
                      </a:r>
                      <a:endParaRPr 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Does not change uses requiring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SPR; does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broaden what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triggers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SPR and allows for abutter notice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115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Exempts certain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changes from SPR                     (less than 500 sf, or 10%, of building and 300 sf of pavement)</a:t>
                      </a:r>
                      <a:endParaRPr 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Ensures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at least preliminary SPR for more changes in the B, M, and M-P districts (more than 250 sf or 10%)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115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Only options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are to approve preliminary plans as-is or require    full SPR</a:t>
                      </a:r>
                      <a:endParaRPr 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Allows 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approval of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preliminary site plans with conditions                          (faster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and less costly)</a:t>
                      </a:r>
                      <a:endParaRPr 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Allows just 30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days for PB decision       (1 or 2 meetings)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Clarifies deadlines;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full SPR follows special permit process (set timing, public hearing, abutter notice)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8496300" y="1905000"/>
            <a:ext cx="381000" cy="152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hlinkClick r:id="rId3" action="ppaction://hlinksldjump"/>
              </a:rPr>
              <a:t>link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496300" y="3200400"/>
            <a:ext cx="381000" cy="152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hlinkClick r:id="rId4" action="ppaction://hlinksldjump"/>
              </a:rPr>
              <a:t>link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496300" y="5410200"/>
            <a:ext cx="381000" cy="152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hlinkClick r:id="rId5" action="ppaction://hlinksldjump"/>
              </a:rPr>
              <a:t>link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8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Clr>
                <a:schemeClr val="tx2">
                  <a:lumMod val="60000"/>
                  <a:lumOff val="40000"/>
                </a:schemeClr>
              </a:buClr>
              <a:buSzPct val="110000"/>
            </a:pPr>
            <a:r>
              <a:rPr lang="en-US" dirty="0">
                <a:latin typeface="+mn-lt"/>
              </a:rPr>
              <a:t>Three sections become one to explain SPR in one place,          making it easier to understand the process </a:t>
            </a:r>
          </a:p>
          <a:p>
            <a:pPr marL="711200" indent="-342900">
              <a:lnSpc>
                <a:spcPct val="110000"/>
              </a:lnSpc>
              <a:spcBef>
                <a:spcPts val="1200"/>
              </a:spcBef>
              <a:buClr>
                <a:schemeClr val="tx2">
                  <a:lumMod val="60000"/>
                  <a:lumOff val="40000"/>
                </a:schemeClr>
              </a:buClr>
              <a:buSzPct val="110000"/>
              <a:buFont typeface="Arial" charset="0"/>
              <a:buChar char="•"/>
            </a:pPr>
            <a:r>
              <a:rPr lang="en-US" dirty="0">
                <a:latin typeface="+mn-lt"/>
              </a:rPr>
              <a:t>Organized into six </a:t>
            </a:r>
            <a:r>
              <a:rPr lang="en-US" dirty="0" smtClean="0">
                <a:latin typeface="+mn-lt"/>
              </a:rPr>
              <a:t>parts to </a:t>
            </a:r>
            <a:r>
              <a:rPr lang="en-US" dirty="0">
                <a:latin typeface="+mn-lt"/>
              </a:rPr>
              <a:t>step through the process</a:t>
            </a:r>
          </a:p>
          <a:p>
            <a:pPr marL="711200" indent="-342900">
              <a:lnSpc>
                <a:spcPct val="110000"/>
              </a:lnSpc>
              <a:spcBef>
                <a:spcPts val="1200"/>
              </a:spcBef>
              <a:buClr>
                <a:schemeClr val="tx2">
                  <a:lumMod val="60000"/>
                  <a:lumOff val="40000"/>
                </a:schemeClr>
              </a:buClr>
              <a:buSzPct val="110000"/>
              <a:buFont typeface="Arial" charset="0"/>
              <a:buChar char="•"/>
            </a:pPr>
            <a:r>
              <a:rPr lang="en-US" dirty="0">
                <a:latin typeface="+mn-lt"/>
              </a:rPr>
              <a:t>Clearly defines key </a:t>
            </a:r>
            <a:r>
              <a:rPr lang="en-US" dirty="0" smtClean="0">
                <a:latin typeface="+mn-lt"/>
              </a:rPr>
              <a:t>terms:</a:t>
            </a:r>
          </a:p>
          <a:p>
            <a:pPr marL="1282700" lvl="1" indent="-342900">
              <a:lnSpc>
                <a:spcPct val="110000"/>
              </a:lnSpc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80000"/>
              <a:buFont typeface="LucidaGrande" charset="0"/>
              <a:buChar char="−"/>
            </a:pPr>
            <a:r>
              <a:rPr lang="en-US" sz="2400" dirty="0" smtClean="0">
                <a:latin typeface="+mn-lt"/>
              </a:rPr>
              <a:t>Change </a:t>
            </a:r>
            <a:r>
              <a:rPr lang="en-US" sz="2400" dirty="0">
                <a:latin typeface="+mn-lt"/>
              </a:rPr>
              <a:t>of use</a:t>
            </a:r>
          </a:p>
          <a:p>
            <a:pPr marL="1282700" lvl="1" indent="-342900">
              <a:lnSpc>
                <a:spcPct val="110000"/>
              </a:lnSpc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80000"/>
              <a:buFont typeface="LucidaGrande" charset="0"/>
              <a:buChar char="−"/>
            </a:pPr>
            <a:r>
              <a:rPr lang="en-US" sz="2400" dirty="0">
                <a:latin typeface="+mn-lt"/>
              </a:rPr>
              <a:t>Expansion of use</a:t>
            </a:r>
          </a:p>
          <a:p>
            <a:pPr marL="1282700" lvl="1" indent="-342900">
              <a:lnSpc>
                <a:spcPct val="110000"/>
              </a:lnSpc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80000"/>
              <a:buFont typeface="LucidaGrande" charset="0"/>
              <a:buChar char="−"/>
            </a:pPr>
            <a:r>
              <a:rPr lang="en-US" sz="2400" dirty="0">
                <a:latin typeface="+mn-lt"/>
              </a:rPr>
              <a:t>Extension of </a:t>
            </a:r>
            <a:r>
              <a:rPr lang="en-US" sz="2400" dirty="0" smtClean="0">
                <a:latin typeface="+mn-lt"/>
              </a:rPr>
              <a:t>use</a:t>
            </a:r>
          </a:p>
          <a:p>
            <a:pPr marL="1282700" lvl="1" indent="-342900">
              <a:lnSpc>
                <a:spcPct val="110000"/>
              </a:lnSpc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80000"/>
              <a:buFont typeface="LucidaGrande" charset="0"/>
              <a:buChar char="−"/>
            </a:pPr>
            <a:r>
              <a:rPr lang="en-US" sz="2400" dirty="0" smtClean="0">
                <a:latin typeface="+mn-lt"/>
              </a:rPr>
              <a:t>Substantial Change</a:t>
            </a:r>
            <a:endParaRPr lang="en-US" sz="2400" dirty="0">
              <a:latin typeface="+mn-lt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+mj-lt"/>
              </a:rPr>
              <a:t>Better organized and explained</a:t>
            </a:r>
            <a:endParaRPr lang="en-US" sz="2600" dirty="0">
              <a:latin typeface="+mj-lt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496300" y="6477000"/>
            <a:ext cx="266700" cy="152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hlinkClick r:id="rId3" action="ppaction://hlinksldjump"/>
              </a:rPr>
              <a:t>&lt;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58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latin typeface="+mj-lt"/>
              </a:rPr>
              <a:t>Same uses, clearer triggers</a:t>
            </a:r>
            <a:endParaRPr lang="en-US" sz="2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1800"/>
              </a:spcBef>
              <a:buClr>
                <a:schemeClr val="tx2">
                  <a:lumMod val="60000"/>
                  <a:lumOff val="40000"/>
                </a:schemeClr>
              </a:buClr>
              <a:buSzPct val="110000"/>
            </a:pPr>
            <a:r>
              <a:rPr lang="en-US" dirty="0" smtClean="0">
                <a:latin typeface="+mn-lt"/>
              </a:rPr>
              <a:t>Uses requiring SPR stay the same, as listed in a different section of the zoning bylaw (Article III, “Use Regulations”)</a:t>
            </a:r>
          </a:p>
          <a:p>
            <a:pPr>
              <a:lnSpc>
                <a:spcPct val="110000"/>
              </a:lnSpc>
              <a:spcBef>
                <a:spcPts val="1800"/>
              </a:spcBef>
              <a:buClr>
                <a:schemeClr val="tx2">
                  <a:lumMod val="60000"/>
                  <a:lumOff val="40000"/>
                </a:schemeClr>
              </a:buClr>
              <a:buSzPct val="110000"/>
            </a:pPr>
            <a:r>
              <a:rPr lang="en-US" dirty="0" smtClean="0">
                <a:latin typeface="+mn-lt"/>
              </a:rPr>
              <a:t>What triggers SPR becomes broader:</a:t>
            </a:r>
          </a:p>
          <a:p>
            <a:pPr marL="711200" indent="-342900">
              <a:lnSpc>
                <a:spcPct val="110000"/>
              </a:lnSpc>
              <a:spcBef>
                <a:spcPts val="1200"/>
              </a:spcBef>
              <a:buClr>
                <a:schemeClr val="tx2">
                  <a:lumMod val="60000"/>
                  <a:lumOff val="40000"/>
                </a:schemeClr>
              </a:buClr>
              <a:buSzPct val="110000"/>
              <a:buFont typeface="Arial" charset="0"/>
              <a:buChar char="•"/>
            </a:pPr>
            <a:r>
              <a:rPr lang="en-US" dirty="0" smtClean="0">
                <a:latin typeface="+mn-lt"/>
              </a:rPr>
              <a:t>Requires </a:t>
            </a:r>
            <a:r>
              <a:rPr lang="en-US" dirty="0">
                <a:latin typeface="+mn-lt"/>
              </a:rPr>
              <a:t>at least </a:t>
            </a:r>
            <a:r>
              <a:rPr lang="en-US" dirty="0" smtClean="0">
                <a:latin typeface="+mn-lt"/>
              </a:rPr>
              <a:t>preliminary SPR of “substantial changes”, i.e., to more than 250 sf or 10% of a site</a:t>
            </a:r>
          </a:p>
          <a:p>
            <a:pPr marL="711200" indent="-342900">
              <a:lnSpc>
                <a:spcPct val="110000"/>
              </a:lnSpc>
              <a:spcBef>
                <a:spcPts val="1200"/>
              </a:spcBef>
              <a:buClr>
                <a:schemeClr val="tx2">
                  <a:lumMod val="60000"/>
                  <a:lumOff val="40000"/>
                </a:schemeClr>
              </a:buClr>
              <a:buSzPct val="110000"/>
              <a:buFont typeface="Arial" charset="0"/>
              <a:buChar char="•"/>
            </a:pPr>
            <a:r>
              <a:rPr lang="en-US" dirty="0" smtClean="0">
                <a:latin typeface="+mn-lt"/>
              </a:rPr>
              <a:t>Excludes routine repairs and maintenance</a:t>
            </a:r>
          </a:p>
          <a:p>
            <a:pPr marL="711200" lvl="0" indent="-342900">
              <a:lnSpc>
                <a:spcPct val="110000"/>
              </a:lnSpc>
              <a:spcBef>
                <a:spcPts val="1200"/>
              </a:spcBef>
              <a:buClr>
                <a:schemeClr val="tx2">
                  <a:lumMod val="60000"/>
                  <a:lumOff val="40000"/>
                </a:schemeClr>
              </a:buClr>
              <a:buSzPct val="110000"/>
              <a:buFont typeface="Arial" charset="0"/>
              <a:buChar char="•"/>
            </a:pPr>
            <a:r>
              <a:rPr lang="en-US" dirty="0" smtClean="0">
                <a:latin typeface="+mn-lt"/>
              </a:rPr>
              <a:t>Triggers include changes with different effects, including:</a:t>
            </a:r>
          </a:p>
          <a:p>
            <a:pPr marL="1282700" lvl="1" indent="-342900">
              <a:lnSpc>
                <a:spcPct val="110000"/>
              </a:lnSpc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80000"/>
              <a:buFont typeface="LucidaGrande" charset="0"/>
              <a:buChar char="−"/>
            </a:pPr>
            <a:r>
              <a:rPr lang="en-US" altLang="en-US" sz="2400" dirty="0" smtClean="0">
                <a:latin typeface="+mn-lt"/>
              </a:rPr>
              <a:t>Parking, lighting, signage, or noise</a:t>
            </a:r>
          </a:p>
          <a:p>
            <a:pPr marL="1282700" lvl="1" indent="-342900">
              <a:lnSpc>
                <a:spcPct val="110000"/>
              </a:lnSpc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80000"/>
              <a:buFont typeface="LucidaGrande" charset="0"/>
              <a:buChar char="−"/>
            </a:pPr>
            <a:r>
              <a:rPr lang="en-US" altLang="en-US" sz="2400" dirty="0" smtClean="0">
                <a:latin typeface="+mn-lt"/>
              </a:rPr>
              <a:t>Pedestrian</a:t>
            </a:r>
            <a:r>
              <a:rPr lang="en-US" altLang="en-US" sz="2400" dirty="0">
                <a:latin typeface="+mn-lt"/>
              </a:rPr>
              <a:t>, bicycle, </a:t>
            </a:r>
            <a:r>
              <a:rPr lang="en-US" altLang="en-US" sz="2400" dirty="0" smtClean="0">
                <a:latin typeface="+mn-lt"/>
              </a:rPr>
              <a:t>or vehicular traffic</a:t>
            </a:r>
          </a:p>
          <a:p>
            <a:pPr marL="1282700" lvl="1" indent="-342900">
              <a:lnSpc>
                <a:spcPct val="110000"/>
              </a:lnSpc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80000"/>
              <a:buFont typeface="LucidaGrande" charset="0"/>
              <a:buChar char="−"/>
            </a:pPr>
            <a:r>
              <a:rPr lang="en-US" altLang="en-US" sz="2400" dirty="0" smtClean="0">
                <a:latin typeface="+mn-lt"/>
              </a:rPr>
              <a:t>Landscape </a:t>
            </a:r>
            <a:r>
              <a:rPr lang="en-US" altLang="en-US" sz="2400" dirty="0">
                <a:latin typeface="+mn-lt"/>
              </a:rPr>
              <a:t>and </a:t>
            </a:r>
            <a:r>
              <a:rPr lang="en-US" altLang="en-US" sz="2400" dirty="0" smtClean="0">
                <a:latin typeface="+mn-lt"/>
              </a:rPr>
              <a:t>screening</a:t>
            </a:r>
          </a:p>
          <a:p>
            <a:pPr marL="1282700" lvl="1" indent="-342900">
              <a:lnSpc>
                <a:spcPct val="110000"/>
              </a:lnSpc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80000"/>
              <a:buFont typeface="LucidaGrande" charset="0"/>
              <a:buChar char="−"/>
            </a:pPr>
            <a:r>
              <a:rPr lang="en-US" altLang="en-US" sz="2400" dirty="0" smtClean="0">
                <a:latin typeface="+mn-lt"/>
              </a:rPr>
              <a:t>Drainage and utilities</a:t>
            </a:r>
            <a:endParaRPr lang="en-US" sz="2400" dirty="0">
              <a:latin typeface="+mn-lt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496300" y="6477000"/>
            <a:ext cx="266700" cy="152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hlinkClick r:id="rId3" action="ppaction://hlinksldjump"/>
              </a:rPr>
              <a:t>&lt;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56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latin typeface="+mj-lt"/>
              </a:rPr>
              <a:t>A clearer process</a:t>
            </a:r>
            <a:endParaRPr lang="en-US" sz="26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" y="2362200"/>
            <a:ext cx="10668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8496300" y="6477000"/>
            <a:ext cx="266700" cy="152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hlinkClick r:id="rId3" action="ppaction://hlinksldjump"/>
              </a:rPr>
              <a:t>&lt;</a:t>
            </a:r>
            <a:endParaRPr lang="en-US" sz="9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300" y="2133600"/>
            <a:ext cx="823326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396</Words>
  <Application>Microsoft Macintosh PowerPoint</Application>
  <PresentationFormat>On-screen Show (4:3)</PresentationFormat>
  <Paragraphs>49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Lao UI</vt:lpstr>
      <vt:lpstr>LucidaGrande</vt:lpstr>
      <vt:lpstr>Office Theme</vt:lpstr>
      <vt:lpstr>Article 16: Site Plan Review Planning Board  Annual Town Meeting May 2, 2016  </vt:lpstr>
      <vt:lpstr>What is Site Plan Review (SPR)?</vt:lpstr>
      <vt:lpstr>Summary of the proposed bylaw</vt:lpstr>
      <vt:lpstr>Better organized and explained</vt:lpstr>
      <vt:lpstr>Same uses, clearer triggers</vt:lpstr>
      <vt:lpstr>A clearer process</vt:lpstr>
    </vt:vector>
  </TitlesOfParts>
  <Company>The Brattle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 Annual Town Meeting Article 10: Flood Insurance Rate Maps</dc:title>
  <dc:creator>Mark Sarro</dc:creator>
  <cp:lastModifiedBy>Mark Sarro</cp:lastModifiedBy>
  <cp:revision>32</cp:revision>
  <dcterms:created xsi:type="dcterms:W3CDTF">2012-03-15T21:31:15Z</dcterms:created>
  <dcterms:modified xsi:type="dcterms:W3CDTF">2016-04-29T13:14:16Z</dcterms:modified>
</cp:coreProperties>
</file>