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3" r:id="rId8"/>
    <p:sldId id="262" r:id="rId9"/>
    <p:sldId id="269" r:id="rId10"/>
    <p:sldId id="264" r:id="rId11"/>
    <p:sldId id="273" r:id="rId12"/>
    <p:sldId id="276" r:id="rId13"/>
    <p:sldId id="275" r:id="rId14"/>
    <p:sldId id="274" r:id="rId15"/>
    <p:sldId id="277" r:id="rId16"/>
    <p:sldId id="278" r:id="rId17"/>
    <p:sldId id="272" r:id="rId18"/>
    <p:sldId id="270" r:id="rId19"/>
    <p:sldId id="271" r:id="rId20"/>
    <p:sldId id="265" r:id="rId21"/>
    <p:sldId id="266" r:id="rId22"/>
    <p:sldId id="267" r:id="rId23"/>
    <p:sldId id="268" r:id="rId24"/>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Arial Unicode MS"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Arial Unicode MS"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Arial Unicode MS"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Arial Unicode MS"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Arial Unicode MS" charset="0"/>
      </a:defRPr>
    </a:lvl5pPr>
    <a:lvl6pPr marL="2286000" algn="l" defTabSz="457200" rtl="0" eaLnBrk="1" latinLnBrk="0" hangingPunct="1">
      <a:defRPr kern="1200">
        <a:solidFill>
          <a:schemeClr val="tx1"/>
        </a:solidFill>
        <a:latin typeface="Arial" charset="0"/>
        <a:ea typeface="ＭＳ Ｐゴシック" charset="0"/>
        <a:cs typeface="Arial Unicode MS" charset="0"/>
      </a:defRPr>
    </a:lvl6pPr>
    <a:lvl7pPr marL="2743200" algn="l" defTabSz="457200" rtl="0" eaLnBrk="1" latinLnBrk="0" hangingPunct="1">
      <a:defRPr kern="1200">
        <a:solidFill>
          <a:schemeClr val="tx1"/>
        </a:solidFill>
        <a:latin typeface="Arial" charset="0"/>
        <a:ea typeface="ＭＳ Ｐゴシック" charset="0"/>
        <a:cs typeface="Arial Unicode MS" charset="0"/>
      </a:defRPr>
    </a:lvl7pPr>
    <a:lvl8pPr marL="3200400" algn="l" defTabSz="457200" rtl="0" eaLnBrk="1" latinLnBrk="0" hangingPunct="1">
      <a:defRPr kern="1200">
        <a:solidFill>
          <a:schemeClr val="tx1"/>
        </a:solidFill>
        <a:latin typeface="Arial" charset="0"/>
        <a:ea typeface="ＭＳ Ｐゴシック" charset="0"/>
        <a:cs typeface="Arial Unicode MS" charset="0"/>
      </a:defRPr>
    </a:lvl8pPr>
    <a:lvl9pPr marL="3657600" algn="l" defTabSz="457200" rtl="0" eaLnBrk="1" latinLnBrk="0" hangingPunct="1">
      <a:defRPr kern="1200">
        <a:solidFill>
          <a:schemeClr val="tx1"/>
        </a:solidFill>
        <a:latin typeface="Arial" charset="0"/>
        <a:ea typeface="ＭＳ Ｐゴシック" charset="0"/>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888" y="-11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endParaRPr lang="en-US"/>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charset="0"/>
              </a:defRPr>
            </a:lvl1pPr>
          </a:lstStyle>
          <a:p>
            <a:endParaRPr lang="en-US"/>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charset="0"/>
              </a:defRPr>
            </a:lvl1pPr>
          </a:lstStyle>
          <a:p>
            <a:endParaRPr lang="en-US"/>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charset="0"/>
              </a:defRPr>
            </a:lvl1pPr>
          </a:lstStyle>
          <a:p>
            <a:endParaRPr lang="en-US"/>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charset="0"/>
              </a:defRPr>
            </a:lvl1pPr>
          </a:lstStyle>
          <a:p>
            <a:fld id="{0050E746-9AB7-324B-BA71-A50E022F2F34}" type="slidenum">
              <a:rPr lang="en-US"/>
              <a:pPr/>
              <a:t>‹#›</a:t>
            </a:fld>
            <a:endParaRPr lang="en-US"/>
          </a:p>
        </p:txBody>
      </p:sp>
    </p:spTree>
    <p:extLst>
      <p:ext uri="{BB962C8B-B14F-4D97-AF65-F5344CB8AC3E}">
        <p14:creationId xmlns:p14="http://schemas.microsoft.com/office/powerpoint/2010/main" val="229219915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50D3C7F-3626-4B40-88BD-05D63117F4BD}" type="slidenum">
              <a:rPr lang="en-US"/>
              <a:pPr/>
              <a:t>1</a:t>
            </a:fld>
            <a:endParaRPr lang="en-US"/>
          </a:p>
        </p:txBody>
      </p:sp>
      <p:sp>
        <p:nvSpPr>
          <p:cNvPr id="16385"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386"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3E7467B-65CD-0F46-9F0B-0A1D1618AE3B}" type="slidenum">
              <a:rPr lang="en-US"/>
              <a:pPr/>
              <a:t>10</a:t>
            </a:fld>
            <a:endParaRPr lang="en-US"/>
          </a:p>
        </p:txBody>
      </p:sp>
      <p:sp>
        <p:nvSpPr>
          <p:cNvPr id="24577"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3E7467B-65CD-0F46-9F0B-0A1D1618AE3B}" type="slidenum">
              <a:rPr lang="en-US"/>
              <a:pPr/>
              <a:t>11</a:t>
            </a:fld>
            <a:endParaRPr lang="en-US"/>
          </a:p>
        </p:txBody>
      </p:sp>
      <p:sp>
        <p:nvSpPr>
          <p:cNvPr id="24577"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3E7467B-65CD-0F46-9F0B-0A1D1618AE3B}" type="slidenum">
              <a:rPr lang="en-US"/>
              <a:pPr/>
              <a:t>12</a:t>
            </a:fld>
            <a:endParaRPr lang="en-US"/>
          </a:p>
        </p:txBody>
      </p:sp>
      <p:sp>
        <p:nvSpPr>
          <p:cNvPr id="24577"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3E7467B-65CD-0F46-9F0B-0A1D1618AE3B}" type="slidenum">
              <a:rPr lang="en-US"/>
              <a:pPr/>
              <a:t>13</a:t>
            </a:fld>
            <a:endParaRPr lang="en-US"/>
          </a:p>
        </p:txBody>
      </p:sp>
      <p:sp>
        <p:nvSpPr>
          <p:cNvPr id="24577"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3E7467B-65CD-0F46-9F0B-0A1D1618AE3B}" type="slidenum">
              <a:rPr lang="en-US"/>
              <a:pPr/>
              <a:t>14</a:t>
            </a:fld>
            <a:endParaRPr lang="en-US"/>
          </a:p>
        </p:txBody>
      </p:sp>
      <p:sp>
        <p:nvSpPr>
          <p:cNvPr id="24577"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3E7467B-65CD-0F46-9F0B-0A1D1618AE3B}" type="slidenum">
              <a:rPr lang="en-US"/>
              <a:pPr/>
              <a:t>15</a:t>
            </a:fld>
            <a:endParaRPr lang="en-US"/>
          </a:p>
        </p:txBody>
      </p:sp>
      <p:sp>
        <p:nvSpPr>
          <p:cNvPr id="24577"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3E7467B-65CD-0F46-9F0B-0A1D1618AE3B}" type="slidenum">
              <a:rPr lang="en-US"/>
              <a:pPr/>
              <a:t>16</a:t>
            </a:fld>
            <a:endParaRPr lang="en-US"/>
          </a:p>
        </p:txBody>
      </p:sp>
      <p:sp>
        <p:nvSpPr>
          <p:cNvPr id="24577"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3E7467B-65CD-0F46-9F0B-0A1D1618AE3B}" type="slidenum">
              <a:rPr lang="en-US"/>
              <a:pPr/>
              <a:t>17</a:t>
            </a:fld>
            <a:endParaRPr lang="en-US"/>
          </a:p>
        </p:txBody>
      </p:sp>
      <p:sp>
        <p:nvSpPr>
          <p:cNvPr id="24577"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3E7467B-65CD-0F46-9F0B-0A1D1618AE3B}" type="slidenum">
              <a:rPr lang="en-US"/>
              <a:pPr/>
              <a:t>18</a:t>
            </a:fld>
            <a:endParaRPr lang="en-US"/>
          </a:p>
        </p:txBody>
      </p:sp>
      <p:sp>
        <p:nvSpPr>
          <p:cNvPr id="24577"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3E7467B-65CD-0F46-9F0B-0A1D1618AE3B}" type="slidenum">
              <a:rPr lang="en-US"/>
              <a:pPr/>
              <a:t>19</a:t>
            </a:fld>
            <a:endParaRPr lang="en-US"/>
          </a:p>
        </p:txBody>
      </p:sp>
      <p:sp>
        <p:nvSpPr>
          <p:cNvPr id="24577"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FA43C4A-4202-E741-B978-1DB30382B3BF}" type="slidenum">
              <a:rPr lang="en-US"/>
              <a:pPr/>
              <a:t>2</a:t>
            </a:fld>
            <a:endParaRPr lang="en-US"/>
          </a:p>
        </p:txBody>
      </p:sp>
      <p:sp>
        <p:nvSpPr>
          <p:cNvPr id="17409"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C0EE21A-23BD-ED45-94C5-0912E5DEA00D}" type="slidenum">
              <a:rPr lang="en-US"/>
              <a:pPr/>
              <a:t>3</a:t>
            </a:fld>
            <a:endParaRPr lang="en-US"/>
          </a:p>
        </p:txBody>
      </p:sp>
      <p:sp>
        <p:nvSpPr>
          <p:cNvPr id="18433"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F21C374-F6F7-964F-9081-03E484B8B764}" type="slidenum">
              <a:rPr lang="en-US"/>
              <a:pPr/>
              <a:t>4</a:t>
            </a:fld>
            <a:endParaRPr lang="en-US"/>
          </a:p>
        </p:txBody>
      </p:sp>
      <p:sp>
        <p:nvSpPr>
          <p:cNvPr id="19457"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9458"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17A1726-4C90-2D43-9A84-3A8F8DE0EA51}" type="slidenum">
              <a:rPr lang="en-US"/>
              <a:pPr/>
              <a:t>5</a:t>
            </a:fld>
            <a:endParaRPr lang="en-US"/>
          </a:p>
        </p:txBody>
      </p:sp>
      <p:sp>
        <p:nvSpPr>
          <p:cNvPr id="20481"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0482"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AF07B3B-117F-DF46-8C68-796C853C7A28}" type="slidenum">
              <a:rPr lang="en-US"/>
              <a:pPr/>
              <a:t>6</a:t>
            </a:fld>
            <a:endParaRPr lang="en-US"/>
          </a:p>
        </p:txBody>
      </p:sp>
      <p:sp>
        <p:nvSpPr>
          <p:cNvPr id="21505"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1506"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D900686-8231-974B-BD67-B7D3384D537D}" type="slidenum">
              <a:rPr lang="en-US"/>
              <a:pPr/>
              <a:t>7</a:t>
            </a:fld>
            <a:endParaRPr lang="en-US"/>
          </a:p>
        </p:txBody>
      </p:sp>
      <p:sp>
        <p:nvSpPr>
          <p:cNvPr id="23553"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3554"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0AB0AA8-D1FC-E241-AD00-2A7A7970D7E6}" type="slidenum">
              <a:rPr lang="en-US"/>
              <a:pPr/>
              <a:t>8</a:t>
            </a:fld>
            <a:endParaRPr lang="en-US"/>
          </a:p>
        </p:txBody>
      </p:sp>
      <p:sp>
        <p:nvSpPr>
          <p:cNvPr id="22529"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2530"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0AB0AA8-D1FC-E241-AD00-2A7A7970D7E6}" type="slidenum">
              <a:rPr lang="en-US"/>
              <a:pPr/>
              <a:t>9</a:t>
            </a:fld>
            <a:endParaRPr lang="en-US"/>
          </a:p>
        </p:txBody>
      </p:sp>
      <p:sp>
        <p:nvSpPr>
          <p:cNvPr id="22529" name="Text Box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2530" name="Text Box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B149716-6716-CE43-B811-01E48DAF731B}" type="slidenum">
              <a:rPr lang="en-US"/>
              <a:pPr/>
              <a:t>‹#›</a:t>
            </a:fld>
            <a:endParaRPr lang="en-US"/>
          </a:p>
        </p:txBody>
      </p:sp>
    </p:spTree>
    <p:extLst>
      <p:ext uri="{BB962C8B-B14F-4D97-AF65-F5344CB8AC3E}">
        <p14:creationId xmlns:p14="http://schemas.microsoft.com/office/powerpoint/2010/main" val="2590894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59F79A9-F879-9641-90D0-1EAC80058BCB}" type="slidenum">
              <a:rPr lang="en-US"/>
              <a:pPr/>
              <a:t>‹#›</a:t>
            </a:fld>
            <a:endParaRPr lang="en-US"/>
          </a:p>
        </p:txBody>
      </p:sp>
    </p:spTree>
    <p:extLst>
      <p:ext uri="{BB962C8B-B14F-4D97-AF65-F5344CB8AC3E}">
        <p14:creationId xmlns:p14="http://schemas.microsoft.com/office/powerpoint/2010/main" val="158299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7263" y="301625"/>
            <a:ext cx="2266950" cy="5816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1625" cy="5816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3BEFE75-48C0-C549-BD9D-C6BFF5D9CAA2}" type="slidenum">
              <a:rPr lang="en-US"/>
              <a:pPr/>
              <a:t>‹#›</a:t>
            </a:fld>
            <a:endParaRPr lang="en-US"/>
          </a:p>
        </p:txBody>
      </p:sp>
    </p:spTree>
    <p:extLst>
      <p:ext uri="{BB962C8B-B14F-4D97-AF65-F5344CB8AC3E}">
        <p14:creationId xmlns:p14="http://schemas.microsoft.com/office/powerpoint/2010/main" val="2560878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612775" y="6562725"/>
            <a:ext cx="2346325" cy="519113"/>
          </a:xfrm>
        </p:spPr>
        <p:txBody>
          <a:bodyPr/>
          <a:lstStyle>
            <a:lvl1pPr>
              <a:defRPr/>
            </a:lvl1pPr>
          </a:lstStyle>
          <a:p>
            <a:endParaRPr lang="en-US"/>
          </a:p>
        </p:txBody>
      </p:sp>
      <p:sp>
        <p:nvSpPr>
          <p:cNvPr id="4" name="Footer Placeholder 3"/>
          <p:cNvSpPr>
            <a:spLocks noGrp="1"/>
          </p:cNvSpPr>
          <p:nvPr>
            <p:ph type="ftr" idx="11"/>
          </p:nvPr>
        </p:nvSpPr>
        <p:spPr>
          <a:xfrm>
            <a:off x="3556000" y="6562725"/>
            <a:ext cx="3194050" cy="519113"/>
          </a:xfrm>
        </p:spPr>
        <p:txBody>
          <a:bodyPr/>
          <a:lstStyle>
            <a:lvl1pPr>
              <a:defRPr/>
            </a:lvl1pPr>
          </a:lstStyle>
          <a:p>
            <a:endParaRPr lang="en-US"/>
          </a:p>
        </p:txBody>
      </p:sp>
      <p:sp>
        <p:nvSpPr>
          <p:cNvPr id="5" name="Slide Number Placeholder 4"/>
          <p:cNvSpPr>
            <a:spLocks noGrp="1"/>
          </p:cNvSpPr>
          <p:nvPr>
            <p:ph type="sldNum" idx="12"/>
          </p:nvPr>
        </p:nvSpPr>
        <p:spPr>
          <a:xfrm>
            <a:off x="7335838" y="6562725"/>
            <a:ext cx="2346325" cy="519113"/>
          </a:xfrm>
        </p:spPr>
        <p:txBody>
          <a:bodyPr/>
          <a:lstStyle>
            <a:lvl1pPr>
              <a:defRPr/>
            </a:lvl1pPr>
          </a:lstStyle>
          <a:p>
            <a:fld id="{2EB452C6-25E4-C848-8740-2DEA22F943A7}" type="slidenum">
              <a:rPr lang="en-US"/>
              <a:pPr/>
              <a:t>‹#›</a:t>
            </a:fld>
            <a:endParaRPr lang="en-US"/>
          </a:p>
        </p:txBody>
      </p:sp>
    </p:spTree>
    <p:extLst>
      <p:ext uri="{BB962C8B-B14F-4D97-AF65-F5344CB8AC3E}">
        <p14:creationId xmlns:p14="http://schemas.microsoft.com/office/powerpoint/2010/main" val="256178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1CC3A0E-60D7-4948-AA66-9AA4275D6F16}" type="slidenum">
              <a:rPr lang="en-US"/>
              <a:pPr/>
              <a:t>‹#›</a:t>
            </a:fld>
            <a:endParaRPr lang="en-US"/>
          </a:p>
        </p:txBody>
      </p:sp>
    </p:spTree>
    <p:extLst>
      <p:ext uri="{BB962C8B-B14F-4D97-AF65-F5344CB8AC3E}">
        <p14:creationId xmlns:p14="http://schemas.microsoft.com/office/powerpoint/2010/main" val="73528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7101D6B-B6BE-E048-BB25-60F009384D5F}" type="slidenum">
              <a:rPr lang="en-US"/>
              <a:pPr/>
              <a:t>‹#›</a:t>
            </a:fld>
            <a:endParaRPr lang="en-US"/>
          </a:p>
        </p:txBody>
      </p:sp>
    </p:spTree>
    <p:extLst>
      <p:ext uri="{BB962C8B-B14F-4D97-AF65-F5344CB8AC3E}">
        <p14:creationId xmlns:p14="http://schemas.microsoft.com/office/powerpoint/2010/main" val="418700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79613"/>
            <a:ext cx="4349750"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2875" y="1979613"/>
            <a:ext cx="4351338"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DACD512-490B-9C44-8D53-745A7987DD3F}" type="slidenum">
              <a:rPr lang="en-US"/>
              <a:pPr/>
              <a:t>‹#›</a:t>
            </a:fld>
            <a:endParaRPr lang="en-US"/>
          </a:p>
        </p:txBody>
      </p:sp>
    </p:spTree>
    <p:extLst>
      <p:ext uri="{BB962C8B-B14F-4D97-AF65-F5344CB8AC3E}">
        <p14:creationId xmlns:p14="http://schemas.microsoft.com/office/powerpoint/2010/main" val="269596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96566BE3-5AEF-D44A-A34D-8D1A9A20F57E}" type="slidenum">
              <a:rPr lang="en-US"/>
              <a:pPr/>
              <a:t>‹#›</a:t>
            </a:fld>
            <a:endParaRPr lang="en-US"/>
          </a:p>
        </p:txBody>
      </p:sp>
    </p:spTree>
    <p:extLst>
      <p:ext uri="{BB962C8B-B14F-4D97-AF65-F5344CB8AC3E}">
        <p14:creationId xmlns:p14="http://schemas.microsoft.com/office/powerpoint/2010/main" val="358181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FBB95694-C78C-3649-B445-B44FE18E4972}" type="slidenum">
              <a:rPr lang="en-US"/>
              <a:pPr/>
              <a:t>‹#›</a:t>
            </a:fld>
            <a:endParaRPr lang="en-US"/>
          </a:p>
        </p:txBody>
      </p:sp>
    </p:spTree>
    <p:extLst>
      <p:ext uri="{BB962C8B-B14F-4D97-AF65-F5344CB8AC3E}">
        <p14:creationId xmlns:p14="http://schemas.microsoft.com/office/powerpoint/2010/main" val="184682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FFB94F8D-DB75-1F42-AD4C-6E3EF42EEF5E}" type="slidenum">
              <a:rPr lang="en-US"/>
              <a:pPr/>
              <a:t>‹#›</a:t>
            </a:fld>
            <a:endParaRPr lang="en-US"/>
          </a:p>
        </p:txBody>
      </p:sp>
    </p:spTree>
    <p:extLst>
      <p:ext uri="{BB962C8B-B14F-4D97-AF65-F5344CB8AC3E}">
        <p14:creationId xmlns:p14="http://schemas.microsoft.com/office/powerpoint/2010/main" val="133656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79846926-307B-2E48-B15F-BB15823608EF}" type="slidenum">
              <a:rPr lang="en-US"/>
              <a:pPr/>
              <a:t>‹#›</a:t>
            </a:fld>
            <a:endParaRPr lang="en-US"/>
          </a:p>
        </p:txBody>
      </p:sp>
    </p:spTree>
    <p:extLst>
      <p:ext uri="{BB962C8B-B14F-4D97-AF65-F5344CB8AC3E}">
        <p14:creationId xmlns:p14="http://schemas.microsoft.com/office/powerpoint/2010/main" val="4222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0FB67D6-5E5F-BA42-A611-F8B8B7A9995D}" type="slidenum">
              <a:rPr lang="en-US"/>
              <a:pPr/>
              <a:t>‹#›</a:t>
            </a:fld>
            <a:endParaRPr lang="en-US"/>
          </a:p>
        </p:txBody>
      </p:sp>
    </p:spTree>
    <p:extLst>
      <p:ext uri="{BB962C8B-B14F-4D97-AF65-F5344CB8AC3E}">
        <p14:creationId xmlns:p14="http://schemas.microsoft.com/office/powerpoint/2010/main" val="23159267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720725" y="1979613"/>
            <a:ext cx="8853488" cy="413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28224"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12775" y="656272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charset="0"/>
              </a:defRPr>
            </a:lvl1pPr>
          </a:lstStyle>
          <a:p>
            <a:endParaRPr lang="en-US"/>
          </a:p>
        </p:txBody>
      </p:sp>
      <p:sp>
        <p:nvSpPr>
          <p:cNvPr id="1028" name="Rectangle 4"/>
          <p:cNvSpPr>
            <a:spLocks noGrp="1" noChangeArrowheads="1"/>
          </p:cNvSpPr>
          <p:nvPr>
            <p:ph type="ftr"/>
          </p:nvPr>
        </p:nvSpPr>
        <p:spPr bwMode="auto">
          <a:xfrm>
            <a:off x="3556000" y="656272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charset="0"/>
              </a:defRPr>
            </a:lvl1pPr>
          </a:lstStyle>
          <a:p>
            <a:endParaRPr lang="en-US"/>
          </a:p>
        </p:txBody>
      </p:sp>
      <p:sp>
        <p:nvSpPr>
          <p:cNvPr id="1029" name="Rectangle 5"/>
          <p:cNvSpPr>
            <a:spLocks noGrp="1" noChangeArrowheads="1"/>
          </p:cNvSpPr>
          <p:nvPr>
            <p:ph type="sldNum"/>
          </p:nvPr>
        </p:nvSpPr>
        <p:spPr bwMode="auto">
          <a:xfrm>
            <a:off x="7335838" y="656272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charset="0"/>
              </a:defRPr>
            </a:lvl1pPr>
          </a:lstStyle>
          <a:p>
            <a:fld id="{26E0C3F6-A55B-D143-BF72-DB057EB3777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hangingPunct="0">
        <a:lnSpc>
          <a:spcPct val="93000"/>
        </a:lnSpc>
        <a:spcBef>
          <a:spcPct val="0"/>
        </a:spcBef>
        <a:spcAft>
          <a:spcPct val="0"/>
        </a:spcAft>
        <a:buClr>
          <a:srgbClr val="000000"/>
        </a:buClr>
        <a:buSzPct val="100000"/>
        <a:buFont typeface="Times New Roman" charset="0"/>
        <a:defRPr sz="4400">
          <a:solidFill>
            <a:srgbClr val="280099"/>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charset="0"/>
        <a:defRPr sz="4400">
          <a:solidFill>
            <a:srgbClr val="280099"/>
          </a:solidFill>
          <a:latin typeface="Arial" charset="0"/>
          <a:ea typeface="ＭＳ Ｐゴシック"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280099"/>
          </a:solidFill>
          <a:latin typeface="Arial" charset="0"/>
          <a:ea typeface="ＭＳ Ｐゴシック"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280099"/>
          </a:solidFill>
          <a:latin typeface="Arial" charset="0"/>
          <a:ea typeface="ＭＳ Ｐゴシック"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280099"/>
          </a:solidFill>
          <a:latin typeface="Arial" charset="0"/>
          <a:ea typeface="ＭＳ Ｐゴシック"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280099"/>
          </a:solidFill>
          <a:latin typeface="Arial" charset="0"/>
          <a:ea typeface="ＭＳ Ｐゴシック"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280099"/>
          </a:solidFill>
          <a:latin typeface="Arial" charset="0"/>
          <a:ea typeface="ＭＳ Ｐゴシック"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280099"/>
          </a:solidFill>
          <a:latin typeface="Arial" charset="0"/>
          <a:ea typeface="ＭＳ Ｐゴシック"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280099"/>
          </a:solidFill>
          <a:latin typeface="Arial" charset="0"/>
          <a:ea typeface="ＭＳ Ｐゴシック"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charset="0"/>
        <a:defRPr sz="3200">
          <a:solidFill>
            <a:srgbClr val="00008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charset="0"/>
        <a:defRPr sz="2800">
          <a:solidFill>
            <a:srgbClr val="00008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charset="0"/>
        <a:defRPr sz="2400">
          <a:solidFill>
            <a:srgbClr val="00008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charset="0"/>
        <a:defRPr sz="2000">
          <a:solidFill>
            <a:srgbClr val="00008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8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8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8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8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8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731838" y="1371600"/>
            <a:ext cx="9070975" cy="4722813"/>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t>Article 17- </a:t>
            </a:r>
            <a:r>
              <a:rPr lang="en-US" sz="3600"/>
              <a:t>46 Springdale</a:t>
            </a:r>
            <a:br>
              <a:rPr lang="en-US" sz="3600"/>
            </a:br>
            <a:r>
              <a:rPr lang="en-US"/>
              <a:t/>
            </a:r>
            <a:br>
              <a:rPr lang="en-US"/>
            </a:br>
            <a:r>
              <a:rPr lang="en-US" sz="3200"/>
              <a:t>Warrant Committee Minority Opinion</a:t>
            </a:r>
            <a:br>
              <a:rPr lang="en-US" sz="3200"/>
            </a:br>
            <a:r>
              <a:rPr lang="en-US" sz="3200"/>
              <a:t>Rationale of Recommendation to Vote No on Article 17</a:t>
            </a:r>
          </a:p>
        </p:txBody>
      </p:sp>
    </p:spTree>
  </p:cSld>
  <p:clrMapOvr>
    <a:masterClrMapping/>
  </p:clrMapOvr>
  <p:transition xmlns:p14="http://schemas.microsoft.com/office/powerpoint/2010/main" spd="med">
    <p:wipe/>
  </p:transition>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2996104A-B686-1247-BA31-A302858A4A4A}" type="slidenum">
              <a:rPr lang="en-US"/>
              <a:pPr/>
              <a:t>10</a:t>
            </a:fld>
            <a:endParaRPr lang="en-US"/>
          </a:p>
        </p:txBody>
      </p:sp>
      <p:sp>
        <p:nvSpPr>
          <p:cNvPr id="11265" name="Rectangle 1"/>
          <p:cNvSpPr>
            <a:spLocks noGrp="1" noChangeArrowheads="1"/>
          </p:cNvSpPr>
          <p:nvPr>
            <p:ph type="body"/>
          </p:nvPr>
        </p:nvSpPr>
        <p:spPr>
          <a:xfrm>
            <a:off x="720725" y="1979613"/>
            <a:ext cx="8855075" cy="4140200"/>
          </a:xfrm>
          <a:ln/>
        </p:spPr>
        <p:txBody>
          <a:bodyPr tIns="28224" anchor="t"/>
          <a:lstStyle/>
          <a:p>
            <a:pPr marL="107950" algn="l">
              <a:spcAft>
                <a:spcPts val="1425"/>
              </a:spcAft>
              <a:buClr>
                <a:srgbClr val="FF6633"/>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u="sng" dirty="0" smtClean="0">
                <a:solidFill>
                  <a:srgbClr val="000080"/>
                </a:solidFill>
              </a:rPr>
              <a:t>Alternatives</a:t>
            </a:r>
          </a:p>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0080"/>
                </a:solidFill>
              </a:rPr>
              <a:t>There are many other ways to configure the House Lot that may bring a higher sale value.</a:t>
            </a:r>
          </a:p>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a:solidFill>
                  <a:srgbClr val="000080"/>
                </a:solidFill>
              </a:rPr>
              <a:t>A</a:t>
            </a:r>
            <a:r>
              <a:rPr lang="en-US" sz="3200" dirty="0" smtClean="0">
                <a:solidFill>
                  <a:srgbClr val="000080"/>
                </a:solidFill>
              </a:rPr>
              <a:t>dditional division/configuration scenarios may include the following:</a:t>
            </a:r>
          </a:p>
        </p:txBody>
      </p:sp>
      <p:sp>
        <p:nvSpPr>
          <p:cNvPr id="11266" name="Text Box 2"/>
          <p:cNvSpPr txBox="1">
            <a:spLocks noChangeArrowheads="1"/>
          </p:cNvSpPr>
          <p:nvPr/>
        </p:nvSpPr>
        <p:spPr bwMode="auto">
          <a:xfrm>
            <a:off x="504825"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8808"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9pPr>
          </a:lstStyle>
          <a:p>
            <a:pPr algn="ctr"/>
            <a:r>
              <a:rPr lang="en-US" sz="4400">
                <a:solidFill>
                  <a:srgbClr val="280099"/>
                </a:solidFill>
              </a:rPr>
              <a:t>Article 17- </a:t>
            </a:r>
            <a:r>
              <a:rPr lang="en-US" sz="3600">
                <a:solidFill>
                  <a:srgbClr val="280099"/>
                </a:solidFill>
              </a:rPr>
              <a:t>46 Springdale</a:t>
            </a:r>
            <a:br>
              <a:rPr lang="en-US" sz="3600">
                <a:solidFill>
                  <a:srgbClr val="280099"/>
                </a:solidFill>
              </a:rPr>
            </a:br>
            <a:r>
              <a:rPr lang="en-US" sz="2400">
                <a:solidFill>
                  <a:srgbClr val="280099"/>
                </a:solidFill>
              </a:rPr>
              <a:t>Minority Opinion</a:t>
            </a:r>
          </a:p>
        </p:txBody>
      </p:sp>
    </p:spTree>
  </p:cSld>
  <p:clrMapOvr>
    <a:masterClrMapping/>
  </p:clrMapOvr>
  <p:transition xmlns:p14="http://schemas.microsoft.com/office/powerpoint/2010/main" spd="med">
    <p:wipe/>
  </p:transition>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2996104A-B686-1247-BA31-A302858A4A4A}" type="slidenum">
              <a:rPr lang="en-US"/>
              <a:pPr/>
              <a:t>11</a:t>
            </a:fld>
            <a:endParaRPr lang="en-US"/>
          </a:p>
        </p:txBody>
      </p:sp>
      <p:sp>
        <p:nvSpPr>
          <p:cNvPr id="11266" name="Text Box 2"/>
          <p:cNvSpPr txBox="1">
            <a:spLocks noChangeArrowheads="1"/>
          </p:cNvSpPr>
          <p:nvPr/>
        </p:nvSpPr>
        <p:spPr bwMode="auto">
          <a:xfrm>
            <a:off x="504825"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8808"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9pPr>
          </a:lstStyle>
          <a:p>
            <a:pPr algn="ctr"/>
            <a:r>
              <a:rPr lang="en-US" sz="4400">
                <a:solidFill>
                  <a:srgbClr val="280099"/>
                </a:solidFill>
              </a:rPr>
              <a:t>Article 17- </a:t>
            </a:r>
            <a:r>
              <a:rPr lang="en-US" sz="3600">
                <a:solidFill>
                  <a:srgbClr val="280099"/>
                </a:solidFill>
              </a:rPr>
              <a:t>46 Springdale</a:t>
            </a:r>
            <a:br>
              <a:rPr lang="en-US" sz="3600">
                <a:solidFill>
                  <a:srgbClr val="280099"/>
                </a:solidFill>
              </a:rPr>
            </a:br>
            <a:r>
              <a:rPr lang="en-US" sz="2400">
                <a:solidFill>
                  <a:srgbClr val="280099"/>
                </a:solidFill>
              </a:rPr>
              <a:t>Minority Opinion</a:t>
            </a:r>
          </a:p>
        </p:txBody>
      </p:sp>
      <p:pic>
        <p:nvPicPr>
          <p:cNvPr id="2" name="Picture 1" descr="46 Springdale as proposed Art 17.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12" y="198437"/>
            <a:ext cx="9783109" cy="7559675"/>
          </a:xfrm>
          <a:prstGeom prst="rect">
            <a:avLst/>
          </a:prstGeom>
        </p:spPr>
      </p:pic>
    </p:spTree>
    <p:extLst>
      <p:ext uri="{BB962C8B-B14F-4D97-AF65-F5344CB8AC3E}">
        <p14:creationId xmlns:p14="http://schemas.microsoft.com/office/powerpoint/2010/main" val="1639553329"/>
      </p:ext>
    </p:extLst>
  </p:cSld>
  <p:clrMapOvr>
    <a:masterClrMapping/>
  </p:clrMapOvr>
  <p:transition xmlns:p14="http://schemas.microsoft.com/office/powerpoint/2010/main" spd="med">
    <p:wipe/>
  </p:transition>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2996104A-B686-1247-BA31-A302858A4A4A}" type="slidenum">
              <a:rPr lang="en-US"/>
              <a:pPr/>
              <a:t>12</a:t>
            </a:fld>
            <a:endParaRPr lang="en-US"/>
          </a:p>
        </p:txBody>
      </p:sp>
      <p:sp>
        <p:nvSpPr>
          <p:cNvPr id="11266" name="Text Box 2"/>
          <p:cNvSpPr txBox="1">
            <a:spLocks noChangeArrowheads="1"/>
          </p:cNvSpPr>
          <p:nvPr/>
        </p:nvSpPr>
        <p:spPr bwMode="auto">
          <a:xfrm>
            <a:off x="504825"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8808"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9pPr>
          </a:lstStyle>
          <a:p>
            <a:pPr algn="ctr"/>
            <a:r>
              <a:rPr lang="en-US" sz="4400">
                <a:solidFill>
                  <a:srgbClr val="280099"/>
                </a:solidFill>
              </a:rPr>
              <a:t>Article 17- </a:t>
            </a:r>
            <a:r>
              <a:rPr lang="en-US" sz="3600">
                <a:solidFill>
                  <a:srgbClr val="280099"/>
                </a:solidFill>
              </a:rPr>
              <a:t>46 Springdale</a:t>
            </a:r>
            <a:br>
              <a:rPr lang="en-US" sz="3600">
                <a:solidFill>
                  <a:srgbClr val="280099"/>
                </a:solidFill>
              </a:rPr>
            </a:br>
            <a:r>
              <a:rPr lang="en-US" sz="2400">
                <a:solidFill>
                  <a:srgbClr val="280099"/>
                </a:solidFill>
              </a:rPr>
              <a:t>Minority Opinion</a:t>
            </a:r>
          </a:p>
        </p:txBody>
      </p:sp>
      <p:pic>
        <p:nvPicPr>
          <p:cNvPr id="3" name="Picture 2" descr="46 Springdale Alt 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12" y="198437"/>
            <a:ext cx="9783109" cy="7559675"/>
          </a:xfrm>
          <a:prstGeom prst="rect">
            <a:avLst/>
          </a:prstGeom>
        </p:spPr>
      </p:pic>
    </p:spTree>
    <p:extLst>
      <p:ext uri="{BB962C8B-B14F-4D97-AF65-F5344CB8AC3E}">
        <p14:creationId xmlns:p14="http://schemas.microsoft.com/office/powerpoint/2010/main" val="177598678"/>
      </p:ext>
    </p:extLst>
  </p:cSld>
  <p:clrMapOvr>
    <a:masterClrMapping/>
  </p:clrMapOvr>
  <p:transition xmlns:p14="http://schemas.microsoft.com/office/powerpoint/2010/main" spd="med">
    <p:wipe/>
  </p:transition>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2996104A-B686-1247-BA31-A302858A4A4A}" type="slidenum">
              <a:rPr lang="en-US"/>
              <a:pPr/>
              <a:t>13</a:t>
            </a:fld>
            <a:endParaRPr lang="en-US"/>
          </a:p>
        </p:txBody>
      </p:sp>
      <p:sp>
        <p:nvSpPr>
          <p:cNvPr id="11266" name="Text Box 2"/>
          <p:cNvSpPr txBox="1">
            <a:spLocks noChangeArrowheads="1"/>
          </p:cNvSpPr>
          <p:nvPr/>
        </p:nvSpPr>
        <p:spPr bwMode="auto">
          <a:xfrm>
            <a:off x="504825"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8808"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9pPr>
          </a:lstStyle>
          <a:p>
            <a:pPr algn="ctr"/>
            <a:r>
              <a:rPr lang="en-US" sz="4400">
                <a:solidFill>
                  <a:srgbClr val="280099"/>
                </a:solidFill>
              </a:rPr>
              <a:t>Article 17- </a:t>
            </a:r>
            <a:r>
              <a:rPr lang="en-US" sz="3600">
                <a:solidFill>
                  <a:srgbClr val="280099"/>
                </a:solidFill>
              </a:rPr>
              <a:t>46 Springdale</a:t>
            </a:r>
            <a:br>
              <a:rPr lang="en-US" sz="3600">
                <a:solidFill>
                  <a:srgbClr val="280099"/>
                </a:solidFill>
              </a:rPr>
            </a:br>
            <a:r>
              <a:rPr lang="en-US" sz="2400">
                <a:solidFill>
                  <a:srgbClr val="280099"/>
                </a:solidFill>
              </a:rPr>
              <a:t>Minority Opinion</a:t>
            </a:r>
          </a:p>
        </p:txBody>
      </p:sp>
      <p:pic>
        <p:nvPicPr>
          <p:cNvPr id="3" name="Picture 2" descr="46 Springdale Alt 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12" y="198437"/>
            <a:ext cx="9783109" cy="7559675"/>
          </a:xfrm>
          <a:prstGeom prst="rect">
            <a:avLst/>
          </a:prstGeom>
        </p:spPr>
      </p:pic>
    </p:spTree>
    <p:extLst>
      <p:ext uri="{BB962C8B-B14F-4D97-AF65-F5344CB8AC3E}">
        <p14:creationId xmlns:p14="http://schemas.microsoft.com/office/powerpoint/2010/main" val="975754801"/>
      </p:ext>
    </p:extLst>
  </p:cSld>
  <p:clrMapOvr>
    <a:masterClrMapping/>
  </p:clrMapOvr>
  <p:transition xmlns:p14="http://schemas.microsoft.com/office/powerpoint/2010/main" spd="med">
    <p:wipe/>
  </p:transition>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2996104A-B686-1247-BA31-A302858A4A4A}" type="slidenum">
              <a:rPr lang="en-US"/>
              <a:pPr/>
              <a:t>14</a:t>
            </a:fld>
            <a:endParaRPr lang="en-US"/>
          </a:p>
        </p:txBody>
      </p:sp>
      <p:sp>
        <p:nvSpPr>
          <p:cNvPr id="11266" name="Text Box 2"/>
          <p:cNvSpPr txBox="1">
            <a:spLocks noChangeArrowheads="1"/>
          </p:cNvSpPr>
          <p:nvPr/>
        </p:nvSpPr>
        <p:spPr bwMode="auto">
          <a:xfrm>
            <a:off x="504825"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8808"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9pPr>
          </a:lstStyle>
          <a:p>
            <a:pPr algn="ctr"/>
            <a:r>
              <a:rPr lang="en-US" sz="4400">
                <a:solidFill>
                  <a:srgbClr val="280099"/>
                </a:solidFill>
              </a:rPr>
              <a:t>Article 17- </a:t>
            </a:r>
            <a:r>
              <a:rPr lang="en-US" sz="3600">
                <a:solidFill>
                  <a:srgbClr val="280099"/>
                </a:solidFill>
              </a:rPr>
              <a:t>46 Springdale</a:t>
            </a:r>
            <a:br>
              <a:rPr lang="en-US" sz="3600">
                <a:solidFill>
                  <a:srgbClr val="280099"/>
                </a:solidFill>
              </a:rPr>
            </a:br>
            <a:r>
              <a:rPr lang="en-US" sz="2400">
                <a:solidFill>
                  <a:srgbClr val="280099"/>
                </a:solidFill>
              </a:rPr>
              <a:t>Minority Opinion</a:t>
            </a:r>
          </a:p>
        </p:txBody>
      </p:sp>
      <p:pic>
        <p:nvPicPr>
          <p:cNvPr id="3" name="Picture 2" descr="46 Springdale Alt 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12" y="198437"/>
            <a:ext cx="9783109" cy="7559675"/>
          </a:xfrm>
          <a:prstGeom prst="rect">
            <a:avLst/>
          </a:prstGeom>
        </p:spPr>
      </p:pic>
    </p:spTree>
    <p:extLst>
      <p:ext uri="{BB962C8B-B14F-4D97-AF65-F5344CB8AC3E}">
        <p14:creationId xmlns:p14="http://schemas.microsoft.com/office/powerpoint/2010/main" val="3377161089"/>
      </p:ext>
    </p:extLst>
  </p:cSld>
  <p:clrMapOvr>
    <a:masterClrMapping/>
  </p:clrMapOvr>
  <p:transition xmlns:p14="http://schemas.microsoft.com/office/powerpoint/2010/main" spd="med">
    <p:wipe/>
  </p:transition>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2996104A-B686-1247-BA31-A302858A4A4A}" type="slidenum">
              <a:rPr lang="en-US"/>
              <a:pPr/>
              <a:t>15</a:t>
            </a:fld>
            <a:endParaRPr lang="en-US"/>
          </a:p>
        </p:txBody>
      </p:sp>
      <p:sp>
        <p:nvSpPr>
          <p:cNvPr id="11265" name="Rectangle 1"/>
          <p:cNvSpPr>
            <a:spLocks noGrp="1" noChangeArrowheads="1"/>
          </p:cNvSpPr>
          <p:nvPr>
            <p:ph type="body"/>
          </p:nvPr>
        </p:nvSpPr>
        <p:spPr>
          <a:xfrm>
            <a:off x="720725" y="1979613"/>
            <a:ext cx="8855075" cy="4140200"/>
          </a:xfrm>
          <a:ln/>
        </p:spPr>
        <p:txBody>
          <a:bodyPr tIns="28224" anchor="t"/>
          <a:lstStyle/>
          <a:p>
            <a:pPr marL="107950" algn="l">
              <a:spcAft>
                <a:spcPts val="1425"/>
              </a:spcAft>
              <a:buClr>
                <a:srgbClr val="FF6633"/>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u="sng" dirty="0" smtClean="0">
                <a:solidFill>
                  <a:srgbClr val="000080"/>
                </a:solidFill>
              </a:rPr>
              <a:t>Alternatives</a:t>
            </a:r>
          </a:p>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0080"/>
                </a:solidFill>
              </a:rPr>
              <a:t>Conservation Restrictions</a:t>
            </a:r>
          </a:p>
          <a:p>
            <a:pPr marL="1174750" lvl="1"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0080"/>
                </a:solidFill>
              </a:rPr>
              <a:t>CR could be put on </a:t>
            </a:r>
            <a:r>
              <a:rPr lang="en-US" sz="3200" i="1" dirty="0" smtClean="0">
                <a:solidFill>
                  <a:srgbClr val="000080"/>
                </a:solidFill>
              </a:rPr>
              <a:t>part</a:t>
            </a:r>
            <a:r>
              <a:rPr lang="en-US" sz="3200" dirty="0" smtClean="0">
                <a:solidFill>
                  <a:srgbClr val="000080"/>
                </a:solidFill>
              </a:rPr>
              <a:t> of additional acreage to be sold</a:t>
            </a:r>
            <a:r>
              <a:rPr lang="en-US" sz="3200" dirty="0">
                <a:solidFill>
                  <a:srgbClr val="000080"/>
                </a:solidFill>
              </a:rPr>
              <a:t> </a:t>
            </a:r>
            <a:r>
              <a:rPr lang="en-US" sz="3200" dirty="0" smtClean="0">
                <a:solidFill>
                  <a:srgbClr val="000080"/>
                </a:solidFill>
              </a:rPr>
              <a:t>potentially increasing the attractiveness to a buyer of the </a:t>
            </a:r>
            <a:r>
              <a:rPr lang="en-US" sz="3200" dirty="0">
                <a:solidFill>
                  <a:srgbClr val="000080"/>
                </a:solidFill>
              </a:rPr>
              <a:t>H</a:t>
            </a:r>
            <a:r>
              <a:rPr lang="en-US" sz="3200" dirty="0" smtClean="0">
                <a:solidFill>
                  <a:srgbClr val="000080"/>
                </a:solidFill>
              </a:rPr>
              <a:t>ouse Plot while still keeping the back land open.</a:t>
            </a:r>
            <a:endParaRPr lang="en-US" sz="3200" dirty="0">
              <a:solidFill>
                <a:srgbClr val="000080"/>
              </a:solidFill>
            </a:endParaRPr>
          </a:p>
        </p:txBody>
      </p:sp>
      <p:sp>
        <p:nvSpPr>
          <p:cNvPr id="11266" name="Text Box 2"/>
          <p:cNvSpPr txBox="1">
            <a:spLocks noChangeArrowheads="1"/>
          </p:cNvSpPr>
          <p:nvPr/>
        </p:nvSpPr>
        <p:spPr bwMode="auto">
          <a:xfrm>
            <a:off x="504825"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8808"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9pPr>
          </a:lstStyle>
          <a:p>
            <a:pPr algn="ctr"/>
            <a:r>
              <a:rPr lang="en-US" sz="4400">
                <a:solidFill>
                  <a:srgbClr val="280099"/>
                </a:solidFill>
              </a:rPr>
              <a:t>Article 17- </a:t>
            </a:r>
            <a:r>
              <a:rPr lang="en-US" sz="3600">
                <a:solidFill>
                  <a:srgbClr val="280099"/>
                </a:solidFill>
              </a:rPr>
              <a:t>46 Springdale</a:t>
            </a:r>
            <a:br>
              <a:rPr lang="en-US" sz="3600">
                <a:solidFill>
                  <a:srgbClr val="280099"/>
                </a:solidFill>
              </a:rPr>
            </a:br>
            <a:r>
              <a:rPr lang="en-US" sz="2400">
                <a:solidFill>
                  <a:srgbClr val="280099"/>
                </a:solidFill>
              </a:rPr>
              <a:t>Minority Opinion</a:t>
            </a:r>
          </a:p>
        </p:txBody>
      </p:sp>
    </p:spTree>
    <p:extLst>
      <p:ext uri="{BB962C8B-B14F-4D97-AF65-F5344CB8AC3E}">
        <p14:creationId xmlns:p14="http://schemas.microsoft.com/office/powerpoint/2010/main" val="3448945907"/>
      </p:ext>
    </p:extLst>
  </p:cSld>
  <p:clrMapOvr>
    <a:masterClrMapping/>
  </p:clrMapOvr>
  <p:transition xmlns:p14="http://schemas.microsoft.com/office/powerpoint/2010/main" spd="med">
    <p:wipe/>
  </p:transition>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2996104A-B686-1247-BA31-A302858A4A4A}" type="slidenum">
              <a:rPr lang="en-US"/>
              <a:pPr/>
              <a:t>16</a:t>
            </a:fld>
            <a:endParaRPr lang="en-US"/>
          </a:p>
        </p:txBody>
      </p:sp>
      <p:sp>
        <p:nvSpPr>
          <p:cNvPr id="11265" name="Rectangle 1"/>
          <p:cNvSpPr>
            <a:spLocks noGrp="1" noChangeArrowheads="1"/>
          </p:cNvSpPr>
          <p:nvPr>
            <p:ph type="body"/>
          </p:nvPr>
        </p:nvSpPr>
        <p:spPr>
          <a:xfrm>
            <a:off x="720725" y="1979613"/>
            <a:ext cx="8855075" cy="4140200"/>
          </a:xfrm>
          <a:ln/>
        </p:spPr>
        <p:txBody>
          <a:bodyPr tIns="28224" anchor="t"/>
          <a:lstStyle/>
          <a:p>
            <a:pPr marL="107950" algn="l">
              <a:spcAft>
                <a:spcPts val="1425"/>
              </a:spcAft>
              <a:buClr>
                <a:srgbClr val="FF6633"/>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u="sng" dirty="0" smtClean="0">
                <a:solidFill>
                  <a:srgbClr val="000080"/>
                </a:solidFill>
              </a:rPr>
              <a:t>Alternatives</a:t>
            </a:r>
          </a:p>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0080"/>
                </a:solidFill>
              </a:rPr>
              <a:t>Easements</a:t>
            </a:r>
          </a:p>
          <a:p>
            <a:pPr marL="1174750" lvl="1"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0080"/>
                </a:solidFill>
              </a:rPr>
              <a:t>Easements could be used to allow access and the objectives of passive recreation with out the Town’s retaining ownership of such large portion of the land.</a:t>
            </a:r>
            <a:endParaRPr lang="en-US" sz="3200" dirty="0">
              <a:solidFill>
                <a:srgbClr val="000080"/>
              </a:solidFill>
            </a:endParaRPr>
          </a:p>
        </p:txBody>
      </p:sp>
      <p:sp>
        <p:nvSpPr>
          <p:cNvPr id="11266" name="Text Box 2"/>
          <p:cNvSpPr txBox="1">
            <a:spLocks noChangeArrowheads="1"/>
          </p:cNvSpPr>
          <p:nvPr/>
        </p:nvSpPr>
        <p:spPr bwMode="auto">
          <a:xfrm>
            <a:off x="504825"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8808"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9pPr>
          </a:lstStyle>
          <a:p>
            <a:pPr algn="ctr"/>
            <a:r>
              <a:rPr lang="en-US" sz="4400">
                <a:solidFill>
                  <a:srgbClr val="280099"/>
                </a:solidFill>
              </a:rPr>
              <a:t>Article 17- </a:t>
            </a:r>
            <a:r>
              <a:rPr lang="en-US" sz="3600">
                <a:solidFill>
                  <a:srgbClr val="280099"/>
                </a:solidFill>
              </a:rPr>
              <a:t>46 Springdale</a:t>
            </a:r>
            <a:br>
              <a:rPr lang="en-US" sz="3600">
                <a:solidFill>
                  <a:srgbClr val="280099"/>
                </a:solidFill>
              </a:rPr>
            </a:br>
            <a:r>
              <a:rPr lang="en-US" sz="2400">
                <a:solidFill>
                  <a:srgbClr val="280099"/>
                </a:solidFill>
              </a:rPr>
              <a:t>Minority Opinion</a:t>
            </a:r>
          </a:p>
        </p:txBody>
      </p:sp>
    </p:spTree>
    <p:extLst>
      <p:ext uri="{BB962C8B-B14F-4D97-AF65-F5344CB8AC3E}">
        <p14:creationId xmlns:p14="http://schemas.microsoft.com/office/powerpoint/2010/main" val="3819920760"/>
      </p:ext>
    </p:extLst>
  </p:cSld>
  <p:clrMapOvr>
    <a:masterClrMapping/>
  </p:clrMapOvr>
  <p:transition xmlns:p14="http://schemas.microsoft.com/office/powerpoint/2010/main" spd="med">
    <p:wipe/>
  </p:transition>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2996104A-B686-1247-BA31-A302858A4A4A}" type="slidenum">
              <a:rPr lang="en-US"/>
              <a:pPr/>
              <a:t>17</a:t>
            </a:fld>
            <a:endParaRPr lang="en-US"/>
          </a:p>
        </p:txBody>
      </p:sp>
      <p:sp>
        <p:nvSpPr>
          <p:cNvPr id="11265" name="Rectangle 1"/>
          <p:cNvSpPr>
            <a:spLocks noGrp="1" noChangeArrowheads="1"/>
          </p:cNvSpPr>
          <p:nvPr>
            <p:ph type="body"/>
          </p:nvPr>
        </p:nvSpPr>
        <p:spPr>
          <a:xfrm>
            <a:off x="720725" y="1979613"/>
            <a:ext cx="8855075" cy="4140200"/>
          </a:xfrm>
          <a:ln/>
        </p:spPr>
        <p:txBody>
          <a:bodyPr tIns="28224" anchor="t"/>
          <a:lstStyle/>
          <a:p>
            <a:pPr marL="107950" algn="l">
              <a:spcAft>
                <a:spcPts val="1425"/>
              </a:spcAft>
              <a:buClr>
                <a:srgbClr val="FF6633"/>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u="sng" dirty="0" smtClean="0">
                <a:solidFill>
                  <a:srgbClr val="000080"/>
                </a:solidFill>
              </a:rPr>
              <a:t>Conclusion</a:t>
            </a:r>
          </a:p>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a:solidFill>
                  <a:srgbClr val="000080"/>
                </a:solidFill>
              </a:rPr>
              <a:t>I</a:t>
            </a:r>
            <a:r>
              <a:rPr lang="en-US" sz="3200" dirty="0" smtClean="0">
                <a:solidFill>
                  <a:srgbClr val="000080"/>
                </a:solidFill>
              </a:rPr>
              <a:t>f the Town approves Article 17, and a sale goes through, we would lose control of the entire parcel </a:t>
            </a:r>
            <a:r>
              <a:rPr lang="en-US" sz="3200" dirty="0" smtClean="0">
                <a:solidFill>
                  <a:srgbClr val="000080"/>
                </a:solidFill>
              </a:rPr>
              <a:t>for which we paid a premium</a:t>
            </a:r>
            <a:r>
              <a:rPr lang="en-US" sz="3200" dirty="0" smtClean="0">
                <a:solidFill>
                  <a:srgbClr val="000080"/>
                </a:solidFill>
              </a:rPr>
              <a:t>.</a:t>
            </a:r>
          </a:p>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0080"/>
                </a:solidFill>
              </a:rPr>
              <a:t>It would seem prudent to not rush and rather hold off on a sale until a thorough analysis of the alternatives has been considered.</a:t>
            </a:r>
            <a:endParaRPr lang="en-US" sz="3200" dirty="0">
              <a:solidFill>
                <a:srgbClr val="000080"/>
              </a:solidFill>
            </a:endParaRPr>
          </a:p>
        </p:txBody>
      </p:sp>
      <p:sp>
        <p:nvSpPr>
          <p:cNvPr id="11266" name="Text Box 2"/>
          <p:cNvSpPr txBox="1">
            <a:spLocks noChangeArrowheads="1"/>
          </p:cNvSpPr>
          <p:nvPr/>
        </p:nvSpPr>
        <p:spPr bwMode="auto">
          <a:xfrm>
            <a:off x="504825"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8808"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9pPr>
          </a:lstStyle>
          <a:p>
            <a:pPr algn="ctr"/>
            <a:r>
              <a:rPr lang="en-US" sz="4400">
                <a:solidFill>
                  <a:srgbClr val="280099"/>
                </a:solidFill>
              </a:rPr>
              <a:t>Article 17- </a:t>
            </a:r>
            <a:r>
              <a:rPr lang="en-US" sz="3600">
                <a:solidFill>
                  <a:srgbClr val="280099"/>
                </a:solidFill>
              </a:rPr>
              <a:t>46 Springdale</a:t>
            </a:r>
            <a:br>
              <a:rPr lang="en-US" sz="3600">
                <a:solidFill>
                  <a:srgbClr val="280099"/>
                </a:solidFill>
              </a:rPr>
            </a:br>
            <a:r>
              <a:rPr lang="en-US" sz="2400">
                <a:solidFill>
                  <a:srgbClr val="280099"/>
                </a:solidFill>
              </a:rPr>
              <a:t>Minority Opinion</a:t>
            </a:r>
          </a:p>
        </p:txBody>
      </p:sp>
    </p:spTree>
    <p:extLst>
      <p:ext uri="{BB962C8B-B14F-4D97-AF65-F5344CB8AC3E}">
        <p14:creationId xmlns:p14="http://schemas.microsoft.com/office/powerpoint/2010/main" val="627962948"/>
      </p:ext>
    </p:extLst>
  </p:cSld>
  <p:clrMapOvr>
    <a:masterClrMapping/>
  </p:clrMapOvr>
  <p:transition xmlns:p14="http://schemas.microsoft.com/office/powerpoint/2010/main" spd="med">
    <p:wipe/>
  </p:transition>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2996104A-B686-1247-BA31-A302858A4A4A}" type="slidenum">
              <a:rPr lang="en-US"/>
              <a:pPr/>
              <a:t>18</a:t>
            </a:fld>
            <a:endParaRPr lang="en-US"/>
          </a:p>
        </p:txBody>
      </p:sp>
      <p:sp>
        <p:nvSpPr>
          <p:cNvPr id="11265" name="Rectangle 1"/>
          <p:cNvSpPr>
            <a:spLocks noGrp="1" noChangeArrowheads="1"/>
          </p:cNvSpPr>
          <p:nvPr>
            <p:ph type="body"/>
          </p:nvPr>
        </p:nvSpPr>
        <p:spPr>
          <a:xfrm>
            <a:off x="720725" y="1979613"/>
            <a:ext cx="8855075" cy="4140200"/>
          </a:xfrm>
          <a:ln/>
        </p:spPr>
        <p:txBody>
          <a:bodyPr tIns="28224" anchor="t"/>
          <a:lstStyle/>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0080"/>
                </a:solidFill>
              </a:rPr>
              <a:t>Thank you</a:t>
            </a:r>
          </a:p>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80"/>
              </a:solidFill>
            </a:endParaRPr>
          </a:p>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smtClean="0">
              <a:solidFill>
                <a:srgbClr val="000080"/>
              </a:solidFill>
            </a:endParaRPr>
          </a:p>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0080"/>
                </a:solidFill>
              </a:rPr>
              <a:t>End of Presentation</a:t>
            </a:r>
            <a:endParaRPr lang="en-US" sz="3200" dirty="0">
              <a:solidFill>
                <a:srgbClr val="000080"/>
              </a:solidFill>
            </a:endParaRPr>
          </a:p>
        </p:txBody>
      </p:sp>
      <p:sp>
        <p:nvSpPr>
          <p:cNvPr id="11266" name="Text Box 2"/>
          <p:cNvSpPr txBox="1">
            <a:spLocks noChangeArrowheads="1"/>
          </p:cNvSpPr>
          <p:nvPr/>
        </p:nvSpPr>
        <p:spPr bwMode="auto">
          <a:xfrm>
            <a:off x="504825"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8808"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9pPr>
          </a:lstStyle>
          <a:p>
            <a:pPr algn="ctr"/>
            <a:r>
              <a:rPr lang="en-US" sz="4400">
                <a:solidFill>
                  <a:srgbClr val="280099"/>
                </a:solidFill>
              </a:rPr>
              <a:t>Article 17- </a:t>
            </a:r>
            <a:r>
              <a:rPr lang="en-US" sz="3600">
                <a:solidFill>
                  <a:srgbClr val="280099"/>
                </a:solidFill>
              </a:rPr>
              <a:t>46 Springdale</a:t>
            </a:r>
            <a:br>
              <a:rPr lang="en-US" sz="3600">
                <a:solidFill>
                  <a:srgbClr val="280099"/>
                </a:solidFill>
              </a:rPr>
            </a:br>
            <a:r>
              <a:rPr lang="en-US" sz="2400">
                <a:solidFill>
                  <a:srgbClr val="280099"/>
                </a:solidFill>
              </a:rPr>
              <a:t>Minority Opinion</a:t>
            </a:r>
          </a:p>
        </p:txBody>
      </p:sp>
    </p:spTree>
    <p:extLst>
      <p:ext uri="{BB962C8B-B14F-4D97-AF65-F5344CB8AC3E}">
        <p14:creationId xmlns:p14="http://schemas.microsoft.com/office/powerpoint/2010/main" val="1589614008"/>
      </p:ext>
    </p:extLst>
  </p:cSld>
  <p:clrMapOvr>
    <a:masterClrMapping/>
  </p:clrMapOvr>
  <p:transition xmlns:p14="http://schemas.microsoft.com/office/powerpoint/2010/main" spd="med">
    <p:wipe/>
  </p:transition>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2996104A-B686-1247-BA31-A302858A4A4A}" type="slidenum">
              <a:rPr lang="en-US"/>
              <a:pPr/>
              <a:t>19</a:t>
            </a:fld>
            <a:endParaRPr lang="en-US"/>
          </a:p>
        </p:txBody>
      </p:sp>
      <p:sp>
        <p:nvSpPr>
          <p:cNvPr id="11265" name="Rectangle 1"/>
          <p:cNvSpPr>
            <a:spLocks noGrp="1" noChangeArrowheads="1"/>
          </p:cNvSpPr>
          <p:nvPr>
            <p:ph type="body"/>
          </p:nvPr>
        </p:nvSpPr>
        <p:spPr>
          <a:xfrm>
            <a:off x="720725" y="1979613"/>
            <a:ext cx="8855075" cy="4140200"/>
          </a:xfrm>
          <a:ln/>
        </p:spPr>
        <p:txBody>
          <a:bodyPr tIns="28224" anchor="t"/>
          <a:lstStyle/>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0080"/>
                </a:solidFill>
              </a:rPr>
              <a:t>Appendix Slides</a:t>
            </a:r>
            <a:endParaRPr lang="en-US" sz="3200" dirty="0">
              <a:solidFill>
                <a:srgbClr val="000080"/>
              </a:solidFill>
            </a:endParaRPr>
          </a:p>
        </p:txBody>
      </p:sp>
      <p:sp>
        <p:nvSpPr>
          <p:cNvPr id="11266" name="Text Box 2"/>
          <p:cNvSpPr txBox="1">
            <a:spLocks noChangeArrowheads="1"/>
          </p:cNvSpPr>
          <p:nvPr/>
        </p:nvSpPr>
        <p:spPr bwMode="auto">
          <a:xfrm>
            <a:off x="504825"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8808"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9pPr>
          </a:lstStyle>
          <a:p>
            <a:pPr algn="ctr"/>
            <a:r>
              <a:rPr lang="en-US" sz="4400">
                <a:solidFill>
                  <a:srgbClr val="280099"/>
                </a:solidFill>
              </a:rPr>
              <a:t>Article 17- </a:t>
            </a:r>
            <a:r>
              <a:rPr lang="en-US" sz="3600">
                <a:solidFill>
                  <a:srgbClr val="280099"/>
                </a:solidFill>
              </a:rPr>
              <a:t>46 Springdale</a:t>
            </a:r>
            <a:br>
              <a:rPr lang="en-US" sz="3600">
                <a:solidFill>
                  <a:srgbClr val="280099"/>
                </a:solidFill>
              </a:rPr>
            </a:br>
            <a:r>
              <a:rPr lang="en-US" sz="2400">
                <a:solidFill>
                  <a:srgbClr val="280099"/>
                </a:solidFill>
              </a:rPr>
              <a:t>Minority Opinion</a:t>
            </a:r>
          </a:p>
        </p:txBody>
      </p:sp>
    </p:spTree>
    <p:extLst>
      <p:ext uri="{BB962C8B-B14F-4D97-AF65-F5344CB8AC3E}">
        <p14:creationId xmlns:p14="http://schemas.microsoft.com/office/powerpoint/2010/main" val="2999750397"/>
      </p:ext>
    </p:extLst>
  </p:cSld>
  <p:clrMapOvr>
    <a:masterClrMapping/>
  </p:clrMapOvr>
  <p:transition xmlns:p14="http://schemas.microsoft.com/office/powerpoint/2010/main" spd="med">
    <p:wipe/>
  </p:transition>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30690217-D04A-2E47-A845-3C4A88316C84}" type="slidenum">
              <a:rPr lang="en-US"/>
              <a:pPr/>
              <a:t>2</a:t>
            </a:fld>
            <a:endParaRPr lang="en-US"/>
          </a:p>
        </p:txBody>
      </p:sp>
      <p:sp>
        <p:nvSpPr>
          <p:cNvPr id="4097" name="Rectangle 1"/>
          <p:cNvSpPr>
            <a:spLocks noGrp="1" noChangeArrowheads="1"/>
          </p:cNvSpPr>
          <p:nvPr>
            <p:ph type="body"/>
          </p:nvPr>
        </p:nvSpPr>
        <p:spPr>
          <a:xfrm>
            <a:off x="720725" y="1979613"/>
            <a:ext cx="8855075" cy="4140200"/>
          </a:xfrm>
          <a:ln/>
        </p:spPr>
        <p:txBody>
          <a:bodyPr tIns="28224" anchor="t"/>
          <a:lstStyle/>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a:solidFill>
                  <a:srgbClr val="000080"/>
                </a:solidFill>
              </a:rPr>
              <a:t>It is not clear that </a:t>
            </a:r>
            <a:r>
              <a:rPr lang="en-US" sz="3200" u="sng">
                <a:solidFill>
                  <a:srgbClr val="000080"/>
                </a:solidFill>
              </a:rPr>
              <a:t>alternative</a:t>
            </a:r>
            <a:r>
              <a:rPr lang="en-US" sz="3200">
                <a:solidFill>
                  <a:srgbClr val="000080"/>
                </a:solidFill>
              </a:rPr>
              <a:t> disposition scenarios </a:t>
            </a:r>
            <a:r>
              <a:rPr lang="en-US" sz="3200" u="sng">
                <a:solidFill>
                  <a:srgbClr val="000080"/>
                </a:solidFill>
              </a:rPr>
              <a:t>which could achieve</a:t>
            </a:r>
            <a:r>
              <a:rPr lang="en-US" sz="3200">
                <a:solidFill>
                  <a:srgbClr val="000080"/>
                </a:solidFill>
              </a:rPr>
              <a:t> the Town’s goals, perhaps, at a </a:t>
            </a:r>
            <a:r>
              <a:rPr lang="en-US" sz="3200" u="sng">
                <a:solidFill>
                  <a:srgbClr val="000080"/>
                </a:solidFill>
              </a:rPr>
              <a:t>lower ultimate cost</a:t>
            </a:r>
            <a:r>
              <a:rPr lang="en-US" sz="3200">
                <a:solidFill>
                  <a:srgbClr val="000080"/>
                </a:solidFill>
              </a:rPr>
              <a:t>, have been explored and given their due consideration.</a:t>
            </a:r>
          </a:p>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a:solidFill>
                  <a:srgbClr val="000080"/>
                </a:solidFill>
              </a:rPr>
              <a:t>Accordingly, approving Article 17 may not be in the best financial interests of the Town.</a:t>
            </a:r>
          </a:p>
        </p:txBody>
      </p:sp>
      <p:sp>
        <p:nvSpPr>
          <p:cNvPr id="4098" name="Text Box 2"/>
          <p:cNvSpPr txBox="1">
            <a:spLocks noChangeArrowheads="1"/>
          </p:cNvSpPr>
          <p:nvPr/>
        </p:nvSpPr>
        <p:spPr bwMode="auto">
          <a:xfrm>
            <a:off x="504825"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8808"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9pPr>
          </a:lstStyle>
          <a:p>
            <a:pPr algn="ctr"/>
            <a:r>
              <a:rPr lang="en-US" sz="4400">
                <a:solidFill>
                  <a:srgbClr val="280099"/>
                </a:solidFill>
              </a:rPr>
              <a:t>Article 17- </a:t>
            </a:r>
            <a:r>
              <a:rPr lang="en-US" sz="3600">
                <a:solidFill>
                  <a:srgbClr val="280099"/>
                </a:solidFill>
              </a:rPr>
              <a:t>46 Springdale</a:t>
            </a:r>
            <a:br>
              <a:rPr lang="en-US" sz="3600">
                <a:solidFill>
                  <a:srgbClr val="280099"/>
                </a:solidFill>
              </a:rPr>
            </a:br>
            <a:r>
              <a:rPr lang="en-US" sz="2400">
                <a:solidFill>
                  <a:srgbClr val="280099"/>
                </a:solidFill>
              </a:rPr>
              <a:t>Minority Opinion</a:t>
            </a:r>
          </a:p>
        </p:txBody>
      </p:sp>
    </p:spTree>
  </p:cSld>
  <p:clrMapOvr>
    <a:masterClrMapping/>
  </p:clrMapOvr>
  <p:transition xmlns:p14="http://schemas.microsoft.com/office/powerpoint/2010/main" spd="med">
    <p:wipe/>
  </p:transition>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lection from p. 36 of SSC Survey Results.ppt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312" y="579437"/>
            <a:ext cx="5649912" cy="5925913"/>
          </a:xfrm>
          <a:prstGeom prst="rect">
            <a:avLst/>
          </a:prstGeom>
        </p:spPr>
      </p:pic>
      <p:sp>
        <p:nvSpPr>
          <p:cNvPr id="5" name="TextBox 4"/>
          <p:cNvSpPr txBox="1"/>
          <p:nvPr/>
        </p:nvSpPr>
        <p:spPr>
          <a:xfrm>
            <a:off x="696912" y="808037"/>
            <a:ext cx="2667000" cy="6278183"/>
          </a:xfrm>
          <a:prstGeom prst="rect">
            <a:avLst/>
          </a:prstGeom>
          <a:noFill/>
        </p:spPr>
        <p:txBody>
          <a:bodyPr wrap="square" rtlCol="0">
            <a:spAutoFit/>
          </a:bodyPr>
          <a:lstStyle/>
          <a:p>
            <a:r>
              <a:rPr lang="en-US" dirty="0" smtClean="0"/>
              <a:t>Springdale Survey</a:t>
            </a:r>
          </a:p>
          <a:p>
            <a:r>
              <a:rPr lang="en-US" dirty="0" smtClean="0"/>
              <a:t>Q8: Dover currently has less than 1% of its housing units considered to be affordable, which is less than all surrounding communities, and well below the 10% required by state statute. As a result, Dover is vulnerable to unfriendly 40B development, and will remain vulnerable until the Town addresses this important concern. Please indicate your level of interest in the following types of residential development at 46 Springdale Avenue:</a:t>
            </a:r>
          </a:p>
          <a:p>
            <a:endParaRPr lang="en-US" dirty="0"/>
          </a:p>
        </p:txBody>
      </p:sp>
    </p:spTree>
    <p:extLst>
      <p:ext uri="{BB962C8B-B14F-4D97-AF65-F5344CB8AC3E}">
        <p14:creationId xmlns:p14="http://schemas.microsoft.com/office/powerpoint/2010/main" val="14505226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lection from p. 43 SSC Survey Results.ppt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312" y="655637"/>
            <a:ext cx="6027486" cy="5562600"/>
          </a:xfrm>
          <a:prstGeom prst="rect">
            <a:avLst/>
          </a:prstGeom>
        </p:spPr>
      </p:pic>
      <p:sp>
        <p:nvSpPr>
          <p:cNvPr id="5" name="TextBox 4"/>
          <p:cNvSpPr txBox="1"/>
          <p:nvPr/>
        </p:nvSpPr>
        <p:spPr>
          <a:xfrm>
            <a:off x="544512" y="655637"/>
            <a:ext cx="2743200" cy="5247746"/>
          </a:xfrm>
          <a:prstGeom prst="rect">
            <a:avLst/>
          </a:prstGeom>
          <a:noFill/>
        </p:spPr>
        <p:txBody>
          <a:bodyPr wrap="square" rtlCol="0">
            <a:spAutoFit/>
          </a:bodyPr>
          <a:lstStyle/>
          <a:p>
            <a:r>
              <a:rPr lang="en-US" dirty="0" smtClean="0"/>
              <a:t>Springdale Survey</a:t>
            </a:r>
          </a:p>
          <a:p>
            <a:r>
              <a:rPr lang="en-US" dirty="0" smtClean="0"/>
              <a:t>Q9: Please indicate your level of interest in the following scenarios as they relate to offsetting the $5.5 million purchase price of the property. As an example, if the Town recouped $2 million and financed $3.5 million at today's rates, the median property tax bill would increase 1-2% per year (debt service scenarios are detailed here: http://</a:t>
            </a:r>
            <a:r>
              <a:rPr lang="en-US" dirty="0" err="1" smtClean="0"/>
              <a:t>www.doverma.org</a:t>
            </a:r>
            <a:r>
              <a:rPr lang="en-US" dirty="0" smtClean="0"/>
              <a:t>/</a:t>
            </a:r>
            <a:r>
              <a:rPr lang="en-US" dirty="0" err="1" smtClean="0"/>
              <a:t>wp</a:t>
            </a:r>
            <a:r>
              <a:rPr lang="en-US" dirty="0" smtClean="0"/>
              <a:t>-content/uploads/2014/04/Debt-Service-Schedules-EP-6-20-14-61A.pdf).</a:t>
            </a:r>
            <a:endParaRPr lang="en-US" dirty="0"/>
          </a:p>
        </p:txBody>
      </p:sp>
    </p:spTree>
    <p:extLst>
      <p:ext uri="{BB962C8B-B14F-4D97-AF65-F5344CB8AC3E}">
        <p14:creationId xmlns:p14="http://schemas.microsoft.com/office/powerpoint/2010/main" val="24469587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154858344"/>
              </p:ext>
            </p:extLst>
          </p:nvPr>
        </p:nvGraphicFramePr>
        <p:xfrm>
          <a:off x="644901" y="2027237"/>
          <a:ext cx="8599714" cy="3429000"/>
        </p:xfrm>
        <a:graphic>
          <a:graphicData uri="http://schemas.openxmlformats.org/presentationml/2006/ole">
            <mc:AlternateContent xmlns:mc="http://schemas.openxmlformats.org/markup-compatibility/2006">
              <mc:Choice xmlns:v="urn:schemas-microsoft-com:vml" Requires="v">
                <p:oleObj spid="_x0000_s29708" name="Document" r:id="rId3" imgW="6019800" imgH="2400300" progId="Word.Document.12">
                  <p:embed/>
                </p:oleObj>
              </mc:Choice>
              <mc:Fallback>
                <p:oleObj name="Document" r:id="rId3" imgW="6019800" imgH="2400300" progId="Word.Document.12">
                  <p:embed/>
                  <p:pic>
                    <p:nvPicPr>
                      <p:cNvPr id="0" name=""/>
                      <p:cNvPicPr/>
                      <p:nvPr/>
                    </p:nvPicPr>
                    <p:blipFill>
                      <a:blip r:embed="rId4"/>
                      <a:stretch>
                        <a:fillRect/>
                      </a:stretch>
                    </p:blipFill>
                    <p:spPr>
                      <a:xfrm>
                        <a:off x="644901" y="2027237"/>
                        <a:ext cx="8599714" cy="3429000"/>
                      </a:xfrm>
                      <a:prstGeom prst="rect">
                        <a:avLst/>
                      </a:prstGeom>
                    </p:spPr>
                  </p:pic>
                </p:oleObj>
              </mc:Fallback>
            </mc:AlternateContent>
          </a:graphicData>
        </a:graphic>
      </p:graphicFrame>
    </p:spTree>
    <p:extLst>
      <p:ext uri="{BB962C8B-B14F-4D97-AF65-F5344CB8AC3E}">
        <p14:creationId xmlns:p14="http://schemas.microsoft.com/office/powerpoint/2010/main" val="2706701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8087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BFA401BC-6E45-C348-9F9F-51C7A4E2D327}" type="slidenum">
              <a:rPr lang="en-US"/>
              <a:pPr/>
              <a:t>3</a:t>
            </a:fld>
            <a:endParaRPr lang="en-US"/>
          </a:p>
        </p:txBody>
      </p:sp>
      <p:sp>
        <p:nvSpPr>
          <p:cNvPr id="5121" name="Rectangle 1"/>
          <p:cNvSpPr>
            <a:spLocks noGrp="1" noChangeArrowheads="1"/>
          </p:cNvSpPr>
          <p:nvPr>
            <p:ph type="title"/>
          </p:nvPr>
        </p:nvSpPr>
        <p:spPr>
          <a:xfrm>
            <a:off x="503238" y="301625"/>
            <a:ext cx="9070975" cy="1262063"/>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t>Article 17- </a:t>
            </a:r>
            <a:r>
              <a:rPr lang="en-US" sz="3600"/>
              <a:t>46 Springdale</a:t>
            </a:r>
            <a:br>
              <a:rPr lang="en-US" sz="3600"/>
            </a:br>
            <a:r>
              <a:rPr lang="en-US" sz="2400"/>
              <a:t>Minority Opinion</a:t>
            </a:r>
          </a:p>
        </p:txBody>
      </p:sp>
      <p:sp>
        <p:nvSpPr>
          <p:cNvPr id="5122" name="Rectangle 2"/>
          <p:cNvSpPr>
            <a:spLocks noGrp="1" noChangeArrowheads="1"/>
          </p:cNvSpPr>
          <p:nvPr>
            <p:ph type="body" idx="1"/>
          </p:nvPr>
        </p:nvSpPr>
        <p:spPr>
          <a:xfrm>
            <a:off x="720725" y="1979613"/>
            <a:ext cx="8855075" cy="4692650"/>
          </a:xfrm>
          <a:ln/>
        </p:spPr>
        <p:txBody>
          <a:bodyPr tIns="19404"/>
          <a:lstStyle/>
          <a:p>
            <a:pPr marL="431800" indent="-323850">
              <a:buClr>
                <a:srgbClr val="FF6633"/>
              </a:buCl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200" u="sng"/>
              <a:t>Background</a:t>
            </a:r>
          </a:p>
          <a:p>
            <a:pPr marL="431800" indent="-323850">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t>At the Special Town Meeting September 15, 2014, the Board of Selectmen were authorized by greater than a 2/3 vote to acquire for $5.55 million the 27.2 acre property at 46 Springdale to prevent a threatened 40-B development of the property.</a:t>
            </a:r>
          </a:p>
          <a:p>
            <a:pPr marL="431800" indent="-323850">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t>At that same meeting the Town authorized the funding of an ad-hoc committee, the Springdale Study Committee (SSC), to study the possible uses for the property.</a:t>
            </a:r>
          </a:p>
        </p:txBody>
      </p:sp>
    </p:spTree>
  </p:cSld>
  <p:clrMapOvr>
    <a:masterClrMapping/>
  </p:clrMapOvr>
  <p:transition xmlns:p14="http://schemas.microsoft.com/office/powerpoint/2010/main" spd="med">
    <p:wipe/>
  </p:transition>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C440CA6C-96B1-AB42-BE4B-C264EB25E44E}" type="slidenum">
              <a:rPr lang="en-US"/>
              <a:pPr/>
              <a:t>4</a:t>
            </a:fld>
            <a:endParaRPr lang="en-US"/>
          </a:p>
        </p:txBody>
      </p:sp>
      <p:sp>
        <p:nvSpPr>
          <p:cNvPr id="6145" name="Rectangle 1"/>
          <p:cNvSpPr>
            <a:spLocks noGrp="1" noChangeArrowheads="1"/>
          </p:cNvSpPr>
          <p:nvPr>
            <p:ph type="body"/>
          </p:nvPr>
        </p:nvSpPr>
        <p:spPr>
          <a:xfrm>
            <a:off x="720725" y="1979613"/>
            <a:ext cx="8855075" cy="4737100"/>
          </a:xfrm>
          <a:ln/>
        </p:spPr>
        <p:txBody>
          <a:bodyPr tIns="19404" anchor="t"/>
          <a:lstStyle/>
          <a:p>
            <a:pPr marL="431800" indent="-323850" algn="l">
              <a:spcAft>
                <a:spcPts val="1425"/>
              </a:spcAft>
              <a:buClr>
                <a:srgbClr val="FF6633"/>
              </a:buCl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200" u="sng">
                <a:solidFill>
                  <a:srgbClr val="000080"/>
                </a:solidFill>
              </a:rPr>
              <a:t>Background</a:t>
            </a:r>
          </a:p>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a:solidFill>
                  <a:srgbClr val="000080"/>
                </a:solidFill>
              </a:rPr>
              <a:t>The SSC considered a very broad range of options for the use and disposition of the property.</a:t>
            </a:r>
          </a:p>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a:solidFill>
                  <a:srgbClr val="000080"/>
                </a:solidFill>
              </a:rPr>
              <a:t>The SSC conducted a comprehensive survey of townspeople (510 responses) for opinions about potential uses.</a:t>
            </a:r>
          </a:p>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a:solidFill>
                  <a:srgbClr val="000080"/>
                </a:solidFill>
              </a:rPr>
              <a:t>A main conclusion of the survey was that “preservation of open space is highly valued.” </a:t>
            </a:r>
            <a:r>
              <a:rPr lang="en-US" sz="2000">
                <a:solidFill>
                  <a:srgbClr val="000080"/>
                </a:solidFill>
              </a:rPr>
              <a:t>(46Springdale-proposal-for-future-use-.pptx, slide 5)</a:t>
            </a:r>
          </a:p>
        </p:txBody>
      </p:sp>
      <p:sp>
        <p:nvSpPr>
          <p:cNvPr id="6146" name="Text Box 2"/>
          <p:cNvSpPr txBox="1">
            <a:spLocks noChangeArrowheads="1"/>
          </p:cNvSpPr>
          <p:nvPr/>
        </p:nvSpPr>
        <p:spPr bwMode="auto">
          <a:xfrm>
            <a:off x="504825"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8808"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9pPr>
          </a:lstStyle>
          <a:p>
            <a:pPr algn="ctr"/>
            <a:r>
              <a:rPr lang="en-US" sz="4400">
                <a:solidFill>
                  <a:srgbClr val="280099"/>
                </a:solidFill>
              </a:rPr>
              <a:t>Article 17- </a:t>
            </a:r>
            <a:r>
              <a:rPr lang="en-US" sz="3600">
                <a:solidFill>
                  <a:srgbClr val="280099"/>
                </a:solidFill>
              </a:rPr>
              <a:t>46 Springdale</a:t>
            </a:r>
            <a:br>
              <a:rPr lang="en-US" sz="3600">
                <a:solidFill>
                  <a:srgbClr val="280099"/>
                </a:solidFill>
              </a:rPr>
            </a:br>
            <a:r>
              <a:rPr lang="en-US" sz="2400">
                <a:solidFill>
                  <a:srgbClr val="280099"/>
                </a:solidFill>
              </a:rPr>
              <a:t>Minority Opinion</a:t>
            </a:r>
          </a:p>
        </p:txBody>
      </p:sp>
    </p:spTree>
  </p:cSld>
  <p:clrMapOvr>
    <a:masterClrMapping/>
  </p:clrMapOvr>
  <p:transition xmlns:p14="http://schemas.microsoft.com/office/powerpoint/2010/main" spd="med">
    <p:wipe/>
  </p:transition>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3CF91BB6-31AD-A44E-A108-49946FD1E842}" type="slidenum">
              <a:rPr lang="en-US"/>
              <a:pPr/>
              <a:t>5</a:t>
            </a:fld>
            <a:endParaRPr lang="en-US"/>
          </a:p>
        </p:txBody>
      </p:sp>
      <p:sp>
        <p:nvSpPr>
          <p:cNvPr id="7169" name="Rectangle 1"/>
          <p:cNvSpPr>
            <a:spLocks noGrp="1" noChangeArrowheads="1"/>
          </p:cNvSpPr>
          <p:nvPr>
            <p:ph type="body"/>
          </p:nvPr>
        </p:nvSpPr>
        <p:spPr>
          <a:xfrm>
            <a:off x="720725" y="1979613"/>
            <a:ext cx="8855075" cy="4391024"/>
          </a:xfrm>
          <a:ln/>
        </p:spPr>
        <p:txBody>
          <a:bodyPr tIns="19404" anchor="t"/>
          <a:lstStyle/>
          <a:p>
            <a:pPr marL="431800" indent="-323850" algn="l">
              <a:spcAft>
                <a:spcPts val="1425"/>
              </a:spcAft>
              <a:buClr>
                <a:srgbClr val="FF6633"/>
              </a:buCl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200" u="sng" dirty="0">
                <a:solidFill>
                  <a:srgbClr val="000080"/>
                </a:solidFill>
              </a:rPr>
              <a:t>Background</a:t>
            </a:r>
          </a:p>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a:solidFill>
                  <a:srgbClr val="000080"/>
                </a:solidFill>
              </a:rPr>
              <a:t>Although the answers to the several questions </a:t>
            </a:r>
            <a:r>
              <a:rPr lang="en-US" sz="3200" dirty="0" smtClean="0">
                <a:solidFill>
                  <a:srgbClr val="000080"/>
                </a:solidFill>
              </a:rPr>
              <a:t>are </a:t>
            </a:r>
            <a:r>
              <a:rPr lang="en-US" sz="3200" dirty="0">
                <a:solidFill>
                  <a:srgbClr val="000080"/>
                </a:solidFill>
              </a:rPr>
              <a:t>subject to interpretation a clear preference for “open space and passive recreational use” was the mode.</a:t>
            </a:r>
          </a:p>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a:solidFill>
                  <a:srgbClr val="000080"/>
                </a:solidFill>
              </a:rPr>
              <a:t>The Board of Selectmen has put forward Article 17, which divides the property and provides for the offering for </a:t>
            </a:r>
            <a:r>
              <a:rPr lang="en-US" sz="3200" dirty="0" smtClean="0">
                <a:solidFill>
                  <a:srgbClr val="000080"/>
                </a:solidFill>
              </a:rPr>
              <a:t>sale of the House Lot.</a:t>
            </a:r>
            <a:endParaRPr lang="en-US" sz="3200" dirty="0">
              <a:solidFill>
                <a:srgbClr val="000080"/>
              </a:solidFill>
            </a:endParaRPr>
          </a:p>
        </p:txBody>
      </p:sp>
      <p:sp>
        <p:nvSpPr>
          <p:cNvPr id="7170" name="Text Box 2"/>
          <p:cNvSpPr txBox="1">
            <a:spLocks noChangeArrowheads="1"/>
          </p:cNvSpPr>
          <p:nvPr/>
        </p:nvSpPr>
        <p:spPr bwMode="auto">
          <a:xfrm>
            <a:off x="504825"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8808"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9pPr>
          </a:lstStyle>
          <a:p>
            <a:pPr algn="ctr"/>
            <a:r>
              <a:rPr lang="en-US" sz="4400">
                <a:solidFill>
                  <a:srgbClr val="280099"/>
                </a:solidFill>
              </a:rPr>
              <a:t>Article 17- </a:t>
            </a:r>
            <a:r>
              <a:rPr lang="en-US" sz="3600">
                <a:solidFill>
                  <a:srgbClr val="280099"/>
                </a:solidFill>
              </a:rPr>
              <a:t>46 Springdale</a:t>
            </a:r>
            <a:br>
              <a:rPr lang="en-US" sz="3600">
                <a:solidFill>
                  <a:srgbClr val="280099"/>
                </a:solidFill>
              </a:rPr>
            </a:br>
            <a:r>
              <a:rPr lang="en-US" sz="2400">
                <a:solidFill>
                  <a:srgbClr val="280099"/>
                </a:solidFill>
              </a:rPr>
              <a:t>Minority Opinion</a:t>
            </a:r>
          </a:p>
        </p:txBody>
      </p:sp>
    </p:spTree>
  </p:cSld>
  <p:clrMapOvr>
    <a:masterClrMapping/>
  </p:clrMapOvr>
  <p:transition xmlns:p14="http://schemas.microsoft.com/office/powerpoint/2010/main" spd="med">
    <p:wipe/>
  </p:transition>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14A004D2-764C-2F45-9616-B1864C8E5752}" type="slidenum">
              <a:rPr lang="en-US"/>
              <a:pPr/>
              <a:t>6</a:t>
            </a:fld>
            <a:endParaRPr lang="en-US"/>
          </a:p>
        </p:txBody>
      </p:sp>
      <p:sp>
        <p:nvSpPr>
          <p:cNvPr id="8193" name="Rectangle 1"/>
          <p:cNvSpPr>
            <a:spLocks noGrp="1" noChangeArrowheads="1"/>
          </p:cNvSpPr>
          <p:nvPr>
            <p:ph type="body"/>
          </p:nvPr>
        </p:nvSpPr>
        <p:spPr>
          <a:xfrm>
            <a:off x="720725" y="1979613"/>
            <a:ext cx="8855075" cy="5045075"/>
          </a:xfrm>
          <a:ln/>
        </p:spPr>
        <p:txBody>
          <a:bodyPr tIns="28224" anchor="t"/>
          <a:lstStyle/>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a:solidFill>
                  <a:srgbClr val="000080"/>
                </a:solidFill>
              </a:rPr>
              <a:t>The Article 17 proposal </a:t>
            </a:r>
          </a:p>
          <a:p>
            <a:pPr marL="1727200" lvl="1" indent="-573088" algn="l">
              <a:spcAft>
                <a:spcPts val="1138"/>
              </a:spcAft>
              <a:buClr>
                <a:srgbClr val="FF6633"/>
              </a:buClr>
              <a:buSzPct val="75000"/>
              <a:buFont typeface="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a:solidFill>
                  <a:srgbClr val="000080"/>
                </a:solidFill>
              </a:rPr>
              <a:t>to split-off and sell 4.7 acres including the house, barn &amp; </a:t>
            </a:r>
            <a:r>
              <a:rPr lang="en-US" sz="2800" dirty="0" smtClean="0">
                <a:solidFill>
                  <a:srgbClr val="000080"/>
                </a:solidFill>
              </a:rPr>
              <a:t>paddock (House Lot)</a:t>
            </a:r>
            <a:endParaRPr lang="en-US" sz="2800" dirty="0">
              <a:solidFill>
                <a:srgbClr val="000080"/>
              </a:solidFill>
            </a:endParaRPr>
          </a:p>
          <a:p>
            <a:pPr marL="1727200" lvl="1" indent="-573088" algn="l">
              <a:spcAft>
                <a:spcPts val="1138"/>
              </a:spcAft>
              <a:buClr>
                <a:srgbClr val="FF6633"/>
              </a:buClr>
              <a:buSzPct val="75000"/>
              <a:buFont typeface="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a:solidFill>
                  <a:srgbClr val="000080"/>
                </a:solidFill>
              </a:rPr>
              <a:t>repairing the failed septic system for $50,000</a:t>
            </a:r>
          </a:p>
          <a:p>
            <a:pPr marL="1727200" lvl="1" indent="-573088" algn="l">
              <a:spcAft>
                <a:spcPts val="1138"/>
              </a:spcAft>
              <a:buClr>
                <a:srgbClr val="FF6633"/>
              </a:buClr>
              <a:buSzPct val="75000"/>
              <a:buFont typeface="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a:solidFill>
                  <a:srgbClr val="000080"/>
                </a:solidFill>
              </a:rPr>
              <a:t>and for the Town to retain the remaining 23.5 acres for “general municipal use”</a:t>
            </a:r>
          </a:p>
          <a:p>
            <a:pPr indent="107950" algn="l">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a:solidFill>
                  <a:srgbClr val="000080"/>
                </a:solidFill>
              </a:rPr>
              <a:t>has been suggested could return to the Town $1.5- $2.0 million of the $5.55 million purchase price upon the sale.</a:t>
            </a:r>
          </a:p>
          <a:p>
            <a:pPr marL="431800" indent="-323850" algn="l">
              <a:spcAft>
                <a:spcPts val="1425"/>
              </a:spcAft>
              <a:buClr>
                <a:srgbClr val="FF6633"/>
              </a:buCl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80"/>
              </a:solidFill>
            </a:endParaRPr>
          </a:p>
        </p:txBody>
      </p:sp>
      <p:sp>
        <p:nvSpPr>
          <p:cNvPr id="8194" name="Text Box 2"/>
          <p:cNvSpPr txBox="1">
            <a:spLocks noChangeArrowheads="1"/>
          </p:cNvSpPr>
          <p:nvPr/>
        </p:nvSpPr>
        <p:spPr bwMode="auto">
          <a:xfrm>
            <a:off x="504825"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8808"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9pPr>
          </a:lstStyle>
          <a:p>
            <a:pPr algn="ctr"/>
            <a:r>
              <a:rPr lang="en-US" sz="4400">
                <a:solidFill>
                  <a:srgbClr val="280099"/>
                </a:solidFill>
              </a:rPr>
              <a:t>Article 17- </a:t>
            </a:r>
            <a:r>
              <a:rPr lang="en-US" sz="3600">
                <a:solidFill>
                  <a:srgbClr val="280099"/>
                </a:solidFill>
              </a:rPr>
              <a:t>46 Springdale</a:t>
            </a:r>
            <a:br>
              <a:rPr lang="en-US" sz="3600">
                <a:solidFill>
                  <a:srgbClr val="280099"/>
                </a:solidFill>
              </a:rPr>
            </a:br>
            <a:r>
              <a:rPr lang="en-US" sz="2400">
                <a:solidFill>
                  <a:srgbClr val="280099"/>
                </a:solidFill>
              </a:rPr>
              <a:t>Minority Opinion</a:t>
            </a:r>
          </a:p>
        </p:txBody>
      </p:sp>
    </p:spTree>
  </p:cSld>
  <p:clrMapOvr>
    <a:masterClrMapping/>
  </p:clrMapOvr>
  <p:transition xmlns:p14="http://schemas.microsoft.com/office/powerpoint/2010/main" spd="med">
    <p:wipe/>
  </p:transition>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20EFB7D8-9D70-0741-94E1-F5954EF2E032}" type="slidenum">
              <a:rPr lang="en-US"/>
              <a:pPr/>
              <a:t>7</a:t>
            </a:fld>
            <a:endParaRPr lang="en-US"/>
          </a:p>
        </p:txBody>
      </p:sp>
      <p:sp>
        <p:nvSpPr>
          <p:cNvPr id="10241" name="Rectangle 1"/>
          <p:cNvSpPr>
            <a:spLocks noGrp="1" noChangeArrowheads="1"/>
          </p:cNvSpPr>
          <p:nvPr>
            <p:ph type="body"/>
          </p:nvPr>
        </p:nvSpPr>
        <p:spPr>
          <a:xfrm>
            <a:off x="720725" y="1979613"/>
            <a:ext cx="8855075" cy="5164137"/>
          </a:xfrm>
          <a:ln/>
        </p:spPr>
        <p:txBody>
          <a:bodyPr tIns="28224" anchor="t"/>
          <a:lstStyle/>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a:solidFill>
                  <a:srgbClr val="000080"/>
                </a:solidFill>
              </a:rPr>
              <a:t>Issues to Consider Relative to Article 17</a:t>
            </a:r>
          </a:p>
          <a:p>
            <a:pPr marL="1727200" lvl="1" indent="-573088" algn="l">
              <a:spcAft>
                <a:spcPts val="1138"/>
              </a:spcAft>
              <a:buClr>
                <a:srgbClr val="FF6633"/>
              </a:buClr>
              <a:buSzPct val="75000"/>
              <a:buFont typeface="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a:solidFill>
                  <a:srgbClr val="000080"/>
                </a:solidFill>
              </a:rPr>
              <a:t>It appears only one scenario (4.7/23.5 acre division) has been seriously considered.  An in-depth analysis of the alternative disposition scenarios should be undertaken with the goal to have a proposal for ATM 17.</a:t>
            </a:r>
          </a:p>
          <a:p>
            <a:pPr marL="1727200" lvl="1" indent="-573088" algn="l">
              <a:spcAft>
                <a:spcPts val="1138"/>
              </a:spcAft>
              <a:buClr>
                <a:srgbClr val="FF6633"/>
              </a:buClr>
              <a:buSzPct val="75000"/>
              <a:buFont typeface="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a:solidFill>
                  <a:srgbClr val="000080"/>
                </a:solidFill>
              </a:rPr>
              <a:t>The parcel may not achieve the price that has been discussed as ($1.5-2.0m) due to:</a:t>
            </a:r>
          </a:p>
          <a:p>
            <a:pPr marL="2590800" lvl="2" indent="-430213" algn="l">
              <a:spcAft>
                <a:spcPts val="850"/>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a:solidFill>
                  <a:srgbClr val="000080"/>
                </a:solidFill>
              </a:rPr>
              <a:t>Uncertainty about the Town's plans for </a:t>
            </a:r>
            <a:r>
              <a:rPr lang="en-US" sz="2400" dirty="0" smtClean="0">
                <a:solidFill>
                  <a:srgbClr val="000080"/>
                </a:solidFill>
              </a:rPr>
              <a:t>the </a:t>
            </a:r>
            <a:r>
              <a:rPr lang="en-US" sz="2400" dirty="0">
                <a:solidFill>
                  <a:srgbClr val="000080"/>
                </a:solidFill>
              </a:rPr>
              <a:t>back parcel</a:t>
            </a:r>
          </a:p>
          <a:p>
            <a:pPr marL="2590800" lvl="2" indent="-430213" algn="l">
              <a:spcAft>
                <a:spcPts val="850"/>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a:solidFill>
                  <a:srgbClr val="000080"/>
                </a:solidFill>
              </a:rPr>
              <a:t>Complexities of the required governmental sale process for the parcel.</a:t>
            </a:r>
          </a:p>
        </p:txBody>
      </p:sp>
      <p:sp>
        <p:nvSpPr>
          <p:cNvPr id="10242" name="Text Box 2"/>
          <p:cNvSpPr txBox="1">
            <a:spLocks noChangeArrowheads="1"/>
          </p:cNvSpPr>
          <p:nvPr/>
        </p:nvSpPr>
        <p:spPr bwMode="auto">
          <a:xfrm>
            <a:off x="504825"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8808"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9pPr>
          </a:lstStyle>
          <a:p>
            <a:pPr algn="ctr"/>
            <a:r>
              <a:rPr lang="en-US" sz="4400">
                <a:solidFill>
                  <a:srgbClr val="280099"/>
                </a:solidFill>
              </a:rPr>
              <a:t>Article 17- </a:t>
            </a:r>
            <a:r>
              <a:rPr lang="en-US" sz="3600">
                <a:solidFill>
                  <a:srgbClr val="280099"/>
                </a:solidFill>
              </a:rPr>
              <a:t>46 Springdale</a:t>
            </a:r>
            <a:br>
              <a:rPr lang="en-US" sz="3600">
                <a:solidFill>
                  <a:srgbClr val="280099"/>
                </a:solidFill>
              </a:rPr>
            </a:br>
            <a:r>
              <a:rPr lang="en-US" sz="2400">
                <a:solidFill>
                  <a:srgbClr val="280099"/>
                </a:solidFill>
              </a:rPr>
              <a:t>Minority Opinion</a:t>
            </a:r>
          </a:p>
        </p:txBody>
      </p:sp>
    </p:spTree>
  </p:cSld>
  <p:clrMapOvr>
    <a:masterClrMapping/>
  </p:clrMapOvr>
  <p:transition xmlns:p14="http://schemas.microsoft.com/office/powerpoint/2010/main" spd="med">
    <p:wipe/>
  </p:transition>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8E2CEA8D-99C7-3148-B549-507A0E8E7F43}" type="slidenum">
              <a:rPr lang="en-US"/>
              <a:pPr/>
              <a:t>8</a:t>
            </a:fld>
            <a:endParaRPr lang="en-US"/>
          </a:p>
        </p:txBody>
      </p:sp>
      <p:sp>
        <p:nvSpPr>
          <p:cNvPr id="9217" name="Rectangle 1"/>
          <p:cNvSpPr>
            <a:spLocks noGrp="1" noChangeArrowheads="1"/>
          </p:cNvSpPr>
          <p:nvPr>
            <p:ph type="body"/>
          </p:nvPr>
        </p:nvSpPr>
        <p:spPr>
          <a:xfrm>
            <a:off x="720725" y="1979613"/>
            <a:ext cx="8855075" cy="4140200"/>
          </a:xfrm>
          <a:ln/>
        </p:spPr>
        <p:txBody>
          <a:bodyPr tIns="28224" anchor="t"/>
          <a:lstStyle/>
          <a:p>
            <a:pPr marL="107950" algn="l">
              <a:spcAft>
                <a:spcPts val="1425"/>
              </a:spcAft>
              <a:buClr>
                <a:srgbClr val="FF6633"/>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u="sng" dirty="0" smtClean="0">
                <a:solidFill>
                  <a:srgbClr val="000080"/>
                </a:solidFill>
              </a:rPr>
              <a:t>Alternatives</a:t>
            </a:r>
            <a:endParaRPr lang="en-US" sz="2000" dirty="0" smtClean="0">
              <a:solidFill>
                <a:srgbClr val="000080"/>
              </a:solidFill>
            </a:endParaRPr>
          </a:p>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0080"/>
                </a:solidFill>
              </a:rPr>
              <a:t>Alternatives which would be </a:t>
            </a:r>
            <a:r>
              <a:rPr lang="en-US" sz="3200" dirty="0">
                <a:solidFill>
                  <a:srgbClr val="000080"/>
                </a:solidFill>
              </a:rPr>
              <a:t>consistent with the Town's stated preferences for 46 Springdale </a:t>
            </a:r>
            <a:r>
              <a:rPr lang="en-US" sz="3200" i="1" dirty="0">
                <a:solidFill>
                  <a:srgbClr val="000080"/>
                </a:solidFill>
              </a:rPr>
              <a:t>and</a:t>
            </a:r>
            <a:r>
              <a:rPr lang="en-US" sz="3200" dirty="0">
                <a:solidFill>
                  <a:srgbClr val="000080"/>
                </a:solidFill>
              </a:rPr>
              <a:t> also may provide a </a:t>
            </a:r>
            <a:r>
              <a:rPr lang="en-US" sz="3200" dirty="0" smtClean="0">
                <a:solidFill>
                  <a:srgbClr val="000080"/>
                </a:solidFill>
              </a:rPr>
              <a:t>more attractive cost to the Town should be explored.</a:t>
            </a:r>
          </a:p>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80"/>
              </a:solidFill>
            </a:endParaRPr>
          </a:p>
        </p:txBody>
      </p:sp>
      <p:sp>
        <p:nvSpPr>
          <p:cNvPr id="9218" name="Text Box 2"/>
          <p:cNvSpPr txBox="1">
            <a:spLocks noChangeArrowheads="1"/>
          </p:cNvSpPr>
          <p:nvPr/>
        </p:nvSpPr>
        <p:spPr bwMode="auto">
          <a:xfrm>
            <a:off x="504825"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8808"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9pPr>
          </a:lstStyle>
          <a:p>
            <a:pPr algn="ctr"/>
            <a:r>
              <a:rPr lang="en-US" sz="4400">
                <a:solidFill>
                  <a:srgbClr val="280099"/>
                </a:solidFill>
              </a:rPr>
              <a:t>Article 17- </a:t>
            </a:r>
            <a:r>
              <a:rPr lang="en-US" sz="3600">
                <a:solidFill>
                  <a:srgbClr val="280099"/>
                </a:solidFill>
              </a:rPr>
              <a:t>46 Springdale</a:t>
            </a:r>
            <a:br>
              <a:rPr lang="en-US" sz="3600">
                <a:solidFill>
                  <a:srgbClr val="280099"/>
                </a:solidFill>
              </a:rPr>
            </a:br>
            <a:r>
              <a:rPr lang="en-US" sz="2400">
                <a:solidFill>
                  <a:srgbClr val="280099"/>
                </a:solidFill>
              </a:rPr>
              <a:t>Minority Opinion</a:t>
            </a:r>
          </a:p>
        </p:txBody>
      </p:sp>
    </p:spTree>
  </p:cSld>
  <p:clrMapOvr>
    <a:masterClrMapping/>
  </p:clrMapOvr>
  <p:transition xmlns:p14="http://schemas.microsoft.com/office/powerpoint/2010/main" spd="med">
    <p:wipe/>
  </p:transition>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8E2CEA8D-99C7-3148-B549-507A0E8E7F43}" type="slidenum">
              <a:rPr lang="en-US"/>
              <a:pPr/>
              <a:t>9</a:t>
            </a:fld>
            <a:endParaRPr lang="en-US"/>
          </a:p>
        </p:txBody>
      </p:sp>
      <p:sp>
        <p:nvSpPr>
          <p:cNvPr id="9217" name="Rectangle 1"/>
          <p:cNvSpPr>
            <a:spLocks noGrp="1" noChangeArrowheads="1"/>
          </p:cNvSpPr>
          <p:nvPr>
            <p:ph type="body"/>
          </p:nvPr>
        </p:nvSpPr>
        <p:spPr>
          <a:xfrm>
            <a:off x="720725" y="1646237"/>
            <a:ext cx="8855075" cy="4724400"/>
          </a:xfrm>
          <a:ln/>
        </p:spPr>
        <p:txBody>
          <a:bodyPr tIns="28224" anchor="t"/>
          <a:lstStyle/>
          <a:p>
            <a:pPr marL="107950" algn="l">
              <a:spcAft>
                <a:spcPts val="1425"/>
              </a:spcAft>
              <a:buClr>
                <a:srgbClr val="FF6633"/>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u="sng" dirty="0" smtClean="0">
                <a:solidFill>
                  <a:srgbClr val="000080"/>
                </a:solidFill>
              </a:rPr>
              <a:t>Alternatives</a:t>
            </a:r>
          </a:p>
          <a:p>
            <a:pPr marL="431800"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smtClean="0">
                <a:solidFill>
                  <a:srgbClr val="000080"/>
                </a:solidFill>
              </a:rPr>
              <a:t>Alternatives could include one or a combination of:</a:t>
            </a:r>
          </a:p>
          <a:p>
            <a:pPr marL="1174750" lvl="1"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smtClean="0">
                <a:solidFill>
                  <a:srgbClr val="000080"/>
                </a:solidFill>
              </a:rPr>
              <a:t>1) </a:t>
            </a:r>
            <a:r>
              <a:rPr lang="en-US" sz="2800" b="1" dirty="0" smtClean="0">
                <a:solidFill>
                  <a:srgbClr val="000080"/>
                </a:solidFill>
              </a:rPr>
              <a:t>Disposition</a:t>
            </a:r>
            <a:r>
              <a:rPr lang="en-US" sz="2800" dirty="0" smtClean="0">
                <a:solidFill>
                  <a:srgbClr val="000080"/>
                </a:solidFill>
              </a:rPr>
              <a:t> of more of the property with the House Lot, while retaining the </a:t>
            </a:r>
            <a:r>
              <a:rPr lang="en-US" sz="2800" i="1" dirty="0" smtClean="0">
                <a:solidFill>
                  <a:srgbClr val="000080"/>
                </a:solidFill>
              </a:rPr>
              <a:t>majority</a:t>
            </a:r>
            <a:r>
              <a:rPr lang="en-US" sz="2800" dirty="0" smtClean="0">
                <a:solidFill>
                  <a:srgbClr val="000080"/>
                </a:solidFill>
              </a:rPr>
              <a:t> of the land as stated as a preference in the survey</a:t>
            </a:r>
          </a:p>
          <a:p>
            <a:pPr marL="1174750" lvl="1"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smtClean="0">
                <a:solidFill>
                  <a:srgbClr val="000080"/>
                </a:solidFill>
              </a:rPr>
              <a:t>2) Establishing </a:t>
            </a:r>
            <a:r>
              <a:rPr lang="en-US" sz="2800" b="1" dirty="0" smtClean="0">
                <a:solidFill>
                  <a:srgbClr val="000080"/>
                </a:solidFill>
              </a:rPr>
              <a:t>Conservation Restrictions </a:t>
            </a:r>
            <a:r>
              <a:rPr lang="en-US" sz="2800" dirty="0" smtClean="0">
                <a:solidFill>
                  <a:srgbClr val="000080"/>
                </a:solidFill>
              </a:rPr>
              <a:t>(CR) on the land to preserve the open space</a:t>
            </a:r>
          </a:p>
          <a:p>
            <a:pPr marL="1174750" lvl="1" indent="-323850" algn="l">
              <a:spcAft>
                <a:spcPts val="1425"/>
              </a:spcAft>
              <a:buClr>
                <a:srgbClr val="FF6633"/>
              </a:buCl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smtClean="0">
                <a:solidFill>
                  <a:srgbClr val="000080"/>
                </a:solidFill>
              </a:rPr>
              <a:t>3) Establishing an </a:t>
            </a:r>
            <a:r>
              <a:rPr lang="en-US" sz="2800" b="1" dirty="0" smtClean="0">
                <a:solidFill>
                  <a:srgbClr val="000080"/>
                </a:solidFill>
              </a:rPr>
              <a:t>Easement</a:t>
            </a:r>
            <a:r>
              <a:rPr lang="en-US" sz="2800" dirty="0" smtClean="0">
                <a:solidFill>
                  <a:srgbClr val="000080"/>
                </a:solidFill>
              </a:rPr>
              <a:t> allowing public access to sections of the property</a:t>
            </a:r>
          </a:p>
        </p:txBody>
      </p:sp>
      <p:sp>
        <p:nvSpPr>
          <p:cNvPr id="9218" name="Text Box 2"/>
          <p:cNvSpPr txBox="1">
            <a:spLocks noChangeArrowheads="1"/>
          </p:cNvSpPr>
          <p:nvPr/>
        </p:nvSpPr>
        <p:spPr bwMode="auto">
          <a:xfrm>
            <a:off x="504825"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8808"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Arial Unicode MS" charset="0"/>
              </a:defRPr>
            </a:lvl9pPr>
          </a:lstStyle>
          <a:p>
            <a:pPr algn="ctr"/>
            <a:r>
              <a:rPr lang="en-US" sz="4400">
                <a:solidFill>
                  <a:srgbClr val="280099"/>
                </a:solidFill>
              </a:rPr>
              <a:t>Article 17- </a:t>
            </a:r>
            <a:r>
              <a:rPr lang="en-US" sz="3600">
                <a:solidFill>
                  <a:srgbClr val="280099"/>
                </a:solidFill>
              </a:rPr>
              <a:t>46 Springdale</a:t>
            </a:r>
            <a:br>
              <a:rPr lang="en-US" sz="3600">
                <a:solidFill>
                  <a:srgbClr val="280099"/>
                </a:solidFill>
              </a:rPr>
            </a:br>
            <a:r>
              <a:rPr lang="en-US" sz="2400">
                <a:solidFill>
                  <a:srgbClr val="280099"/>
                </a:solidFill>
              </a:rPr>
              <a:t>Minority Opinion</a:t>
            </a:r>
          </a:p>
        </p:txBody>
      </p:sp>
    </p:spTree>
    <p:extLst>
      <p:ext uri="{BB962C8B-B14F-4D97-AF65-F5344CB8AC3E}">
        <p14:creationId xmlns:p14="http://schemas.microsoft.com/office/powerpoint/2010/main" val="618942546"/>
      </p:ext>
    </p:extLst>
  </p:cSld>
  <p:clrMapOvr>
    <a:masterClrMapping/>
  </p:clrMapOvr>
  <p:transition xmlns:p14="http://schemas.microsoft.com/office/powerpoint/2010/main" spd="med">
    <p:wipe/>
  </p:transition>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Blue Border</Template>
  <TotalTime>122</TotalTime>
  <Words>984</Words>
  <Application>Microsoft Macintosh PowerPoint</Application>
  <PresentationFormat>Custom</PresentationFormat>
  <Paragraphs>106</Paragraphs>
  <Slides>23</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Times New Roman</vt:lpstr>
      <vt:lpstr>Arial</vt:lpstr>
      <vt:lpstr>Arial Unicode MS</vt:lpstr>
      <vt:lpstr>Wingdings</vt:lpstr>
      <vt:lpstr>Symbol</vt:lpstr>
      <vt:lpstr>Office Theme</vt:lpstr>
      <vt:lpstr>Microsoft Word Document</vt:lpstr>
      <vt:lpstr>Article 17- 46 Springdale  Warrant Committee Minority Opinion Rationale of Recommendation to Vote No on Article 17</vt:lpstr>
      <vt:lpstr>PowerPoint Presentation</vt:lpstr>
      <vt:lpstr>Article 17- 46 Springdale Minority Opinion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Border</dc:title>
  <dc:creator>James Stuart</dc:creator>
  <dc:description>Presentation Layout Template</dc:description>
  <cp:lastModifiedBy>James Stuart</cp:lastModifiedBy>
  <cp:revision>16</cp:revision>
  <cp:lastPrinted>1601-01-01T00:00:00Z</cp:lastPrinted>
  <dcterms:created xsi:type="dcterms:W3CDTF">2016-04-29T14:18:41Z</dcterms:created>
  <dcterms:modified xsi:type="dcterms:W3CDTF">2016-05-02T20:42:14Z</dcterms:modified>
</cp:coreProperties>
</file>