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handoutMasterIdLst>
    <p:handoutMasterId r:id="rId17"/>
  </p:handoutMasterIdLst>
  <p:sldIdLst>
    <p:sldId id="257" r:id="rId2"/>
    <p:sldId id="322" r:id="rId3"/>
    <p:sldId id="274" r:id="rId4"/>
    <p:sldId id="318" r:id="rId5"/>
    <p:sldId id="314" r:id="rId6"/>
    <p:sldId id="309" r:id="rId7"/>
    <p:sldId id="319" r:id="rId8"/>
    <p:sldId id="320" r:id="rId9"/>
    <p:sldId id="323" r:id="rId10"/>
    <p:sldId id="321" r:id="rId11"/>
    <p:sldId id="316" r:id="rId12"/>
    <p:sldId id="312" r:id="rId13"/>
    <p:sldId id="317" r:id="rId14"/>
    <p:sldId id="279" r:id="rId15"/>
  </p:sldIdLst>
  <p:sldSz cx="9144000" cy="6858000" type="screen4x3"/>
  <p:notesSz cx="7086600" cy="93726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ヒラギノ角ゴ Pro W3" charset="-128"/>
        <a:cs typeface="+mn-cs"/>
      </a:defRPr>
    </a:lvl5pPr>
    <a:lvl6pPr marL="2286000" algn="l" defTabSz="914400" rtl="0" eaLnBrk="1" latinLnBrk="0" hangingPunct="1">
      <a:defRPr kern="1200">
        <a:solidFill>
          <a:schemeClr val="tx1"/>
        </a:solidFill>
        <a:latin typeface="Arial" panose="020B0604020202020204" pitchFamily="34" charset="0"/>
        <a:ea typeface="ヒラギノ角ゴ Pro W3" charset="-128"/>
        <a:cs typeface="+mn-cs"/>
      </a:defRPr>
    </a:lvl6pPr>
    <a:lvl7pPr marL="2743200" algn="l" defTabSz="914400" rtl="0" eaLnBrk="1" latinLnBrk="0" hangingPunct="1">
      <a:defRPr kern="1200">
        <a:solidFill>
          <a:schemeClr val="tx1"/>
        </a:solidFill>
        <a:latin typeface="Arial" panose="020B0604020202020204" pitchFamily="34" charset="0"/>
        <a:ea typeface="ヒラギノ角ゴ Pro W3" charset="-128"/>
        <a:cs typeface="+mn-cs"/>
      </a:defRPr>
    </a:lvl7pPr>
    <a:lvl8pPr marL="3200400" algn="l" defTabSz="914400" rtl="0" eaLnBrk="1" latinLnBrk="0" hangingPunct="1">
      <a:defRPr kern="1200">
        <a:solidFill>
          <a:schemeClr val="tx1"/>
        </a:solidFill>
        <a:latin typeface="Arial" panose="020B0604020202020204" pitchFamily="34" charset="0"/>
        <a:ea typeface="ヒラギノ角ゴ Pro W3" charset="-128"/>
        <a:cs typeface="+mn-cs"/>
      </a:defRPr>
    </a:lvl8pPr>
    <a:lvl9pPr marL="3657600" algn="l" defTabSz="914400" rtl="0" eaLnBrk="1" latinLnBrk="0" hangingPunct="1">
      <a:defRPr kern="1200">
        <a:solidFill>
          <a:schemeClr val="tx1"/>
        </a:solidFill>
        <a:latin typeface="Arial" panose="020B0604020202020204" pitchFamily="34" charset="0"/>
        <a:ea typeface="ヒラギノ角ゴ Pro W3"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99"/>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1" d="100"/>
          <a:sy n="101" d="100"/>
        </p:scale>
        <p:origin x="294" y="108"/>
      </p:cViewPr>
      <p:guideLst>
        <p:guide orient="horz" pos="2160"/>
        <p:guide pos="2880"/>
      </p:guideLst>
    </p:cSldViewPr>
  </p:slideViewPr>
  <p:notesTextViewPr>
    <p:cViewPr>
      <p:scale>
        <a:sx n="75" d="100"/>
        <a:sy n="75"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4014100" y="0"/>
            <a:ext cx="3070860" cy="468630"/>
          </a:xfrm>
          <a:prstGeom prst="rect">
            <a:avLst/>
          </a:prstGeom>
        </p:spPr>
        <p:txBody>
          <a:bodyPr vert="horz" wrap="square" lIns="94046" tIns="47023" rIns="94046" bIns="47023" numCol="1" anchor="t" anchorCtr="0" compatLnSpc="1">
            <a:prstTxWarp prst="textNoShape">
              <a:avLst/>
            </a:prstTxWarp>
          </a:bodyPr>
          <a:lstStyle>
            <a:lvl1pPr algn="r">
              <a:defRPr sz="1200">
                <a:latin typeface="Calibri" panose="020F0502020204030204" pitchFamily="34" charset="0"/>
              </a:defRPr>
            </a:lvl1pPr>
          </a:lstStyle>
          <a:p>
            <a:fld id="{FAAA5473-0909-477B-A49A-49C652146848}" type="datetime1">
              <a:rPr lang="en-US" altLang="en-US"/>
              <a:pPr/>
              <a:t>4/29/2016</a:t>
            </a:fld>
            <a:endParaRPr lang="en-US" altLang="en-US" dirty="0"/>
          </a:p>
        </p:txBody>
      </p:sp>
      <p:sp>
        <p:nvSpPr>
          <p:cNvPr id="4" name="Footer Placeholder 3"/>
          <p:cNvSpPr>
            <a:spLocks noGrp="1"/>
          </p:cNvSpPr>
          <p:nvPr>
            <p:ph type="ftr" sz="quarter" idx="2"/>
          </p:nvPr>
        </p:nvSpPr>
        <p:spPr>
          <a:xfrm>
            <a:off x="0" y="8902343"/>
            <a:ext cx="3070860" cy="468630"/>
          </a:xfrm>
          <a:prstGeom prst="rect">
            <a:avLst/>
          </a:prstGeom>
        </p:spPr>
        <p:txBody>
          <a:bodyPr vert="horz" lIns="94046" tIns="47023" rIns="94046" bIns="470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4014100" y="8902343"/>
            <a:ext cx="3070860" cy="468630"/>
          </a:xfrm>
          <a:prstGeom prst="rect">
            <a:avLst/>
          </a:prstGeom>
        </p:spPr>
        <p:txBody>
          <a:bodyPr vert="horz" wrap="square" lIns="94046" tIns="47023" rIns="94046" bIns="47023" numCol="1" anchor="b" anchorCtr="0" compatLnSpc="1">
            <a:prstTxWarp prst="textNoShape">
              <a:avLst/>
            </a:prstTxWarp>
          </a:bodyPr>
          <a:lstStyle>
            <a:lvl1pPr algn="r">
              <a:defRPr sz="1200">
                <a:latin typeface="Calibri" panose="020F0502020204030204" pitchFamily="34" charset="0"/>
              </a:defRPr>
            </a:lvl1pPr>
          </a:lstStyle>
          <a:p>
            <a:fld id="{AEB65C61-3A40-4B16-8D19-B38BB96AD6B6}" type="slidenum">
              <a:rPr lang="en-US" altLang="en-US"/>
              <a:pPr/>
              <a:t>‹#›</a:t>
            </a:fld>
            <a:endParaRPr lang="en-US" altLang="en-US" dirty="0"/>
          </a:p>
        </p:txBody>
      </p:sp>
    </p:spTree>
    <p:extLst>
      <p:ext uri="{BB962C8B-B14F-4D97-AF65-F5344CB8AC3E}">
        <p14:creationId xmlns:p14="http://schemas.microsoft.com/office/powerpoint/2010/main" val="914537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68630"/>
          </a:xfrm>
          <a:prstGeom prst="rect">
            <a:avLst/>
          </a:prstGeom>
        </p:spPr>
        <p:txBody>
          <a:bodyPr vert="horz" lIns="94046" tIns="47023" rIns="94046" bIns="47023"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4014100" y="0"/>
            <a:ext cx="3070860" cy="468630"/>
          </a:xfrm>
          <a:prstGeom prst="rect">
            <a:avLst/>
          </a:prstGeom>
        </p:spPr>
        <p:txBody>
          <a:bodyPr vert="horz" wrap="square" lIns="94046" tIns="47023" rIns="94046" bIns="47023" numCol="1" anchor="t" anchorCtr="0" compatLnSpc="1">
            <a:prstTxWarp prst="textNoShape">
              <a:avLst/>
            </a:prstTxWarp>
          </a:bodyPr>
          <a:lstStyle>
            <a:lvl1pPr algn="r">
              <a:defRPr sz="1200">
                <a:latin typeface="Calibri" panose="020F0502020204030204" pitchFamily="34" charset="0"/>
              </a:defRPr>
            </a:lvl1pPr>
          </a:lstStyle>
          <a:p>
            <a:fld id="{5B1A5636-A9C1-4091-8313-DA50149FC471}" type="datetime1">
              <a:rPr lang="en-US" altLang="en-US"/>
              <a:pPr/>
              <a:t>4/29/2016</a:t>
            </a:fld>
            <a:endParaRPr lang="en-US" altLang="en-US" dirty="0"/>
          </a:p>
        </p:txBody>
      </p:sp>
      <p:sp>
        <p:nvSpPr>
          <p:cNvPr id="4" name="Slide Image Placeholder 3"/>
          <p:cNvSpPr>
            <a:spLocks noGrp="1" noRot="1" noChangeAspect="1"/>
          </p:cNvSpPr>
          <p:nvPr>
            <p:ph type="sldImg" idx="2"/>
          </p:nvPr>
        </p:nvSpPr>
        <p:spPr>
          <a:xfrm>
            <a:off x="1200150" y="703263"/>
            <a:ext cx="4686300" cy="3514725"/>
          </a:xfrm>
          <a:prstGeom prst="rect">
            <a:avLst/>
          </a:prstGeom>
          <a:noFill/>
          <a:ln w="12700">
            <a:solidFill>
              <a:prstClr val="black"/>
            </a:solidFill>
          </a:ln>
        </p:spPr>
        <p:txBody>
          <a:bodyPr vert="horz" lIns="94046" tIns="47023" rIns="94046" bIns="47023" rtlCol="0" anchor="ctr"/>
          <a:lstStyle/>
          <a:p>
            <a:pPr lvl="0"/>
            <a:endParaRPr lang="en-US" noProof="0" dirty="0"/>
          </a:p>
        </p:txBody>
      </p:sp>
      <p:sp>
        <p:nvSpPr>
          <p:cNvPr id="5" name="Notes Placeholder 4"/>
          <p:cNvSpPr>
            <a:spLocks noGrp="1"/>
          </p:cNvSpPr>
          <p:nvPr>
            <p:ph type="body" sz="quarter" idx="3"/>
          </p:nvPr>
        </p:nvSpPr>
        <p:spPr>
          <a:xfrm>
            <a:off x="708660" y="4451985"/>
            <a:ext cx="5669280" cy="4217670"/>
          </a:xfrm>
          <a:prstGeom prst="rect">
            <a:avLst/>
          </a:prstGeom>
        </p:spPr>
        <p:txBody>
          <a:bodyPr vert="horz" lIns="94046" tIns="47023" rIns="94046" bIns="47023"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902343"/>
            <a:ext cx="3070860" cy="468630"/>
          </a:xfrm>
          <a:prstGeom prst="rect">
            <a:avLst/>
          </a:prstGeom>
        </p:spPr>
        <p:txBody>
          <a:bodyPr vert="horz" lIns="94046" tIns="47023" rIns="94046" bIns="47023"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4014100" y="8902343"/>
            <a:ext cx="3070860" cy="468630"/>
          </a:xfrm>
          <a:prstGeom prst="rect">
            <a:avLst/>
          </a:prstGeom>
        </p:spPr>
        <p:txBody>
          <a:bodyPr vert="horz" wrap="square" lIns="94046" tIns="47023" rIns="94046" bIns="47023" numCol="1" anchor="b" anchorCtr="0" compatLnSpc="1">
            <a:prstTxWarp prst="textNoShape">
              <a:avLst/>
            </a:prstTxWarp>
          </a:bodyPr>
          <a:lstStyle>
            <a:lvl1pPr algn="r">
              <a:defRPr sz="1200">
                <a:latin typeface="Calibri" panose="020F0502020204030204" pitchFamily="34" charset="0"/>
              </a:defRPr>
            </a:lvl1pPr>
          </a:lstStyle>
          <a:p>
            <a:fld id="{5B233D21-0879-4DCD-86B2-B43EAB189B5C}" type="slidenum">
              <a:rPr lang="en-US" altLang="en-US"/>
              <a:pPr/>
              <a:t>‹#›</a:t>
            </a:fld>
            <a:endParaRPr lang="en-US" altLang="en-US" dirty="0"/>
          </a:p>
        </p:txBody>
      </p:sp>
    </p:spTree>
    <p:extLst>
      <p:ext uri="{BB962C8B-B14F-4D97-AF65-F5344CB8AC3E}">
        <p14:creationId xmlns:p14="http://schemas.microsoft.com/office/powerpoint/2010/main" val="13165761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a:t>
            </a:r>
            <a:r>
              <a:rPr lang="en-US" baseline="0" dirty="0"/>
              <a:t> vision is most sincere expression of Friends desire to implement trail in a respectful way that works for the Town</a:t>
            </a:r>
            <a:endParaRPr lang="en-US" dirty="0"/>
          </a:p>
        </p:txBody>
      </p:sp>
      <p:sp>
        <p:nvSpPr>
          <p:cNvPr id="4" name="Slide Number Placeholder 3"/>
          <p:cNvSpPr>
            <a:spLocks noGrp="1"/>
          </p:cNvSpPr>
          <p:nvPr>
            <p:ph type="sldNum" sz="quarter" idx="10"/>
          </p:nvPr>
        </p:nvSpPr>
        <p:spPr/>
        <p:txBody>
          <a:bodyPr/>
          <a:lstStyle/>
          <a:p>
            <a:fld id="{5B233D21-0879-4DCD-86B2-B43EAB189B5C}" type="slidenum">
              <a:rPr lang="en-US" altLang="en-US" smtClean="0"/>
              <a:pPr/>
              <a:t>6</a:t>
            </a:fld>
            <a:endParaRPr lang="en-US" altLang="en-US" dirty="0"/>
          </a:p>
        </p:txBody>
      </p:sp>
    </p:spTree>
    <p:extLst>
      <p:ext uri="{BB962C8B-B14F-4D97-AF65-F5344CB8AC3E}">
        <p14:creationId xmlns:p14="http://schemas.microsoft.com/office/powerpoint/2010/main" val="125791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Very</a:t>
            </a:r>
            <a:r>
              <a:rPr lang="en-US" baseline="0" dirty="0"/>
              <a:t> low environmental risk and improvement to environmental conditions – recommend against soil testing</a:t>
            </a:r>
          </a:p>
          <a:p>
            <a:r>
              <a:rPr lang="en-US" baseline="0" dirty="0"/>
              <a:t>Environmental conditions would be improved with rail trail implementation</a:t>
            </a:r>
          </a:p>
          <a:p>
            <a:r>
              <a:rPr lang="en-US" altLang="en-US" sz="1200" dirty="0"/>
              <a:t>no water quality concerns at this well even with the prior history of railroad use. </a:t>
            </a:r>
            <a:endParaRPr lang="en-US" dirty="0"/>
          </a:p>
        </p:txBody>
      </p:sp>
      <p:sp>
        <p:nvSpPr>
          <p:cNvPr id="4" name="Slide Number Placeholder 3"/>
          <p:cNvSpPr>
            <a:spLocks noGrp="1"/>
          </p:cNvSpPr>
          <p:nvPr>
            <p:ph type="sldNum" sz="quarter" idx="10"/>
          </p:nvPr>
        </p:nvSpPr>
        <p:spPr/>
        <p:txBody>
          <a:bodyPr/>
          <a:lstStyle/>
          <a:p>
            <a:fld id="{5B233D21-0879-4DCD-86B2-B43EAB189B5C}" type="slidenum">
              <a:rPr lang="en-US" altLang="en-US" smtClean="0"/>
              <a:pPr/>
              <a:t>8</a:t>
            </a:fld>
            <a:endParaRPr lang="en-US" altLang="en-US" dirty="0"/>
          </a:p>
        </p:txBody>
      </p:sp>
    </p:spTree>
    <p:extLst>
      <p:ext uri="{BB962C8B-B14F-4D97-AF65-F5344CB8AC3E}">
        <p14:creationId xmlns:p14="http://schemas.microsoft.com/office/powerpoint/2010/main" val="1455152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B233D21-0879-4DCD-86B2-B43EAB189B5C}" type="slidenum">
              <a:rPr lang="en-US" altLang="en-US" smtClean="0"/>
              <a:pPr/>
              <a:t>13</a:t>
            </a:fld>
            <a:endParaRPr lang="en-US" altLang="en-US" dirty="0"/>
          </a:p>
        </p:txBody>
      </p:sp>
    </p:spTree>
    <p:extLst>
      <p:ext uri="{BB962C8B-B14F-4D97-AF65-F5344CB8AC3E}">
        <p14:creationId xmlns:p14="http://schemas.microsoft.com/office/powerpoint/2010/main" val="16634175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01FD7C77-0EFB-4077-931A-C5F3CE2EADA2}" type="slidenum">
              <a:rPr lang="en-US" altLang="en-US"/>
              <a:pPr/>
              <a:t>‹#›</a:t>
            </a:fld>
            <a:endParaRPr lang="en-US" altLang="en-US" dirty="0"/>
          </a:p>
        </p:txBody>
      </p:sp>
    </p:spTree>
    <p:extLst>
      <p:ext uri="{BB962C8B-B14F-4D97-AF65-F5344CB8AC3E}">
        <p14:creationId xmlns:p14="http://schemas.microsoft.com/office/powerpoint/2010/main" val="1918201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7"/>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Slide Number Placeholder 8"/>
          <p:cNvSpPr>
            <a:spLocks noGrp="1"/>
          </p:cNvSpPr>
          <p:nvPr>
            <p:ph type="sldNum" sz="quarter" idx="11"/>
          </p:nvPr>
        </p:nvSpPr>
        <p:spPr/>
        <p:txBody>
          <a:bodyPr/>
          <a:lstStyle>
            <a:lvl1pPr>
              <a:defRPr>
                <a:latin typeface="Calibri" panose="020F0502020204030204" pitchFamily="34" charset="0"/>
              </a:defRPr>
            </a:lvl1pPr>
          </a:lstStyle>
          <a:p>
            <a:fld id="{36F57908-F550-4031-8EDE-92633116A7B8}" type="slidenum">
              <a:rPr lang="en-US" altLang="en-US"/>
              <a:pPr/>
              <a:t>‹#›</a:t>
            </a:fld>
            <a:endParaRPr lang="en-US" altLang="en-US" dirty="0"/>
          </a:p>
        </p:txBody>
      </p:sp>
      <p:sp>
        <p:nvSpPr>
          <p:cNvPr id="7" name="Footer Placeholder 9"/>
          <p:cNvSpPr>
            <a:spLocks noGrp="1"/>
          </p:cNvSpPr>
          <p:nvPr>
            <p:ph type="ftr" sz="quarter" idx="12"/>
          </p:nvPr>
        </p:nvSpPr>
        <p:spPr/>
        <p:txBody>
          <a:bodyPr wrap="square" numCol="1" anchorCtr="0" compatLnSpc="1">
            <a:prstTxWarp prst="textNoShape">
              <a:avLst/>
            </a:prstTxWarp>
          </a:bodyPr>
          <a:lstStyle>
            <a:lvl1pPr fontAlgn="auto">
              <a:spcBef>
                <a:spcPts val="0"/>
              </a:spcBef>
              <a:spcAft>
                <a:spcPts val="0"/>
              </a:spcAft>
              <a:defRPr/>
            </a:lvl1pPr>
          </a:lstStyle>
          <a:p>
            <a:pPr>
              <a:defRPr/>
            </a:pPr>
            <a:endParaRPr lang="en-US" dirty="0"/>
          </a:p>
        </p:txBody>
      </p:sp>
    </p:spTree>
    <p:extLst>
      <p:ext uri="{BB962C8B-B14F-4D97-AF65-F5344CB8AC3E}">
        <p14:creationId xmlns:p14="http://schemas.microsoft.com/office/powerpoint/2010/main" val="148697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4D9DD8F0-4E90-4061-A823-DF175B1182B9}" type="slidenum">
              <a:rPr lang="en-US" altLang="en-US"/>
              <a:pPr/>
              <a:t>‹#›</a:t>
            </a:fld>
            <a:endParaRPr lang="en-US" altLang="en-US" dirty="0"/>
          </a:p>
        </p:txBody>
      </p:sp>
    </p:spTree>
    <p:extLst>
      <p:ext uri="{BB962C8B-B14F-4D97-AF65-F5344CB8AC3E}">
        <p14:creationId xmlns:p14="http://schemas.microsoft.com/office/powerpoint/2010/main" val="2568200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8151D31F-54AF-4E6D-953A-488D92A65FE7}" type="slidenum">
              <a:rPr lang="en-US" altLang="en-US"/>
              <a:pPr/>
              <a:t>‹#›</a:t>
            </a:fld>
            <a:endParaRPr lang="en-US" altLang="en-US" dirty="0"/>
          </a:p>
        </p:txBody>
      </p:sp>
    </p:spTree>
    <p:extLst>
      <p:ext uri="{BB962C8B-B14F-4D97-AF65-F5344CB8AC3E}">
        <p14:creationId xmlns:p14="http://schemas.microsoft.com/office/powerpoint/2010/main" val="2432073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5400"/>
            <a:ext cx="1746250" cy="139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676400" y="274638"/>
            <a:ext cx="6400800" cy="1143000"/>
          </a:xfrm>
        </p:spPr>
        <p:txBody>
          <a:bodyPr/>
          <a:lstStyle>
            <a:lvl1pPr>
              <a:defRPr sz="3400"/>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6" name="Footer Placeholder 4"/>
          <p:cNvSpPr>
            <a:spLocks noGrp="1"/>
          </p:cNvSpPr>
          <p:nvPr>
            <p:ph type="ftr" sz="quarter" idx="11"/>
          </p:nvPr>
        </p:nvSpPr>
        <p:spPr/>
        <p:txBody>
          <a:bodyPr wrap="square" numCol="1" anchorCtr="0" compatLnSpc="1">
            <a:prstTxWarp prst="textNoShape">
              <a:avLst/>
            </a:prstTxWarp>
          </a:bodyPr>
          <a:lstStyle>
            <a:lvl1pPr fontAlgn="auto">
              <a:spcBef>
                <a:spcPts val="0"/>
              </a:spcBef>
              <a:spcAft>
                <a:spcPts val="0"/>
              </a:spcAft>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atin typeface="Calibri" panose="020F0502020204030204" pitchFamily="34" charset="0"/>
              </a:defRPr>
            </a:lvl1pPr>
          </a:lstStyle>
          <a:p>
            <a:fld id="{2366BE4A-214B-4CE5-94A9-4504429C118F}" type="slidenum">
              <a:rPr lang="en-US" altLang="en-US"/>
              <a:pPr/>
              <a:t>‹#›</a:t>
            </a:fld>
            <a:endParaRPr lang="en-US" altLang="en-US" dirty="0"/>
          </a:p>
        </p:txBody>
      </p:sp>
    </p:spTree>
    <p:extLst>
      <p:ext uri="{BB962C8B-B14F-4D97-AF65-F5344CB8AC3E}">
        <p14:creationId xmlns:p14="http://schemas.microsoft.com/office/powerpoint/2010/main" val="1732557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2"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5400"/>
            <a:ext cx="1746250" cy="139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0"/>
          </p:nvPr>
        </p:nvSpPr>
        <p:spPr/>
        <p:txBody>
          <a:bodyPr/>
          <a:lstStyle>
            <a:lvl1pPr>
              <a:defRPr>
                <a:latin typeface="Calibri" panose="020F0502020204030204" pitchFamily="34" charset="0"/>
              </a:defRPr>
            </a:lvl1pPr>
          </a:lstStyle>
          <a:p>
            <a:fld id="{124938D7-DA53-460B-8E66-6E79FED3E7D5}" type="slidenum">
              <a:rPr lang="en-US" altLang="en-US"/>
              <a:pPr/>
              <a:t>‹#›</a:t>
            </a:fld>
            <a:endParaRPr lang="en-US" altLang="en-US" dirty="0"/>
          </a:p>
        </p:txBody>
      </p:sp>
      <p:sp>
        <p:nvSpPr>
          <p:cNvPr id="4" name="Footer Placeholder 3"/>
          <p:cNvSpPr>
            <a:spLocks noGrp="1"/>
          </p:cNvSpPr>
          <p:nvPr>
            <p:ph type="ftr" sz="quarter" idx="11"/>
          </p:nvPr>
        </p:nvSpPr>
        <p:spPr/>
        <p:txBody>
          <a:bodyPr/>
          <a:lstStyle>
            <a:lvl1pPr fontAlgn="auto">
              <a:spcBef>
                <a:spcPts val="0"/>
              </a:spcBef>
              <a:spcAft>
                <a:spcPts val="0"/>
              </a:spcAft>
              <a:defRPr/>
            </a:lvl1pPr>
          </a:lstStyle>
          <a:p>
            <a:pPr>
              <a:defRPr/>
            </a:pPr>
            <a:r>
              <a:rPr lang="en-US" dirty="0"/>
              <a:t>55115413_1.ppt</a:t>
            </a:r>
          </a:p>
        </p:txBody>
      </p:sp>
      <p:sp>
        <p:nvSpPr>
          <p:cNvPr id="5" name="Date Placeholder 4"/>
          <p:cNvSpPr>
            <a:spLocks noGrp="1"/>
          </p:cNvSpPr>
          <p:nvPr>
            <p:ph type="dt" sz="half" idx="12"/>
          </p:nvPr>
        </p:nvSpPr>
        <p:spPr/>
        <p:txBody>
          <a:bodyPr/>
          <a:lstStyle>
            <a:lvl1pPr fontAlgn="auto">
              <a:spcBef>
                <a:spcPts val="0"/>
              </a:spcBef>
              <a:spcAft>
                <a:spcPts val="0"/>
              </a:spcAft>
              <a:defRPr/>
            </a:lvl1pPr>
          </a:lstStyle>
          <a:p>
            <a:pPr>
              <a:defRPr/>
            </a:pPr>
            <a:endParaRPr lang="en-US" dirty="0"/>
          </a:p>
        </p:txBody>
      </p:sp>
    </p:spTree>
    <p:extLst>
      <p:ext uri="{BB962C8B-B14F-4D97-AF65-F5344CB8AC3E}">
        <p14:creationId xmlns:p14="http://schemas.microsoft.com/office/powerpoint/2010/main" val="42692223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5" name="Footer Placeholder 4"/>
          <p:cNvSpPr>
            <a:spLocks noGrp="1"/>
          </p:cNvSpPr>
          <p:nvPr>
            <p:ph type="ftr" sz="quarter" idx="11"/>
          </p:nvPr>
        </p:nvSpPr>
        <p:spPr/>
        <p:txBody>
          <a:bodyPr wrap="square" numCol="1" anchorCtr="0" compatLnSpc="1">
            <a:prstTxWarp prst="textNoShape">
              <a:avLst/>
            </a:prstTxWarp>
          </a:bodyPr>
          <a:lstStyle>
            <a:lvl1pPr fontAlgn="auto">
              <a:spcBef>
                <a:spcPts val="0"/>
              </a:spcBef>
              <a:spcAft>
                <a:spcPts val="0"/>
              </a:spcAft>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CE89C38E-D911-42B8-BA0B-28FD1377005F}" type="slidenum">
              <a:rPr lang="en-US" altLang="en-US"/>
              <a:pPr/>
              <a:t>‹#›</a:t>
            </a:fld>
            <a:endParaRPr lang="en-US" altLang="en-US" dirty="0"/>
          </a:p>
        </p:txBody>
      </p:sp>
    </p:spTree>
    <p:extLst>
      <p:ext uri="{BB962C8B-B14F-4D97-AF65-F5344CB8AC3E}">
        <p14:creationId xmlns:p14="http://schemas.microsoft.com/office/powerpoint/2010/main" val="2914496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5400"/>
            <a:ext cx="1746250" cy="1397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1676400" y="274638"/>
            <a:ext cx="6400800" cy="1143000"/>
          </a:xfrm>
        </p:spPr>
        <p:txBody>
          <a:bodyPr/>
          <a:lstStyle>
            <a:lvl1pPr>
              <a:defRPr sz="3400"/>
            </a:lvl1pPr>
          </a:lstStyle>
          <a:p>
            <a:r>
              <a:rPr lang="en-US" dirty="0"/>
              <a:t>Click to edit Master title style</a:t>
            </a:r>
          </a:p>
        </p:txBody>
      </p:sp>
      <p:sp>
        <p:nvSpPr>
          <p:cNvPr id="6" name="Date Placeholder 4"/>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7" name="Footer Placeholder 5"/>
          <p:cNvSpPr>
            <a:spLocks noGrp="1"/>
          </p:cNvSpPr>
          <p:nvPr>
            <p:ph type="ftr" sz="quarter" idx="11"/>
          </p:nvPr>
        </p:nvSpPr>
        <p:spPr/>
        <p:txBody>
          <a:bodyPr wrap="square" numCol="1" anchorCtr="0" compatLnSpc="1">
            <a:prstTxWarp prst="textNoShape">
              <a:avLst/>
            </a:prstTxWarp>
          </a:bodyPr>
          <a:lstStyle>
            <a:lvl1pPr fontAlgn="auto">
              <a:spcBef>
                <a:spcPts val="0"/>
              </a:spcBef>
              <a:spcAft>
                <a:spcPts val="0"/>
              </a:spcAft>
              <a:defRPr/>
            </a:lvl1pPr>
          </a:lstStyle>
          <a:p>
            <a:pPr>
              <a:defRPr/>
            </a:pPr>
            <a:endParaRPr lang="en-US" dirty="0"/>
          </a:p>
        </p:txBody>
      </p:sp>
      <p:sp>
        <p:nvSpPr>
          <p:cNvPr id="8" name="Slide Number Placeholder 6"/>
          <p:cNvSpPr>
            <a:spLocks noGrp="1"/>
          </p:cNvSpPr>
          <p:nvPr>
            <p:ph type="sldNum" sz="quarter" idx="12"/>
          </p:nvPr>
        </p:nvSpPr>
        <p:spPr/>
        <p:txBody>
          <a:bodyPr/>
          <a:lstStyle>
            <a:lvl1pPr>
              <a:defRPr>
                <a:latin typeface="Calibri" panose="020F0502020204030204" pitchFamily="34" charset="0"/>
              </a:defRPr>
            </a:lvl1pPr>
          </a:lstStyle>
          <a:p>
            <a:fld id="{B9985C15-EE2C-43E0-ADCF-2C2516FBDCC5}" type="slidenum">
              <a:rPr lang="en-US" altLang="en-US"/>
              <a:pPr/>
              <a:t>‹#›</a:t>
            </a:fld>
            <a:endParaRPr lang="en-US" altLang="en-US" dirty="0"/>
          </a:p>
        </p:txBody>
      </p:sp>
    </p:spTree>
    <p:extLst>
      <p:ext uri="{BB962C8B-B14F-4D97-AF65-F5344CB8AC3E}">
        <p14:creationId xmlns:p14="http://schemas.microsoft.com/office/powerpoint/2010/main" val="1509986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8" name="Footer Placeholder 7"/>
          <p:cNvSpPr>
            <a:spLocks noGrp="1"/>
          </p:cNvSpPr>
          <p:nvPr>
            <p:ph type="ftr" sz="quarter" idx="11"/>
          </p:nvPr>
        </p:nvSpPr>
        <p:spPr/>
        <p:txBody>
          <a:bodyPr wrap="square" numCol="1" anchorCtr="0" compatLnSpc="1">
            <a:prstTxWarp prst="textNoShape">
              <a:avLst/>
            </a:prstTxWarp>
          </a:bodyPr>
          <a:lstStyle>
            <a:lvl1pPr fontAlgn="auto">
              <a:spcBef>
                <a:spcPts val="0"/>
              </a:spcBef>
              <a:spcAft>
                <a:spcPts val="0"/>
              </a:spcAft>
              <a:defRPr/>
            </a:lvl1pPr>
          </a:lstStyle>
          <a:p>
            <a:pPr>
              <a:defRPr/>
            </a:pPr>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A9F56A56-5307-4796-A47F-BDBAEEBE8AD2}" type="slidenum">
              <a:rPr lang="en-US" altLang="en-US"/>
              <a:pPr/>
              <a:t>‹#›</a:t>
            </a:fld>
            <a:endParaRPr lang="en-US" altLang="en-US" dirty="0"/>
          </a:p>
        </p:txBody>
      </p:sp>
    </p:spTree>
    <p:extLst>
      <p:ext uri="{BB962C8B-B14F-4D97-AF65-F5344CB8AC3E}">
        <p14:creationId xmlns:p14="http://schemas.microsoft.com/office/powerpoint/2010/main" val="29772542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4" name="Footer Placeholder 3"/>
          <p:cNvSpPr>
            <a:spLocks noGrp="1"/>
          </p:cNvSpPr>
          <p:nvPr>
            <p:ph type="ftr" sz="quarter" idx="11"/>
          </p:nvPr>
        </p:nvSpPr>
        <p:spPr/>
        <p:txBody>
          <a:bodyPr wrap="square" numCol="1" anchorCtr="0" compatLnSpc="1">
            <a:prstTxWarp prst="textNoShape">
              <a:avLst/>
            </a:prstTxWarp>
          </a:bodyPr>
          <a:lstStyle>
            <a:lvl1pPr fontAlgn="auto">
              <a:spcBef>
                <a:spcPts val="0"/>
              </a:spcBef>
              <a:spcAft>
                <a:spcPts val="0"/>
              </a:spcAft>
              <a:defRPr/>
            </a:lvl1pPr>
          </a:lstStyle>
          <a:p>
            <a:pPr>
              <a:defRPr/>
            </a:pPr>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16795083-3741-47AC-AE7E-BB681D63E6D3}" type="slidenum">
              <a:rPr lang="en-US" altLang="en-US"/>
              <a:pPr/>
              <a:t>‹#›</a:t>
            </a:fld>
            <a:endParaRPr lang="en-US" altLang="en-US" dirty="0"/>
          </a:p>
        </p:txBody>
      </p:sp>
    </p:spTree>
    <p:extLst>
      <p:ext uri="{BB962C8B-B14F-4D97-AF65-F5344CB8AC3E}">
        <p14:creationId xmlns:p14="http://schemas.microsoft.com/office/powerpoint/2010/main" val="545404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auto">
              <a:spcBef>
                <a:spcPts val="0"/>
              </a:spcBef>
              <a:spcAft>
                <a:spcPts val="0"/>
              </a:spcAft>
              <a:defRPr/>
            </a:lvl1pPr>
          </a:lstStyle>
          <a:p>
            <a:pPr>
              <a:defRPr/>
            </a:pPr>
            <a:endParaRPr lang="en-US" dirty="0"/>
          </a:p>
        </p:txBody>
      </p:sp>
      <p:sp>
        <p:nvSpPr>
          <p:cNvPr id="3" name="Footer Placeholder 2"/>
          <p:cNvSpPr>
            <a:spLocks noGrp="1"/>
          </p:cNvSpPr>
          <p:nvPr>
            <p:ph type="ftr" sz="quarter" idx="11"/>
          </p:nvPr>
        </p:nvSpPr>
        <p:spPr/>
        <p:txBody>
          <a:bodyPr wrap="square" numCol="1" anchorCtr="0" compatLnSpc="1">
            <a:prstTxWarp prst="textNoShape">
              <a:avLst/>
            </a:prstTxWarp>
          </a:bodyPr>
          <a:lstStyle>
            <a:lvl1pPr fontAlgn="auto">
              <a:spcBef>
                <a:spcPts val="0"/>
              </a:spcBef>
              <a:spcAft>
                <a:spcPts val="0"/>
              </a:spcAft>
              <a:defRPr/>
            </a:lvl1pPr>
          </a:lstStyle>
          <a:p>
            <a:pPr>
              <a:defRPr/>
            </a:pPr>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1D3E02DA-F608-459C-83AE-4682D9BB7A92}" type="slidenum">
              <a:rPr lang="en-US" altLang="en-US"/>
              <a:pPr/>
              <a:t>‹#›</a:t>
            </a:fld>
            <a:endParaRPr lang="en-US" altLang="en-US" dirty="0"/>
          </a:p>
        </p:txBody>
      </p:sp>
    </p:spTree>
    <p:extLst>
      <p:ext uri="{BB962C8B-B14F-4D97-AF65-F5344CB8AC3E}">
        <p14:creationId xmlns:p14="http://schemas.microsoft.com/office/powerpoint/2010/main" val="2547499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Content Placeholder 8"/>
          <p:cNvSpPr>
            <a:spLocks noGrp="1"/>
          </p:cNvSpPr>
          <p:nvPr>
            <p:ph sz="quarter" idx="13"/>
          </p:nvPr>
        </p:nvSpPr>
        <p:spPr>
          <a:xfrm>
            <a:off x="304800" y="381000"/>
            <a:ext cx="7772400" cy="49428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4"/>
          </p:nvPr>
        </p:nvSpPr>
        <p:spPr/>
        <p:txBody>
          <a:bodyPr/>
          <a:lstStyle>
            <a:lvl1pPr fontAlgn="auto">
              <a:spcBef>
                <a:spcPts val="0"/>
              </a:spcBef>
              <a:spcAft>
                <a:spcPts val="0"/>
              </a:spcAft>
              <a:defRPr/>
            </a:lvl1pPr>
          </a:lstStyle>
          <a:p>
            <a:pPr>
              <a:defRPr/>
            </a:pPr>
            <a:endParaRPr lang="en-US" dirty="0"/>
          </a:p>
        </p:txBody>
      </p:sp>
      <p:sp>
        <p:nvSpPr>
          <p:cNvPr id="6" name="Footer Placeholder 5"/>
          <p:cNvSpPr>
            <a:spLocks noGrp="1"/>
          </p:cNvSpPr>
          <p:nvPr>
            <p:ph type="ftr" sz="quarter" idx="15"/>
          </p:nvPr>
        </p:nvSpPr>
        <p:spPr/>
        <p:txBody>
          <a:bodyPr wrap="square" numCol="1" anchorCtr="0" compatLnSpc="1">
            <a:prstTxWarp prst="textNoShape">
              <a:avLst/>
            </a:prstTxWarp>
          </a:bodyPr>
          <a:lstStyle>
            <a:lvl1pPr fontAlgn="auto">
              <a:spcBef>
                <a:spcPts val="0"/>
              </a:spcBef>
              <a:spcAft>
                <a:spcPts val="0"/>
              </a:spcAft>
              <a:defRPr/>
            </a:lvl1pPr>
          </a:lstStyle>
          <a:p>
            <a:pPr>
              <a:defRPr/>
            </a:pPr>
            <a:endParaRPr lang="en-US" dirty="0"/>
          </a:p>
        </p:txBody>
      </p:sp>
      <p:sp>
        <p:nvSpPr>
          <p:cNvPr id="7" name="Slide Number Placeholder 6"/>
          <p:cNvSpPr>
            <a:spLocks noGrp="1"/>
          </p:cNvSpPr>
          <p:nvPr>
            <p:ph type="sldNum" sz="quarter" idx="16"/>
          </p:nvPr>
        </p:nvSpPr>
        <p:spPr/>
        <p:txBody>
          <a:bodyPr/>
          <a:lstStyle>
            <a:lvl1pPr>
              <a:defRPr>
                <a:latin typeface="Calibri" panose="020F0502020204030204" pitchFamily="34" charset="0"/>
              </a:defRPr>
            </a:lvl1pPr>
          </a:lstStyle>
          <a:p>
            <a:fld id="{7735D84F-5D23-4C24-8F3D-25734F3A0DA4}" type="slidenum">
              <a:rPr lang="en-US" altLang="en-US"/>
              <a:pPr/>
              <a:t>‹#›</a:t>
            </a:fld>
            <a:endParaRPr lang="en-US" altLang="en-US" dirty="0"/>
          </a:p>
        </p:txBody>
      </p:sp>
    </p:spTree>
    <p:extLst>
      <p:ext uri="{BB962C8B-B14F-4D97-AF65-F5344CB8AC3E}">
        <p14:creationId xmlns:p14="http://schemas.microsoft.com/office/powerpoint/2010/main" val="2734130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cs typeface="Arial" charset="0"/>
            </a:endParaRPr>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wrap="square" lIns="0" tIns="0" rIns="0" bIns="0" numCol="1" anchor="ctr" anchorCtr="0" compatLnSpc="1">
            <a:prstTxWarp prst="textNoShape">
              <a:avLst/>
            </a:prstTxWarp>
          </a:bodyPr>
          <a:lstStyle>
            <a:lvl1pPr algn="ctr">
              <a:defRPr>
                <a:solidFill>
                  <a:srgbClr val="FFFFFF"/>
                </a:solidFill>
                <a:cs typeface="Arial" panose="020B0604020202020204" pitchFamily="34" charset="0"/>
              </a:defRPr>
            </a:lvl1pPr>
          </a:lstStyle>
          <a:p>
            <a:fld id="{1BF73880-C289-40A8-B211-4363BA2F7441}" type="slidenum">
              <a:rPr lang="en-US" altLang="en-US"/>
              <a:pPr/>
              <a:t>‹#›</a:t>
            </a:fld>
            <a:endParaRPr lang="en-US" altLang="en-US"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rgbClr val="DFDCB7"/>
                </a:solidFill>
                <a:latin typeface="Arial" charset="0"/>
                <a:ea typeface="+mn-ea"/>
                <a:cs typeface="Arial" charset="0"/>
              </a:defRPr>
            </a:lvl1pPr>
          </a:lstStyle>
          <a:p>
            <a:pPr>
              <a:defRPr/>
            </a:pPr>
            <a:r>
              <a:rPr lang="en-US" dirty="0"/>
              <a:t>55115413_1.ppt</a:t>
            </a: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DFDCB7"/>
                </a:solidFill>
                <a:latin typeface="Arial" charset="0"/>
                <a:ea typeface="+mn-ea"/>
                <a:cs typeface="Arial"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hf sldNum="0" hdr="0" dt="0"/>
  <p:txStyles>
    <p:titleStyle>
      <a:lvl1pPr algn="l" rtl="0" eaLnBrk="0" fontAlgn="base" hangingPunct="0">
        <a:spcBef>
          <a:spcPct val="0"/>
        </a:spcBef>
        <a:spcAft>
          <a:spcPct val="0"/>
        </a:spcAft>
        <a:defRPr sz="4600" kern="1200" spc="-100">
          <a:solidFill>
            <a:schemeClr val="tx2"/>
          </a:solidFill>
          <a:latin typeface="+mj-lt"/>
          <a:ea typeface="ヒラギノ角ゴ Pro W3" charset="-128"/>
          <a:cs typeface="ヒラギノ角ゴ Pro W3" charset="-128"/>
        </a:defRPr>
      </a:lvl1pPr>
      <a:lvl2pPr algn="l" rtl="0" eaLnBrk="0" fontAlgn="base" hangingPunct="0">
        <a:spcBef>
          <a:spcPct val="0"/>
        </a:spcBef>
        <a:spcAft>
          <a:spcPct val="0"/>
        </a:spcAft>
        <a:defRPr sz="4600">
          <a:solidFill>
            <a:schemeClr val="tx2"/>
          </a:solidFill>
          <a:latin typeface="Cambria" pitchFamily="18" charset="0"/>
          <a:ea typeface="ヒラギノ角ゴ Pro W3" charset="-128"/>
          <a:cs typeface="ヒラギノ角ゴ Pro W3" charset="-128"/>
        </a:defRPr>
      </a:lvl2pPr>
      <a:lvl3pPr algn="l" rtl="0" eaLnBrk="0" fontAlgn="base" hangingPunct="0">
        <a:spcBef>
          <a:spcPct val="0"/>
        </a:spcBef>
        <a:spcAft>
          <a:spcPct val="0"/>
        </a:spcAft>
        <a:defRPr sz="4600">
          <a:solidFill>
            <a:schemeClr val="tx2"/>
          </a:solidFill>
          <a:latin typeface="Cambria" pitchFamily="18" charset="0"/>
          <a:ea typeface="ヒラギノ角ゴ Pro W3" charset="-128"/>
          <a:cs typeface="ヒラギノ角ゴ Pro W3" charset="-128"/>
        </a:defRPr>
      </a:lvl3pPr>
      <a:lvl4pPr algn="l" rtl="0" eaLnBrk="0" fontAlgn="base" hangingPunct="0">
        <a:spcBef>
          <a:spcPct val="0"/>
        </a:spcBef>
        <a:spcAft>
          <a:spcPct val="0"/>
        </a:spcAft>
        <a:defRPr sz="4600">
          <a:solidFill>
            <a:schemeClr val="tx2"/>
          </a:solidFill>
          <a:latin typeface="Cambria" pitchFamily="18" charset="0"/>
          <a:ea typeface="ヒラギノ角ゴ Pro W3" charset="-128"/>
          <a:cs typeface="ヒラギノ角ゴ Pro W3" charset="-128"/>
        </a:defRPr>
      </a:lvl4pPr>
      <a:lvl5pPr algn="l" rtl="0" eaLnBrk="0" fontAlgn="base" hangingPunct="0">
        <a:spcBef>
          <a:spcPct val="0"/>
        </a:spcBef>
        <a:spcAft>
          <a:spcPct val="0"/>
        </a:spcAft>
        <a:defRPr sz="4600">
          <a:solidFill>
            <a:schemeClr val="tx2"/>
          </a:solidFill>
          <a:latin typeface="Cambria" pitchFamily="18" charset="0"/>
          <a:ea typeface="ヒラギノ角ゴ Pro W3" charset="-128"/>
          <a:cs typeface="ヒラギノ角ゴ Pro W3" charset="-128"/>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eaLnBrk="0" fontAlgn="base" hangingPunct="0">
        <a:spcBef>
          <a:spcPct val="20000"/>
        </a:spcBef>
        <a:spcAft>
          <a:spcPct val="0"/>
        </a:spcAft>
        <a:buClr>
          <a:schemeClr val="accent1"/>
        </a:buClr>
        <a:buFont typeface="Arial" panose="020B0604020202020204" pitchFamily="34" charset="0"/>
        <a:buChar char="•"/>
        <a:defRPr sz="2200" kern="1200">
          <a:solidFill>
            <a:schemeClr val="tx1"/>
          </a:solidFill>
          <a:latin typeface="+mn-lt"/>
          <a:ea typeface="ヒラギノ角ゴ Pro W3" charset="-128"/>
          <a:cs typeface="ヒラギノ角ゴ Pro W3" charset="-128"/>
        </a:defRPr>
      </a:lvl1pPr>
      <a:lvl2pPr marL="639763" indent="-228600" algn="l" rtl="0" eaLnBrk="0" fontAlgn="base" hangingPunct="0">
        <a:spcBef>
          <a:spcPct val="20000"/>
        </a:spcBef>
        <a:spcAft>
          <a:spcPct val="0"/>
        </a:spcAft>
        <a:buClr>
          <a:schemeClr val="accent2"/>
        </a:buClr>
        <a:buFont typeface="Arial" panose="020B0604020202020204" pitchFamily="34" charset="0"/>
        <a:buChar char="•"/>
        <a:defRPr sz="2000" kern="1200">
          <a:solidFill>
            <a:schemeClr val="tx1"/>
          </a:solidFill>
          <a:latin typeface="+mn-lt"/>
          <a:ea typeface="ヒラギノ角ゴ Pro W3" charset="-128"/>
          <a:cs typeface="+mn-cs"/>
        </a:defRPr>
      </a:lvl2pPr>
      <a:lvl3pPr marL="1004888" indent="-228600" algn="l" rtl="0" eaLnBrk="0" fontAlgn="base" hangingPunct="0">
        <a:spcBef>
          <a:spcPct val="20000"/>
        </a:spcBef>
        <a:spcAft>
          <a:spcPct val="0"/>
        </a:spcAft>
        <a:buClr>
          <a:srgbClr val="D2CB6C"/>
        </a:buClr>
        <a:buFont typeface="Arial" panose="020B0604020202020204" pitchFamily="34" charset="0"/>
        <a:buChar char="•"/>
        <a:defRPr kern="1200">
          <a:solidFill>
            <a:schemeClr val="tx1"/>
          </a:solidFill>
          <a:latin typeface="+mn-lt"/>
          <a:ea typeface="ヒラギノ角ゴ Pro W3" charset="-128"/>
          <a:cs typeface="+mn-cs"/>
        </a:defRPr>
      </a:lvl3pPr>
      <a:lvl4pPr marL="1279525" indent="-228600" algn="l" rtl="0" eaLnBrk="0" fontAlgn="base" hangingPunct="0">
        <a:spcBef>
          <a:spcPct val="20000"/>
        </a:spcBef>
        <a:spcAft>
          <a:spcPct val="0"/>
        </a:spcAft>
        <a:buClr>
          <a:srgbClr val="95A39D"/>
        </a:buClr>
        <a:buFont typeface="Arial" panose="020B0604020202020204" pitchFamily="34" charset="0"/>
        <a:buChar char="•"/>
        <a:defRPr sz="1600" kern="1200">
          <a:solidFill>
            <a:schemeClr val="tx1"/>
          </a:solidFill>
          <a:latin typeface="+mn-lt"/>
          <a:ea typeface="ヒラギノ角ゴ Pro W3" charset="-128"/>
          <a:cs typeface="+mn-cs"/>
        </a:defRPr>
      </a:lvl4pPr>
      <a:lvl5pPr marL="1554163" indent="-228600" algn="l" rtl="0" eaLnBrk="0" fontAlgn="base" hangingPunct="0">
        <a:spcBef>
          <a:spcPct val="20000"/>
        </a:spcBef>
        <a:spcAft>
          <a:spcPct val="0"/>
        </a:spcAft>
        <a:buClr>
          <a:srgbClr val="C89F5D"/>
        </a:buClr>
        <a:buFont typeface="Arial" panose="020B0604020202020204" pitchFamily="34" charset="0"/>
        <a:buChar char="•"/>
        <a:defRPr sz="1400" kern="1200">
          <a:solidFill>
            <a:schemeClr val="tx1"/>
          </a:solidFill>
          <a:latin typeface="+mn-lt"/>
          <a:ea typeface="ヒラギノ角ゴ Pro W3" charset="-128"/>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milfordtrail.org/2012trailcensus.html"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subTitle" idx="1"/>
          </p:nvPr>
        </p:nvSpPr>
        <p:spPr>
          <a:xfrm>
            <a:off x="0" y="3962400"/>
            <a:ext cx="9144000" cy="1295400"/>
          </a:xfrm>
        </p:spPr>
        <p:txBody>
          <a:bodyPr/>
          <a:lstStyle/>
          <a:p>
            <a:pPr algn="ctr" eaLnBrk="1" hangingPunct="1"/>
            <a:r>
              <a:rPr lang="en-US" altLang="en-US" sz="2800" dirty="0">
                <a:solidFill>
                  <a:schemeClr val="tx2"/>
                </a:solidFill>
                <a:latin typeface="Cambria" panose="02040503050406030204" pitchFamily="18" charset="0"/>
              </a:rPr>
              <a:t>Dover Town Meeting</a:t>
            </a:r>
          </a:p>
          <a:p>
            <a:pPr algn="ctr" eaLnBrk="1" hangingPunct="1"/>
            <a:r>
              <a:rPr lang="en-US" altLang="en-US" sz="2800" dirty="0">
                <a:solidFill>
                  <a:schemeClr val="tx2"/>
                </a:solidFill>
                <a:latin typeface="Cambria" panose="02040503050406030204" pitchFamily="18" charset="0"/>
              </a:rPr>
              <a:t>May 2, 2016</a:t>
            </a:r>
          </a:p>
          <a:p>
            <a:pPr eaLnBrk="1" hangingPunct="1"/>
            <a:endParaRPr lang="en-US" altLang="en-US" dirty="0">
              <a:solidFill>
                <a:srgbClr val="8E8D8C"/>
              </a:solidFill>
            </a:endParaRPr>
          </a:p>
          <a:p>
            <a:pPr eaLnBrk="1" hangingPunct="1"/>
            <a:endParaRPr lang="en-US" altLang="en-US" dirty="0">
              <a:solidFill>
                <a:srgbClr val="FF0000"/>
              </a:solidFill>
            </a:endParaRPr>
          </a:p>
        </p:txBody>
      </p:sp>
      <p:pic>
        <p:nvPicPr>
          <p:cNvPr id="16388" name="Picture 11"/>
          <p:cNvPicPr>
            <a:picLocks noChangeAspect="1" noChangeArrowheads="1"/>
          </p:cNvPicPr>
          <p:nvPr/>
        </p:nvPicPr>
        <p:blipFill>
          <a:blip r:embed="rId2">
            <a:extLst>
              <a:ext uri="{28A0092B-C50C-407E-A947-70E740481C1C}">
                <a14:useLocalDpi xmlns:a14="http://schemas.microsoft.com/office/drawing/2010/main" val="0"/>
              </a:ext>
            </a:extLst>
          </a:blip>
          <a:srcRect b="24538"/>
          <a:stretch>
            <a:fillRect/>
          </a:stretch>
        </p:blipFill>
        <p:spPr bwMode="auto">
          <a:xfrm>
            <a:off x="1143000" y="0"/>
            <a:ext cx="6454775" cy="370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295400" y="76200"/>
            <a:ext cx="6400800" cy="1143000"/>
          </a:xfrm>
        </p:spPr>
        <p:txBody>
          <a:bodyPr wrap="square" numCol="1" anchorCtr="0" compatLnSpc="1">
            <a:prstTxWarp prst="textNoShape">
              <a:avLst/>
            </a:prstTxWarp>
          </a:bodyPr>
          <a:lstStyle/>
          <a:p>
            <a:pPr algn="ctr"/>
            <a:r>
              <a:rPr lang="en-US" altLang="en-US" dirty="0"/>
              <a:t>Costs, Maintenance and Parking</a:t>
            </a:r>
          </a:p>
        </p:txBody>
      </p:sp>
      <p:sp>
        <p:nvSpPr>
          <p:cNvPr id="24580" name="Footer Placeholder 3"/>
          <p:cNvSpPr>
            <a:spLocks noGrp="1"/>
          </p:cNvSpPr>
          <p:nvPr>
            <p:ph type="ftr" sz="quarter" idx="1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fontAlgn="base" hangingPunct="1">
              <a:spcBef>
                <a:spcPct val="0"/>
              </a:spcBef>
              <a:spcAft>
                <a:spcPct val="0"/>
              </a:spcAft>
            </a:pPr>
            <a:endParaRPr lang="en-US" altLang="en-US" sz="1200" dirty="0">
              <a:solidFill>
                <a:schemeClr val="bg2"/>
              </a:solidFill>
              <a:cs typeface="Arial" panose="020B0604020202020204" pitchFamily="34" charset="0"/>
            </a:endParaRPr>
          </a:p>
        </p:txBody>
      </p:sp>
      <p:sp>
        <p:nvSpPr>
          <p:cNvPr id="24581" name="TextBox 9"/>
          <p:cNvSpPr txBox="1">
            <a:spLocks noChangeArrowheads="1"/>
          </p:cNvSpPr>
          <p:nvPr/>
        </p:nvSpPr>
        <p:spPr bwMode="auto">
          <a:xfrm>
            <a:off x="1066800" y="6324600"/>
            <a:ext cx="7162800" cy="400050"/>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1000" dirty="0">
                <a:latin typeface="Calibri" panose="020F0502020204030204" pitchFamily="34" charset="0"/>
              </a:rPr>
              <a:t>*Beals &amp; Thomas, Feasibility Study Dover Recreational Path, Dover, MA December 17, 2015</a:t>
            </a:r>
          </a:p>
          <a:p>
            <a:pPr eaLnBrk="1" hangingPunct="1"/>
            <a:r>
              <a:rPr lang="en-US" altLang="en-US" sz="1000" dirty="0">
                <a:latin typeface="Calibri" panose="020F0502020204030204" pitchFamily="34" charset="0"/>
              </a:rPr>
              <a:t>**Recreational Path Feasibility Study prepared by Dover Rail Trail Committee, Final Report – Spring 2014</a:t>
            </a:r>
          </a:p>
        </p:txBody>
      </p:sp>
      <p:sp>
        <p:nvSpPr>
          <p:cNvPr id="7" name="Content Placeholder 6"/>
          <p:cNvSpPr txBox="1">
            <a:spLocks/>
          </p:cNvSpPr>
          <p:nvPr/>
        </p:nvSpPr>
        <p:spPr bwMode="auto">
          <a:xfrm>
            <a:off x="304800" y="1371600"/>
            <a:ext cx="7696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228600" algn="l" defTabSz="914400" rtl="0" eaLnBrk="0" fontAlgn="base" latinLnBrk="0" hangingPunct="0">
              <a:lnSpc>
                <a:spcPct val="100000"/>
              </a:lnSpc>
              <a:spcBef>
                <a:spcPct val="20000"/>
              </a:spcBef>
              <a:spcAft>
                <a:spcPct val="0"/>
              </a:spcAft>
              <a:buClr>
                <a:schemeClr val="accent1"/>
              </a:buClr>
              <a:buSzTx/>
              <a:buFont typeface="Arial" panose="020B0604020202020204" pitchFamily="34" charset="0"/>
              <a:buNone/>
              <a:tabLst/>
              <a:defRPr/>
            </a:pPr>
            <a:r>
              <a:rPr kumimoji="0" lang="en-US" altLang="en-US" sz="2000" b="1" i="0" u="none" strike="noStrike" kern="1200" cap="none" spc="0" normalizeH="0" baseline="0" noProof="0" dirty="0">
                <a:ln>
                  <a:noFill/>
                </a:ln>
                <a:solidFill>
                  <a:schemeClr val="tx1"/>
                </a:solidFill>
                <a:effectLst/>
                <a:uLnTx/>
                <a:uFillTx/>
                <a:latin typeface="+mn-lt"/>
                <a:ea typeface="ヒラギノ角ゴ Pro W3" charset="-128"/>
                <a:cs typeface="ヒラギノ角ゴ Pro W3" charset="-128"/>
              </a:rPr>
              <a:t>Costs</a:t>
            </a:r>
          </a:p>
          <a:p>
            <a:pPr marL="639763" lvl="1" indent="-228600" eaLnBrk="0" hangingPunct="0">
              <a:spcBef>
                <a:spcPct val="20000"/>
              </a:spcBef>
              <a:buClr>
                <a:schemeClr val="accent2"/>
              </a:buClr>
              <a:buFont typeface="Arial" panose="020B0604020202020204" pitchFamily="34" charset="0"/>
              <a:buChar char="•"/>
              <a:defRPr/>
            </a:pPr>
            <a:r>
              <a:rPr lang="en-US" altLang="en-US" dirty="0">
                <a:latin typeface="+mn-lt"/>
              </a:rPr>
              <a:t>Beals &amp; Thomas estimate: $1,124,600 including environmental insurance</a:t>
            </a:r>
            <a:r>
              <a:rPr kumimoji="0" lang="en-US" altLang="en-US" b="0" i="0" u="none" strike="noStrike" kern="1200" cap="none" spc="0" normalizeH="0" baseline="0" noProof="0" dirty="0">
                <a:ln>
                  <a:noFill/>
                </a:ln>
                <a:solidFill>
                  <a:schemeClr val="tx1"/>
                </a:solidFill>
                <a:effectLst/>
                <a:uLnTx/>
                <a:uFillTx/>
                <a:latin typeface="+mn-lt"/>
                <a:ea typeface="ヒラギノ角ゴ Pro W3" charset="-128"/>
                <a:cs typeface="+mn-cs"/>
              </a:rPr>
              <a:t>*</a:t>
            </a:r>
          </a:p>
          <a:p>
            <a:pPr marL="639763" marR="0" lvl="1" indent="-22860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defRPr/>
            </a:pPr>
            <a:r>
              <a:rPr kumimoji="0" lang="en-US" altLang="en-US" b="0" i="0" u="none" strike="noStrike" kern="1200" cap="none" spc="0" normalizeH="0" baseline="0" noProof="0" dirty="0">
                <a:ln>
                  <a:noFill/>
                </a:ln>
                <a:solidFill>
                  <a:schemeClr val="tx1"/>
                </a:solidFill>
                <a:effectLst/>
                <a:uLnTx/>
                <a:uFillTx/>
                <a:latin typeface="+mn-lt"/>
                <a:ea typeface="ヒラギノ角ゴ Pro W3" charset="-128"/>
                <a:cs typeface="+mn-cs"/>
              </a:rPr>
              <a:t>Limited development should</a:t>
            </a:r>
            <a:r>
              <a:rPr kumimoji="0" lang="en-US" altLang="en-US" b="0" i="0" u="none" strike="noStrike" kern="1200" cap="none" spc="0" normalizeH="0" noProof="0" dirty="0">
                <a:ln>
                  <a:noFill/>
                </a:ln>
                <a:solidFill>
                  <a:schemeClr val="tx1"/>
                </a:solidFill>
                <a:effectLst/>
                <a:uLnTx/>
                <a:uFillTx/>
                <a:latin typeface="+mn-lt"/>
                <a:ea typeface="ヒラギノ角ゴ Pro W3" charset="-128"/>
                <a:cs typeface="+mn-cs"/>
              </a:rPr>
              <a:t> reduce costs</a:t>
            </a:r>
            <a:endParaRPr kumimoji="0" lang="en-US" altLang="en-US" b="0" i="0" u="none" strike="noStrike" kern="1200" cap="none" spc="0" normalizeH="0" baseline="0" noProof="0" dirty="0">
              <a:ln>
                <a:noFill/>
              </a:ln>
              <a:solidFill>
                <a:schemeClr val="tx1"/>
              </a:solidFill>
              <a:effectLst/>
              <a:uLnTx/>
              <a:uFillTx/>
              <a:latin typeface="+mn-lt"/>
              <a:ea typeface="ヒラギノ角ゴ Pro W3" charset="-128"/>
              <a:cs typeface="+mn-cs"/>
            </a:endParaRPr>
          </a:p>
          <a:p>
            <a:pPr marL="639763" marR="0" lvl="1" indent="-228600" algn="l" defTabSz="914400" rtl="0" eaLnBrk="0" fontAlgn="base" latinLnBrk="0" hangingPunct="0">
              <a:lnSpc>
                <a:spcPct val="100000"/>
              </a:lnSpc>
              <a:spcBef>
                <a:spcPct val="20000"/>
              </a:spcBef>
              <a:spcAft>
                <a:spcPct val="0"/>
              </a:spcAft>
              <a:buClr>
                <a:schemeClr val="accent2"/>
              </a:buClr>
              <a:buSzTx/>
              <a:buFont typeface="Arial" panose="020B0604020202020204" pitchFamily="34" charset="0"/>
              <a:buChar char="•"/>
              <a:tabLst/>
              <a:defRPr/>
            </a:pPr>
            <a:endParaRPr kumimoji="0" lang="en-US" altLang="en-US" sz="900" b="0" i="0" u="none" strike="noStrike" kern="1200" cap="none" spc="0" normalizeH="0" baseline="0" noProof="0" dirty="0">
              <a:ln>
                <a:noFill/>
              </a:ln>
              <a:solidFill>
                <a:schemeClr val="tx1"/>
              </a:solidFill>
              <a:effectLst/>
              <a:uLnTx/>
              <a:uFillTx/>
              <a:latin typeface="+mn-lt"/>
              <a:ea typeface="ヒラギノ角ゴ Pro W3" charset="-128"/>
              <a:cs typeface="+mn-cs"/>
            </a:endParaRPr>
          </a:p>
          <a:p>
            <a:pPr marL="342900" indent="-228600" eaLnBrk="0" hangingPunct="0">
              <a:spcBef>
                <a:spcPct val="20000"/>
              </a:spcBef>
              <a:buClr>
                <a:schemeClr val="accent1"/>
              </a:buClr>
            </a:pPr>
            <a:r>
              <a:rPr lang="en-US" altLang="en-US" sz="2000" b="1" dirty="0">
                <a:latin typeface="+mn-lt"/>
                <a:cs typeface="ヒラギノ角ゴ Pro W3" charset="-128"/>
              </a:rPr>
              <a:t>Maintenance of the trail</a:t>
            </a:r>
          </a:p>
          <a:p>
            <a:pPr marL="639763" lvl="1" indent="-228600" eaLnBrk="0" hangingPunct="0">
              <a:spcBef>
                <a:spcPct val="20000"/>
              </a:spcBef>
              <a:buClr>
                <a:schemeClr val="accent2"/>
              </a:buClr>
              <a:buFont typeface="Arial" panose="020B0604020202020204" pitchFamily="34" charset="0"/>
              <a:buChar char="•"/>
            </a:pPr>
            <a:r>
              <a:rPr lang="en-US" altLang="en-US" dirty="0">
                <a:latin typeface="+mn-lt"/>
              </a:rPr>
              <a:t>$40,000 maintenance escrow in estimate (10 years projected expense)</a:t>
            </a:r>
          </a:p>
          <a:p>
            <a:pPr marL="639763" lvl="1" indent="-228600" eaLnBrk="0" hangingPunct="0">
              <a:spcBef>
                <a:spcPct val="20000"/>
              </a:spcBef>
              <a:buClr>
                <a:schemeClr val="accent2"/>
              </a:buClr>
              <a:buFont typeface="Arial" panose="020B0604020202020204" pitchFamily="34" charset="0"/>
              <a:buChar char="•"/>
            </a:pPr>
            <a:r>
              <a:rPr lang="en-US" altLang="en-US" dirty="0">
                <a:latin typeface="+mn-lt"/>
              </a:rPr>
              <a:t>Friends of Dover Greenway will coordinate volunteer trail maintenance</a:t>
            </a:r>
          </a:p>
          <a:p>
            <a:pPr marL="639763" lvl="1" indent="-228600" eaLnBrk="0" hangingPunct="0">
              <a:spcBef>
                <a:spcPct val="20000"/>
              </a:spcBef>
              <a:buClr>
                <a:schemeClr val="accent2"/>
              </a:buClr>
              <a:buFont typeface="Arial" panose="020B0604020202020204" pitchFamily="34" charset="0"/>
              <a:buChar char="•"/>
            </a:pPr>
            <a:r>
              <a:rPr lang="en-US" altLang="en-US" dirty="0">
                <a:latin typeface="+mn-lt"/>
              </a:rPr>
              <a:t>The Highway Department will continue to maintain road crossings*</a:t>
            </a:r>
          </a:p>
          <a:p>
            <a:pPr marL="639763" lvl="1" indent="-228600" eaLnBrk="0" hangingPunct="0">
              <a:spcBef>
                <a:spcPct val="20000"/>
              </a:spcBef>
              <a:buClr>
                <a:schemeClr val="accent2"/>
              </a:buClr>
              <a:buFont typeface="Arial" panose="020B0604020202020204" pitchFamily="34" charset="0"/>
              <a:buChar char="•"/>
            </a:pPr>
            <a:endParaRPr lang="en-US" altLang="en-US" sz="1600" dirty="0">
              <a:latin typeface="+mn-lt"/>
            </a:endParaRPr>
          </a:p>
          <a:p>
            <a:pPr marL="342900" marR="0" lvl="0" indent="-228600" algn="l" defTabSz="914400" rtl="0" eaLnBrk="0" fontAlgn="base" latinLnBrk="0" hangingPunct="0">
              <a:lnSpc>
                <a:spcPct val="100000"/>
              </a:lnSpc>
              <a:spcBef>
                <a:spcPct val="0"/>
              </a:spcBef>
              <a:spcAft>
                <a:spcPts val="600"/>
              </a:spcAft>
              <a:buClr>
                <a:schemeClr val="accent1"/>
              </a:buClr>
              <a:buSzTx/>
              <a:buFont typeface="Arial" panose="020B0604020202020204" pitchFamily="34" charset="0"/>
              <a:buNone/>
              <a:tabLst/>
              <a:defRPr/>
            </a:pPr>
            <a:r>
              <a:rPr kumimoji="0" lang="en-US" altLang="en-US" sz="2000" b="1" i="0" u="none" strike="noStrike" kern="1200" cap="none" spc="0" normalizeH="0" baseline="0" noProof="0" dirty="0">
                <a:ln>
                  <a:noFill/>
                </a:ln>
                <a:solidFill>
                  <a:schemeClr val="tx1"/>
                </a:solidFill>
                <a:effectLst/>
                <a:uLnTx/>
                <a:uFillTx/>
                <a:latin typeface="+mn-lt"/>
                <a:ea typeface="ヒラギノ角ゴ Pro W3" charset="-128"/>
                <a:cs typeface="ヒラギノ角ゴ Pro W3" charset="-128"/>
              </a:rPr>
              <a:t>Parking</a:t>
            </a:r>
          </a:p>
          <a:p>
            <a:pPr marL="639763" marR="0" lvl="1" indent="-228600" algn="l" defTabSz="914400" rtl="0" eaLnBrk="0" fontAlgn="base" latinLnBrk="0" hangingPunct="0">
              <a:lnSpc>
                <a:spcPct val="100000"/>
              </a:lnSpc>
              <a:spcBef>
                <a:spcPct val="0"/>
              </a:spcBef>
              <a:spcAft>
                <a:spcPts val="600"/>
              </a:spcAft>
              <a:buClr>
                <a:schemeClr val="accent2"/>
              </a:buClr>
              <a:buSzTx/>
              <a:buFont typeface="Arial" panose="020B0604020202020204" pitchFamily="34" charset="0"/>
              <a:buChar char="•"/>
              <a:tabLst/>
              <a:defRPr/>
            </a:pPr>
            <a:r>
              <a:rPr kumimoji="0" lang="en-US" altLang="en-US" b="0" i="0" u="none" strike="noStrike" kern="1200" cap="none" spc="0" normalizeH="0" baseline="0" noProof="0" dirty="0">
                <a:ln>
                  <a:noFill/>
                </a:ln>
                <a:solidFill>
                  <a:schemeClr val="tx1"/>
                </a:solidFill>
                <a:effectLst/>
                <a:uLnTx/>
                <a:uFillTx/>
                <a:latin typeface="+mn-lt"/>
              </a:rPr>
              <a:t>There are currently 155 parking spots available in Dover center</a:t>
            </a:r>
            <a:r>
              <a:rPr lang="en-US" altLang="en-US" dirty="0">
                <a:latin typeface="+mn-lt"/>
              </a:rPr>
              <a:t>**</a:t>
            </a:r>
          </a:p>
          <a:p>
            <a:pPr marL="639763" marR="0" lvl="1" indent="-228600" algn="l" defTabSz="914400" rtl="0" eaLnBrk="0" fontAlgn="base" latinLnBrk="0" hangingPunct="0">
              <a:lnSpc>
                <a:spcPct val="100000"/>
              </a:lnSpc>
              <a:spcBef>
                <a:spcPct val="0"/>
              </a:spcBef>
              <a:spcAft>
                <a:spcPts val="600"/>
              </a:spcAft>
              <a:buClr>
                <a:schemeClr val="accent2"/>
              </a:buClr>
              <a:buSzTx/>
              <a:buFont typeface="Arial" panose="020B0604020202020204" pitchFamily="34" charset="0"/>
              <a:buChar char="•"/>
              <a:tabLst/>
              <a:defRPr/>
            </a:pPr>
            <a:r>
              <a:rPr lang="en-US" altLang="en-US" dirty="0">
                <a:latin typeface="+mn-lt"/>
              </a:rPr>
              <a:t>Friends estimate that 20 spaces will typically be needed on weekends</a:t>
            </a:r>
          </a:p>
          <a:p>
            <a:pPr marL="639763" marR="0" lvl="1" indent="-228600" algn="l" defTabSz="914400" rtl="0" eaLnBrk="0" fontAlgn="base" latinLnBrk="0" hangingPunct="0">
              <a:lnSpc>
                <a:spcPct val="100000"/>
              </a:lnSpc>
              <a:spcBef>
                <a:spcPct val="0"/>
              </a:spcBef>
              <a:spcAft>
                <a:spcPts val="600"/>
              </a:spcAft>
              <a:buClr>
                <a:schemeClr val="accent2"/>
              </a:buClr>
              <a:buSzTx/>
              <a:buFont typeface="Arial" panose="020B0604020202020204" pitchFamily="34" charset="0"/>
              <a:buChar char="•"/>
              <a:tabLst/>
              <a:defRPr/>
            </a:pPr>
            <a:r>
              <a:rPr lang="en-US" altLang="en-US" dirty="0">
                <a:latin typeface="+mn-lt"/>
              </a:rPr>
              <a:t>Additional parking option: </a:t>
            </a:r>
            <a:r>
              <a:rPr kumimoji="0" lang="en-US" altLang="en-US" b="0" i="0" u="none" strike="noStrike" kern="1200" cap="none" spc="0" normalizeH="0" baseline="0" noProof="0" dirty="0">
                <a:ln>
                  <a:noFill/>
                </a:ln>
                <a:solidFill>
                  <a:schemeClr val="tx1"/>
                </a:solidFill>
                <a:effectLst/>
                <a:uLnTx/>
                <a:uFillTx/>
                <a:latin typeface="+mn-lt"/>
              </a:rPr>
              <a:t> Channing Pond</a:t>
            </a:r>
            <a:r>
              <a:rPr kumimoji="0" lang="en-US" altLang="en-US" b="0" i="0" u="none" strike="noStrike" kern="1200" cap="none" spc="0" normalizeH="0" noProof="0" dirty="0">
                <a:ln>
                  <a:noFill/>
                </a:ln>
                <a:solidFill>
                  <a:schemeClr val="tx1"/>
                </a:solidFill>
                <a:effectLst/>
                <a:uLnTx/>
                <a:uFillTx/>
                <a:latin typeface="+mn-lt"/>
              </a:rPr>
              <a:t> with access through 46 Springdale</a:t>
            </a:r>
            <a:endParaRPr kumimoji="0" lang="en-US" altLang="en-US" b="0" i="0" u="none" strike="noStrike" kern="1200" cap="none" spc="0" normalizeH="0" baseline="0" noProof="0" dirty="0">
              <a:ln>
                <a:noFill/>
              </a:ln>
              <a:solidFill>
                <a:schemeClr val="tx1"/>
              </a:solidFill>
              <a:effectLst/>
              <a:uLnTx/>
              <a:uFillTx/>
              <a:latin typeface="+mn-lt"/>
            </a:endParaRPr>
          </a:p>
          <a:p>
            <a:pPr marL="342900" marR="0" lvl="0" indent="-228600" algn="l" defTabSz="914400" rtl="0" eaLnBrk="0" fontAlgn="base" latinLnBrk="0" hangingPunct="0">
              <a:lnSpc>
                <a:spcPct val="100000"/>
              </a:lnSpc>
              <a:spcBef>
                <a:spcPct val="20000"/>
              </a:spcBef>
              <a:spcAft>
                <a:spcPts val="1200"/>
              </a:spcAft>
              <a:buClr>
                <a:schemeClr val="accent1"/>
              </a:buClr>
              <a:buSzTx/>
              <a:buFont typeface="Arial" panose="020B0604020202020204" pitchFamily="34" charset="0"/>
              <a:buNone/>
              <a:tabLst/>
              <a:defRPr/>
            </a:pPr>
            <a:endParaRPr kumimoji="0" lang="en-US" altLang="en-US" sz="2400" b="0" i="0" u="none" strike="noStrike" kern="1200" cap="none" spc="0" normalizeH="0" baseline="0" noProof="0" dirty="0">
              <a:ln>
                <a:noFill/>
              </a:ln>
              <a:solidFill>
                <a:schemeClr val="tx1"/>
              </a:solidFill>
              <a:effectLst/>
              <a:uLnTx/>
              <a:uFillTx/>
              <a:latin typeface="+mn-lt"/>
              <a:ea typeface="ヒラギノ角ゴ Pro W3" charset="-128"/>
              <a:cs typeface="ヒラギノ角ゴ Pro W3" charset="-128"/>
            </a:endParaRPr>
          </a:p>
          <a:p>
            <a:pPr marL="342900" marR="0" lvl="0" indent="-228600" algn="l" defTabSz="914400" rtl="0" eaLnBrk="0" fontAlgn="base" latinLnBrk="0" hangingPunct="0">
              <a:lnSpc>
                <a:spcPct val="100000"/>
              </a:lnSpc>
              <a:spcBef>
                <a:spcPct val="20000"/>
              </a:spcBef>
              <a:spcAft>
                <a:spcPct val="0"/>
              </a:spcAft>
              <a:buClr>
                <a:schemeClr val="accent1"/>
              </a:buClr>
              <a:buSzTx/>
              <a:buFont typeface="Arial" panose="020B0604020202020204" pitchFamily="34" charset="0"/>
              <a:buChar char="•"/>
              <a:tabLst/>
              <a:defRPr/>
            </a:pPr>
            <a:endParaRPr kumimoji="0" lang="en-US" altLang="en-US" sz="2200" b="0" i="0" u="none" strike="noStrike" kern="1200" cap="none" spc="0" normalizeH="0" baseline="0" noProof="0" dirty="0">
              <a:ln>
                <a:noFill/>
              </a:ln>
              <a:solidFill>
                <a:schemeClr val="tx1"/>
              </a:solidFill>
              <a:effectLst/>
              <a:uLnTx/>
              <a:uFillTx/>
              <a:latin typeface="+mn-lt"/>
              <a:ea typeface="ヒラギノ角ゴ Pro W3" charset="-128"/>
              <a:cs typeface="ヒラギノ角ゴ Pro W3" charset="-128"/>
            </a:endParaRPr>
          </a:p>
          <a:p>
            <a:pPr marL="342900" marR="0" lvl="0" indent="-228600" algn="l" defTabSz="914400" rtl="0" eaLnBrk="0" fontAlgn="base" latinLnBrk="0" hangingPunct="0">
              <a:lnSpc>
                <a:spcPct val="100000"/>
              </a:lnSpc>
              <a:spcBef>
                <a:spcPct val="20000"/>
              </a:spcBef>
              <a:spcAft>
                <a:spcPct val="0"/>
              </a:spcAft>
              <a:buClr>
                <a:schemeClr val="accent1"/>
              </a:buClr>
              <a:buSzTx/>
              <a:buFont typeface="Arial" panose="020B0604020202020204" pitchFamily="34" charset="0"/>
              <a:buChar char="•"/>
              <a:tabLst/>
              <a:defRPr/>
            </a:pPr>
            <a:endParaRPr kumimoji="0" lang="en-US" altLang="en-US" sz="2200" b="0" i="0" u="none" strike="noStrike" kern="1200" cap="none" spc="0" normalizeH="0" baseline="0" noProof="0" dirty="0">
              <a:ln>
                <a:noFill/>
              </a:ln>
              <a:solidFill>
                <a:schemeClr val="tx1"/>
              </a:solidFill>
              <a:effectLst/>
              <a:uLnTx/>
              <a:uFillTx/>
              <a:latin typeface="+mn-lt"/>
              <a:ea typeface="ヒラギノ角ゴ Pro W3" charset="-128"/>
              <a:cs typeface="ヒラギノ角ゴ Pro W3" charset="-128"/>
            </a:endParaRPr>
          </a:p>
        </p:txBody>
      </p:sp>
    </p:spTree>
    <p:extLst>
      <p:ext uri="{BB962C8B-B14F-4D97-AF65-F5344CB8AC3E}">
        <p14:creationId xmlns:p14="http://schemas.microsoft.com/office/powerpoint/2010/main" val="278627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3352800" y="5808425"/>
            <a:ext cx="4889605" cy="830997"/>
          </a:xfrm>
          <a:prstGeom prst="rect">
            <a:avLst/>
          </a:prstGeom>
          <a:noFill/>
        </p:spPr>
        <p:txBody>
          <a:bodyPr wrap="square" rtlCol="0">
            <a:spAutoFit/>
          </a:bodyPr>
          <a:lstStyle/>
          <a:p>
            <a:r>
              <a:rPr lang="en-US" sz="1200" b="1" dirty="0"/>
              <a:t>References:</a:t>
            </a:r>
          </a:p>
          <a:p>
            <a:r>
              <a:rPr lang="en-US" sz="1200" i="1" dirty="0">
                <a:hlinkClick r:id="rId2"/>
              </a:rPr>
              <a:t>http://milfordtrail.org/2012trailcensus.html</a:t>
            </a:r>
            <a:endParaRPr lang="en-US" sz="1200" i="1" dirty="0"/>
          </a:p>
          <a:p>
            <a:r>
              <a:rPr lang="en-US" sz="1200" dirty="0"/>
              <a:t>Calculation – 1 user per 33 residents within 2 miles of trail</a:t>
            </a:r>
          </a:p>
          <a:p>
            <a:r>
              <a:rPr lang="en-US" sz="1200" i="1" dirty="0"/>
              <a:t>Salem – Concord Bikeway Demand Estimate, </a:t>
            </a:r>
            <a:r>
              <a:rPr lang="it-IT" sz="1200" i="1" dirty="0"/>
              <a:t>Alta Planning + Design</a:t>
            </a:r>
            <a:endParaRPr lang="en-US" sz="1200" i="1" dirty="0"/>
          </a:p>
        </p:txBody>
      </p:sp>
      <p:sp>
        <p:nvSpPr>
          <p:cNvPr id="4" name="Oval 3"/>
          <p:cNvSpPr/>
          <p:nvPr/>
        </p:nvSpPr>
        <p:spPr>
          <a:xfrm>
            <a:off x="434340" y="1506571"/>
            <a:ext cx="2468880" cy="2468880"/>
          </a:xfrm>
          <a:prstGeom prst="ellipse">
            <a:avLst/>
          </a:prstGeom>
          <a:solidFill>
            <a:srgbClr val="99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423454" y="2388978"/>
            <a:ext cx="1465217" cy="646331"/>
          </a:xfrm>
          <a:prstGeom prst="rect">
            <a:avLst/>
          </a:prstGeom>
          <a:noFill/>
        </p:spPr>
        <p:txBody>
          <a:bodyPr wrap="square" rtlCol="0">
            <a:spAutoFit/>
          </a:bodyPr>
          <a:lstStyle/>
          <a:p>
            <a:pPr algn="ctr"/>
            <a:r>
              <a:rPr lang="en-US" b="1" dirty="0"/>
              <a:t>Milford </a:t>
            </a:r>
          </a:p>
          <a:p>
            <a:pPr algn="ctr"/>
            <a:r>
              <a:rPr lang="en-US" b="1" i="1" dirty="0"/>
              <a:t>pop. 25,000</a:t>
            </a:r>
          </a:p>
        </p:txBody>
      </p:sp>
      <p:sp>
        <p:nvSpPr>
          <p:cNvPr id="6" name="TextBox 5"/>
          <p:cNvSpPr txBox="1"/>
          <p:nvPr/>
        </p:nvSpPr>
        <p:spPr>
          <a:xfrm>
            <a:off x="5048250" y="2582850"/>
            <a:ext cx="3369128" cy="738664"/>
          </a:xfrm>
          <a:prstGeom prst="rect">
            <a:avLst/>
          </a:prstGeom>
          <a:noFill/>
        </p:spPr>
        <p:txBody>
          <a:bodyPr wrap="square" rtlCol="0">
            <a:spAutoFit/>
          </a:bodyPr>
          <a:lstStyle/>
          <a:p>
            <a:pPr algn="ctr"/>
            <a:r>
              <a:rPr lang="en-US" b="1" i="1" dirty="0"/>
              <a:t>= 2,500 Upper Charles trail users</a:t>
            </a:r>
          </a:p>
          <a:p>
            <a:pPr algn="ctr"/>
            <a:r>
              <a:rPr lang="en-US" sz="1200" b="1" i="1" dirty="0"/>
              <a:t>on one of the busiest days of the year</a:t>
            </a:r>
          </a:p>
          <a:p>
            <a:pPr algn="ctr"/>
            <a:r>
              <a:rPr lang="en-US" sz="1200" b="1" i="1" dirty="0"/>
              <a:t> (5.7 mile trail, 200 users per hour) </a:t>
            </a:r>
          </a:p>
        </p:txBody>
      </p:sp>
      <p:sp>
        <p:nvSpPr>
          <p:cNvPr id="9" name="Oval 8"/>
          <p:cNvSpPr/>
          <p:nvPr/>
        </p:nvSpPr>
        <p:spPr>
          <a:xfrm>
            <a:off x="2308860" y="2117783"/>
            <a:ext cx="1188720" cy="1188720"/>
          </a:xfrm>
          <a:prstGeom prst="ellipse">
            <a:avLst/>
          </a:prstGeom>
          <a:solidFill>
            <a:srgbClr val="FFCC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2234838" y="2417844"/>
            <a:ext cx="1389016" cy="646331"/>
          </a:xfrm>
          <a:prstGeom prst="rect">
            <a:avLst/>
          </a:prstGeom>
          <a:noFill/>
        </p:spPr>
        <p:txBody>
          <a:bodyPr wrap="square" rtlCol="0">
            <a:spAutoFit/>
          </a:bodyPr>
          <a:lstStyle/>
          <a:p>
            <a:pPr algn="ctr"/>
            <a:r>
              <a:rPr lang="en-US" b="1" dirty="0"/>
              <a:t>Holliston</a:t>
            </a:r>
          </a:p>
          <a:p>
            <a:pPr algn="ctr"/>
            <a:r>
              <a:rPr lang="en-US" b="1" i="1" dirty="0"/>
              <a:t>pop. 14,000</a:t>
            </a:r>
          </a:p>
        </p:txBody>
      </p:sp>
      <p:sp>
        <p:nvSpPr>
          <p:cNvPr id="15" name="Oval 14"/>
          <p:cNvSpPr/>
          <p:nvPr/>
        </p:nvSpPr>
        <p:spPr>
          <a:xfrm>
            <a:off x="4800600" y="2680857"/>
            <a:ext cx="182880" cy="18288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3799113" y="2712143"/>
            <a:ext cx="381000" cy="120308"/>
          </a:xfrm>
          <a:prstGeom prst="rightArrow">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621574" y="4218721"/>
            <a:ext cx="7240633" cy="1107996"/>
            <a:chOff x="621574" y="4543864"/>
            <a:chExt cx="7240633" cy="1107996"/>
          </a:xfrm>
        </p:grpSpPr>
        <p:grpSp>
          <p:nvGrpSpPr>
            <p:cNvPr id="14" name="Group 13"/>
            <p:cNvGrpSpPr/>
            <p:nvPr/>
          </p:nvGrpSpPr>
          <p:grpSpPr>
            <a:xfrm>
              <a:off x="621574" y="4543864"/>
              <a:ext cx="7240633" cy="1107996"/>
              <a:chOff x="561703" y="3792750"/>
              <a:chExt cx="7240633" cy="1107996"/>
            </a:xfrm>
          </p:grpSpPr>
          <p:sp>
            <p:nvSpPr>
              <p:cNvPr id="7" name="Oval 6"/>
              <p:cNvSpPr/>
              <p:nvPr/>
            </p:nvSpPr>
            <p:spPr>
              <a:xfrm>
                <a:off x="1828800" y="3834675"/>
                <a:ext cx="548640" cy="548640"/>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b="1" spc="50" dirty="0">
                  <a:ln w="11430"/>
                  <a:solidFill>
                    <a:srgbClr val="0000FF"/>
                  </a:solidFill>
                  <a:effectLst>
                    <a:outerShdw blurRad="76200" dist="50800" dir="5400000" algn="tl" rotWithShape="0">
                      <a:srgbClr val="000000">
                        <a:alpha val="65000"/>
                      </a:srgbClr>
                    </a:outerShdw>
                  </a:effectLst>
                </a:endParaRPr>
              </a:p>
            </p:txBody>
          </p:sp>
          <p:sp>
            <p:nvSpPr>
              <p:cNvPr id="8" name="TextBox 7"/>
              <p:cNvSpPr txBox="1"/>
              <p:nvPr/>
            </p:nvSpPr>
            <p:spPr>
              <a:xfrm>
                <a:off x="561703" y="3822952"/>
                <a:ext cx="1245326" cy="646331"/>
              </a:xfrm>
              <a:prstGeom prst="rect">
                <a:avLst/>
              </a:prstGeom>
              <a:noFill/>
            </p:spPr>
            <p:txBody>
              <a:bodyPr wrap="square" rtlCol="0">
                <a:spAutoFit/>
              </a:bodyPr>
              <a:lstStyle/>
              <a:p>
                <a:pPr algn="ctr"/>
                <a:r>
                  <a:rPr lang="en-US" b="1" dirty="0"/>
                  <a:t>Dover</a:t>
                </a:r>
              </a:p>
              <a:p>
                <a:pPr algn="ctr"/>
                <a:r>
                  <a:rPr lang="en-US" b="1" i="1" dirty="0"/>
                  <a:t>pop. 6,000</a:t>
                </a:r>
              </a:p>
            </p:txBody>
          </p:sp>
          <p:sp>
            <p:nvSpPr>
              <p:cNvPr id="12" name="TextBox 11"/>
              <p:cNvSpPr txBox="1"/>
              <p:nvPr/>
            </p:nvSpPr>
            <p:spPr>
              <a:xfrm>
                <a:off x="5350329" y="3792750"/>
                <a:ext cx="2452007" cy="1107996"/>
              </a:xfrm>
              <a:prstGeom prst="rect">
                <a:avLst/>
              </a:prstGeom>
              <a:noFill/>
            </p:spPr>
            <p:txBody>
              <a:bodyPr wrap="square" rtlCol="0">
                <a:spAutoFit/>
              </a:bodyPr>
              <a:lstStyle/>
              <a:p>
                <a:pPr algn="ctr"/>
                <a:r>
                  <a:rPr lang="en-US" b="1" dirty="0"/>
                  <a:t>~200 trail users/day </a:t>
                </a:r>
              </a:p>
              <a:p>
                <a:pPr algn="ctr"/>
                <a:r>
                  <a:rPr lang="en-US" sz="1200" b="1" dirty="0"/>
                  <a:t>on weekend days in May</a:t>
                </a:r>
              </a:p>
              <a:p>
                <a:pPr algn="ctr"/>
                <a:r>
                  <a:rPr lang="en-US" sz="1200" b="1" dirty="0"/>
                  <a:t>60 users per day on weekdays</a:t>
                </a:r>
              </a:p>
              <a:p>
                <a:pPr algn="ctr"/>
                <a:r>
                  <a:rPr lang="en-US" sz="1200" b="1" dirty="0"/>
                  <a:t>10-40 users per day in winter</a:t>
                </a:r>
              </a:p>
              <a:p>
                <a:pPr algn="ctr"/>
                <a:r>
                  <a:rPr lang="en-US" sz="1200" b="1" dirty="0"/>
                  <a:t>(3 mile trail, 12 users per hour)</a:t>
                </a:r>
              </a:p>
            </p:txBody>
          </p:sp>
        </p:grpSp>
        <p:sp>
          <p:nvSpPr>
            <p:cNvPr id="16" name="Oval 15"/>
            <p:cNvSpPr/>
            <p:nvPr/>
          </p:nvSpPr>
          <p:spPr>
            <a:xfrm>
              <a:off x="4965192" y="4904052"/>
              <a:ext cx="18288" cy="18288"/>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Arrow 17"/>
            <p:cNvSpPr/>
            <p:nvPr/>
          </p:nvSpPr>
          <p:spPr>
            <a:xfrm>
              <a:off x="3799113" y="4837077"/>
              <a:ext cx="381000" cy="120308"/>
            </a:xfrm>
            <a:prstGeom prst="rightArrow">
              <a:avLst/>
            </a:prstGeom>
            <a:solidFill>
              <a:schemeClr val="tx1">
                <a:lumMod val="85000"/>
                <a:lumOff val="15000"/>
              </a:schemeClr>
            </a:solid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itle 21"/>
          <p:cNvSpPr>
            <a:spLocks noGrp="1"/>
          </p:cNvSpPr>
          <p:nvPr>
            <p:ph type="title"/>
          </p:nvPr>
        </p:nvSpPr>
        <p:spPr>
          <a:xfrm>
            <a:off x="1676400" y="76200"/>
            <a:ext cx="6400800" cy="1143000"/>
          </a:xfrm>
        </p:spPr>
        <p:txBody>
          <a:bodyPr/>
          <a:lstStyle/>
          <a:p>
            <a:r>
              <a:rPr lang="en-US" dirty="0"/>
              <a:t>Reasonable Usage Projected</a:t>
            </a:r>
          </a:p>
        </p:txBody>
      </p:sp>
    </p:spTree>
    <p:extLst>
      <p:ext uri="{BB962C8B-B14F-4D97-AF65-F5344CB8AC3E}">
        <p14:creationId xmlns:p14="http://schemas.microsoft.com/office/powerpoint/2010/main" val="117404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6400800" cy="1143000"/>
          </a:xfrm>
        </p:spPr>
        <p:txBody>
          <a:bodyPr wrap="square" numCol="1" anchorCtr="0" compatLnSpc="1">
            <a:prstTxWarp prst="textNoShape">
              <a:avLst/>
            </a:prstTxWarp>
          </a:bodyPr>
          <a:lstStyle/>
          <a:p>
            <a:r>
              <a:rPr lang="en-US" altLang="en-US" dirty="0"/>
              <a:t>If We Vote “NO” Tonight…</a:t>
            </a:r>
          </a:p>
        </p:txBody>
      </p:sp>
      <p:sp>
        <p:nvSpPr>
          <p:cNvPr id="38915" name="Content Placeholder 2"/>
          <p:cNvSpPr>
            <a:spLocks noGrp="1"/>
          </p:cNvSpPr>
          <p:nvPr>
            <p:ph idx="1"/>
          </p:nvPr>
        </p:nvSpPr>
        <p:spPr>
          <a:xfrm>
            <a:off x="457200" y="1219200"/>
            <a:ext cx="7620000" cy="4800600"/>
          </a:xfrm>
        </p:spPr>
        <p:txBody>
          <a:bodyPr/>
          <a:lstStyle/>
          <a:p>
            <a:r>
              <a:rPr lang="en-US" altLang="en-US" dirty="0"/>
              <a:t>Persistent </a:t>
            </a:r>
            <a:r>
              <a:rPr lang="en-US" altLang="en-US" u="sng" dirty="0"/>
              <a:t>safety</a:t>
            </a:r>
            <a:r>
              <a:rPr lang="en-US" altLang="en-US" dirty="0"/>
              <a:t> concerns for walkers/kids on Dover’s roads</a:t>
            </a:r>
          </a:p>
          <a:p>
            <a:endParaRPr lang="en-US" altLang="en-US" dirty="0"/>
          </a:p>
          <a:p>
            <a:r>
              <a:rPr lang="en-US" altLang="en-US" dirty="0"/>
              <a:t>Continued limited outdoor recreation opportunities for residents who are disabled or have unsteady gaits</a:t>
            </a:r>
          </a:p>
          <a:p>
            <a:pPr marL="114300" indent="0">
              <a:buNone/>
            </a:pPr>
            <a:endParaRPr lang="en-US" altLang="en-US" dirty="0"/>
          </a:p>
          <a:p>
            <a:r>
              <a:rPr lang="en-US" altLang="en-US" dirty="0"/>
              <a:t>Loss of control of the corridor:</a:t>
            </a:r>
          </a:p>
          <a:p>
            <a:pPr lvl="1"/>
            <a:r>
              <a:rPr lang="en-US" altLang="en-US" dirty="0"/>
              <a:t>Weston</a:t>
            </a:r>
          </a:p>
          <a:p>
            <a:pPr lvl="1"/>
            <a:r>
              <a:rPr lang="en-US" altLang="en-US" dirty="0"/>
              <a:t>Sudbury</a:t>
            </a:r>
          </a:p>
          <a:p>
            <a:pPr marL="411163" lvl="1" indent="0">
              <a:buNone/>
            </a:pPr>
            <a:endParaRPr lang="en-US" altLang="en-US" dirty="0"/>
          </a:p>
          <a:p>
            <a:r>
              <a:rPr lang="en-US" altLang="en-US" dirty="0"/>
              <a:t>Missed opportunity to have a recreational resource</a:t>
            </a:r>
            <a:r>
              <a:rPr lang="en-US" altLang="en-US" u="sng" dirty="0"/>
              <a:t> accessible by all of Dover</a:t>
            </a:r>
          </a:p>
          <a:p>
            <a:pPr>
              <a:buNone/>
            </a:pPr>
            <a:r>
              <a:rPr lang="en-US" altLang="en-US" sz="2000" b="1" i="1" dirty="0"/>
              <a:t>	</a:t>
            </a:r>
            <a:r>
              <a:rPr lang="en-US" altLang="en-US" sz="2000" i="1" dirty="0"/>
              <a:t>“55 percent of trail users exercising more now than before they had access to the trail”*</a:t>
            </a:r>
          </a:p>
          <a:p>
            <a:pPr>
              <a:buNone/>
            </a:pPr>
            <a:endParaRPr lang="en-US" altLang="en-US" sz="2000" i="1" dirty="0"/>
          </a:p>
          <a:p>
            <a:pPr marL="114300" indent="0">
              <a:buNone/>
            </a:pPr>
            <a:endParaRPr lang="en-US" altLang="en-US" dirty="0"/>
          </a:p>
        </p:txBody>
      </p:sp>
      <p:sp>
        <p:nvSpPr>
          <p:cNvPr id="38916" name="Footer Placeholder 3"/>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fontAlgn="base" hangingPunct="1">
              <a:spcBef>
                <a:spcPct val="0"/>
              </a:spcBef>
              <a:spcAft>
                <a:spcPct val="0"/>
              </a:spcAft>
            </a:pPr>
            <a:endParaRPr lang="en-US" altLang="en-US" sz="1200" dirty="0">
              <a:solidFill>
                <a:srgbClr val="DFDCB7"/>
              </a:solidFill>
              <a:cs typeface="Arial" panose="020B0604020202020204" pitchFamily="34" charset="0"/>
            </a:endParaRPr>
          </a:p>
        </p:txBody>
      </p:sp>
      <p:sp>
        <p:nvSpPr>
          <p:cNvPr id="38917" name="TextBox 6"/>
          <p:cNvSpPr txBox="1">
            <a:spLocks noChangeArrowheads="1"/>
          </p:cNvSpPr>
          <p:nvPr/>
        </p:nvSpPr>
        <p:spPr bwMode="auto">
          <a:xfrm>
            <a:off x="1981200" y="6275388"/>
            <a:ext cx="4724400"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sz="1100" dirty="0">
                <a:solidFill>
                  <a:srgbClr val="2F2B20"/>
                </a:solidFill>
                <a:cs typeface="Arial" panose="020B0604020202020204" pitchFamily="34" charset="0"/>
              </a:rPr>
              <a:t>*Ross C. Brownson, “Promoting and Evaluating Walking Trails in Rural</a:t>
            </a:r>
          </a:p>
          <a:p>
            <a:pPr eaLnBrk="1" hangingPunct="1"/>
            <a:r>
              <a:rPr lang="en-US" altLang="en-US" sz="1100" dirty="0">
                <a:solidFill>
                  <a:srgbClr val="2F2B20"/>
                </a:solidFill>
                <a:cs typeface="Arial" panose="020B0604020202020204" pitchFamily="34" charset="0"/>
              </a:rPr>
              <a:t>Missouri,” Saint Louis University School of Public Health, 1999</a:t>
            </a:r>
          </a:p>
        </p:txBody>
      </p:sp>
    </p:spTree>
    <p:extLst>
      <p:ext uri="{BB962C8B-B14F-4D97-AF65-F5344CB8AC3E}">
        <p14:creationId xmlns:p14="http://schemas.microsoft.com/office/powerpoint/2010/main" val="27075307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6400" y="76200"/>
            <a:ext cx="6400800" cy="1143000"/>
          </a:xfrm>
        </p:spPr>
        <p:txBody>
          <a:bodyPr wrap="square" numCol="1" anchorCtr="0" compatLnSpc="1">
            <a:prstTxWarp prst="textNoShape">
              <a:avLst/>
            </a:prstTxWarp>
          </a:bodyPr>
          <a:lstStyle/>
          <a:p>
            <a:pPr eaLnBrk="1" hangingPunct="1">
              <a:defRPr/>
            </a:pPr>
            <a:r>
              <a:rPr lang="en-US" dirty="0"/>
              <a:t>Benefits for all Dover Residents</a:t>
            </a:r>
          </a:p>
        </p:txBody>
      </p:sp>
      <p:sp>
        <p:nvSpPr>
          <p:cNvPr id="27651" name="Content Placeholder 5"/>
          <p:cNvSpPr>
            <a:spLocks noGrp="1"/>
          </p:cNvSpPr>
          <p:nvPr>
            <p:ph idx="1"/>
          </p:nvPr>
        </p:nvSpPr>
        <p:spPr>
          <a:xfrm>
            <a:off x="152400" y="1371600"/>
            <a:ext cx="5029200" cy="4724400"/>
          </a:xfrm>
        </p:spPr>
        <p:txBody>
          <a:bodyPr/>
          <a:lstStyle/>
          <a:p>
            <a:pPr eaLnBrk="1" hangingPunct="1">
              <a:spcAft>
                <a:spcPts val="600"/>
              </a:spcAft>
            </a:pPr>
            <a:r>
              <a:rPr lang="en-US" altLang="en-US" sz="2000" b="1" dirty="0"/>
              <a:t>Improve public safety, expand resources</a:t>
            </a:r>
          </a:p>
          <a:p>
            <a:pPr marL="914400" lvl="1" indent="-137160" eaLnBrk="1" hangingPunct="1">
              <a:spcAft>
                <a:spcPts val="400"/>
              </a:spcAft>
            </a:pPr>
            <a:r>
              <a:rPr lang="en-US" altLang="en-US" sz="1800" dirty="0"/>
              <a:t>Safer in-town connections &amp; recreation</a:t>
            </a:r>
          </a:p>
          <a:p>
            <a:pPr marL="914400" lvl="1" indent="-137160" eaLnBrk="1" hangingPunct="1">
              <a:spcAft>
                <a:spcPts val="400"/>
              </a:spcAft>
            </a:pPr>
            <a:r>
              <a:rPr lang="en-US" altLang="en-US" sz="1800" dirty="0"/>
              <a:t>Only ADA-accessible path allowing recreation for all</a:t>
            </a:r>
          </a:p>
          <a:p>
            <a:pPr marL="914400" lvl="1" indent="-137160" eaLnBrk="1" hangingPunct="1">
              <a:spcBef>
                <a:spcPts val="432"/>
              </a:spcBef>
              <a:spcAft>
                <a:spcPts val="1400"/>
              </a:spcAft>
            </a:pPr>
            <a:r>
              <a:rPr lang="en-US" altLang="en-US" sz="1800" dirty="0"/>
              <a:t>Environmental safeguard</a:t>
            </a:r>
          </a:p>
          <a:p>
            <a:pPr eaLnBrk="1" hangingPunct="1">
              <a:spcAft>
                <a:spcPts val="600"/>
              </a:spcAft>
            </a:pPr>
            <a:r>
              <a:rPr lang="en-US" altLang="en-US" sz="2000" b="1" dirty="0"/>
              <a:t>Dover control of corridor</a:t>
            </a:r>
          </a:p>
          <a:p>
            <a:pPr marL="914400" lvl="1" indent="-137160" eaLnBrk="1" hangingPunct="1">
              <a:spcAft>
                <a:spcPts val="400"/>
              </a:spcAft>
            </a:pPr>
            <a:r>
              <a:rPr lang="en-US" altLang="en-US" sz="1800" dirty="0"/>
              <a:t>Leverage town use</a:t>
            </a:r>
          </a:p>
          <a:p>
            <a:pPr marL="914400" lvl="1" indent="-137160" eaLnBrk="1" hangingPunct="1">
              <a:spcAft>
                <a:spcPts val="1400"/>
              </a:spcAft>
            </a:pPr>
            <a:r>
              <a:rPr lang="en-US" altLang="en-US" sz="1800" dirty="0"/>
              <a:t>Economic value</a:t>
            </a:r>
          </a:p>
          <a:p>
            <a:pPr eaLnBrk="1" hangingPunct="1">
              <a:spcAft>
                <a:spcPts val="600"/>
              </a:spcAft>
            </a:pPr>
            <a:r>
              <a:rPr lang="en-US" altLang="en-US" sz="2000" b="1" dirty="0"/>
              <a:t>Greater sense of community</a:t>
            </a:r>
          </a:p>
          <a:p>
            <a:pPr marL="914400" lvl="1" indent="-137160" eaLnBrk="1" hangingPunct="1">
              <a:spcAft>
                <a:spcPts val="600"/>
              </a:spcAft>
            </a:pPr>
            <a:r>
              <a:rPr lang="en-US" altLang="en-US" sz="1800" dirty="0"/>
              <a:t>Connect people, places, past history</a:t>
            </a:r>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27652" name="Footer Placeholder 3"/>
          <p:cNvSpPr>
            <a:spLocks noGrp="1"/>
          </p:cNvSpPr>
          <p:nvPr>
            <p:ph type="ftr" sz="quarter" idx="1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fontAlgn="base" hangingPunct="1">
              <a:spcBef>
                <a:spcPct val="0"/>
              </a:spcBef>
              <a:spcAft>
                <a:spcPct val="0"/>
              </a:spcAft>
            </a:pPr>
            <a:endParaRPr lang="en-US" altLang="en-US" sz="1200" dirty="0">
              <a:solidFill>
                <a:srgbClr val="DFDCB7"/>
              </a:solidFill>
              <a:cs typeface="Arial" panose="020B0604020202020204" pitchFamily="34" charset="0"/>
            </a:endParaRPr>
          </a:p>
        </p:txBody>
      </p:sp>
      <p:pic>
        <p:nvPicPr>
          <p:cNvPr id="27653"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2177" y="1600200"/>
            <a:ext cx="2871223" cy="3733800"/>
          </a:xfrm>
          <a:prstGeom prst="rect">
            <a:avLst/>
          </a:prstGeom>
          <a:ln>
            <a:noFill/>
          </a:ln>
          <a:effectLst>
            <a:outerShdw blurRad="292100" dist="139700" dir="2700000" algn="tl" rotWithShape="0">
              <a:srgbClr val="333333">
                <a:alpha val="65000"/>
              </a:srgb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
        <p:nvSpPr>
          <p:cNvPr id="27654" name="TextBox 1"/>
          <p:cNvSpPr txBox="1">
            <a:spLocks noChangeArrowheads="1"/>
          </p:cNvSpPr>
          <p:nvPr/>
        </p:nvSpPr>
        <p:spPr bwMode="auto">
          <a:xfrm>
            <a:off x="2209800" y="6103938"/>
            <a:ext cx="4267200" cy="830997"/>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hangingPunct="1"/>
            <a:r>
              <a:rPr lang="en-US" altLang="en-US" i="1" dirty="0">
                <a:latin typeface="Calibri" panose="020F0502020204030204" pitchFamily="34" charset="0"/>
              </a:rPr>
              <a:t>Be Part of a Legacy for Dover</a:t>
            </a:r>
          </a:p>
          <a:p>
            <a:pPr eaLnBrk="1" hangingPunct="1"/>
            <a:endParaRPr lang="en-US" altLang="en-US" dirty="0">
              <a:latin typeface="Calibri" panose="020F0502020204030204" pitchFamily="34" charset="0"/>
            </a:endParaRPr>
          </a:p>
        </p:txBody>
      </p:sp>
    </p:spTree>
    <p:extLst>
      <p:ext uri="{BB962C8B-B14F-4D97-AF65-F5344CB8AC3E}">
        <p14:creationId xmlns:p14="http://schemas.microsoft.com/office/powerpoint/2010/main" val="14090339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3"/>
          <p:cNvSpPr>
            <a:spLocks noGrp="1" noChangeArrowheads="1"/>
          </p:cNvSpPr>
          <p:nvPr>
            <p:ph type="subTitle" idx="1"/>
          </p:nvPr>
        </p:nvSpPr>
        <p:spPr>
          <a:xfrm>
            <a:off x="0" y="3962400"/>
            <a:ext cx="9144000" cy="1295400"/>
          </a:xfrm>
        </p:spPr>
        <p:txBody>
          <a:bodyPr/>
          <a:lstStyle/>
          <a:p>
            <a:pPr algn="ctr" eaLnBrk="1" hangingPunct="1"/>
            <a:r>
              <a:rPr lang="en-US" altLang="en-US" sz="2800" dirty="0">
                <a:solidFill>
                  <a:schemeClr val="tx2"/>
                </a:solidFill>
                <a:latin typeface="Cambria" panose="02040503050406030204" pitchFamily="18" charset="0"/>
              </a:rPr>
              <a:t>Thank you.</a:t>
            </a:r>
          </a:p>
          <a:p>
            <a:pPr algn="ctr" eaLnBrk="1" hangingPunct="1"/>
            <a:r>
              <a:rPr lang="en-US" altLang="en-US" sz="2800" dirty="0">
                <a:solidFill>
                  <a:schemeClr val="tx2"/>
                </a:solidFill>
                <a:latin typeface="Cambria" panose="02040503050406030204" pitchFamily="18" charset="0"/>
              </a:rPr>
              <a:t>Please vote “YES” on Article 18</a:t>
            </a:r>
          </a:p>
          <a:p>
            <a:pPr eaLnBrk="1" hangingPunct="1"/>
            <a:endParaRPr lang="en-US" altLang="en-US" dirty="0">
              <a:solidFill>
                <a:srgbClr val="8E8D8C"/>
              </a:solidFill>
            </a:endParaRPr>
          </a:p>
          <a:p>
            <a:pPr eaLnBrk="1" hangingPunct="1"/>
            <a:endParaRPr lang="en-US" altLang="en-US" dirty="0">
              <a:solidFill>
                <a:srgbClr val="FF0000"/>
              </a:solidFill>
            </a:endParaRPr>
          </a:p>
        </p:txBody>
      </p:sp>
      <p:pic>
        <p:nvPicPr>
          <p:cNvPr id="43012" name="Picture 11"/>
          <p:cNvPicPr>
            <a:picLocks noChangeAspect="1" noChangeArrowheads="1"/>
          </p:cNvPicPr>
          <p:nvPr/>
        </p:nvPicPr>
        <p:blipFill>
          <a:blip r:embed="rId2">
            <a:extLst>
              <a:ext uri="{28A0092B-C50C-407E-A947-70E740481C1C}">
                <a14:useLocalDpi xmlns:a14="http://schemas.microsoft.com/office/drawing/2010/main" val="0"/>
              </a:ext>
            </a:extLst>
          </a:blip>
          <a:srcRect b="24538"/>
          <a:stretch>
            <a:fillRect/>
          </a:stretch>
        </p:blipFill>
        <p:spPr bwMode="auto">
          <a:xfrm>
            <a:off x="1143000" y="0"/>
            <a:ext cx="6454775" cy="3705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18: The Motion</a:t>
            </a:r>
          </a:p>
        </p:txBody>
      </p:sp>
      <p:sp>
        <p:nvSpPr>
          <p:cNvPr id="5" name="Content Placeholder 4"/>
          <p:cNvSpPr>
            <a:spLocks noGrp="1"/>
          </p:cNvSpPr>
          <p:nvPr>
            <p:ph idx="1"/>
          </p:nvPr>
        </p:nvSpPr>
        <p:spPr/>
        <p:txBody>
          <a:bodyPr/>
          <a:lstStyle/>
          <a:p>
            <a:pPr marL="114300" indent="0">
              <a:buNone/>
            </a:pPr>
            <a:r>
              <a:rPr lang="en-US" sz="1800" dirty="0"/>
              <a:t>I move that the Town vote to authorize the Board of Selectmen, on such terms and conditions as the Board of Selectmen</a:t>
            </a:r>
            <a:r>
              <a:rPr lang="it-IT" sz="1800" dirty="0"/>
              <a:t> deem appropriate</a:t>
            </a:r>
            <a:r>
              <a:rPr lang="en-US" sz="1800" dirty="0"/>
              <a:t>, to acquire a leasehold interest in, on, over, across, under and along all or any portion of the land known as Bay Colony railroad line or right of way within the Town of Dover excluding the portion of the Bay Colony railroad line that includes any bridge, trestle or supporting structure that spans the Charles River, for the purposes of establishing, constructing, operating and maintaining a multi-use path for non-motorized transportation, open space and recreation purposes and for all other purposes for which rail trails are now or hereafter may be used in the Commonwealth(“Rail Trail”); provided, however, that the Board of Selectmen shall not enter into any such lease until the Town has (1) received at least $50,000, in the forms of gifts or grant monies, to obtain environmental insurance that would satisfy the coverage requirements necessary to enable the Town to avail itself of the protections of Massachusetts General Laws Chapter 23A, Section 3I; and (2) negotiated a lease that permits the Town to limit development of the Rail Trail to that portion of the Rail Trail extending south of Springdale Avenue.</a:t>
            </a:r>
          </a:p>
        </p:txBody>
      </p:sp>
      <p:sp>
        <p:nvSpPr>
          <p:cNvPr id="6" name="Rectangle 5"/>
          <p:cNvSpPr/>
          <p:nvPr/>
        </p:nvSpPr>
        <p:spPr>
          <a:xfrm>
            <a:off x="381000" y="1524000"/>
            <a:ext cx="7772400" cy="4876800"/>
          </a:xfrm>
          <a:prstGeom prst="rect">
            <a:avLst/>
          </a:prstGeom>
          <a:solidFill>
            <a:schemeClr val="bg1">
              <a:alpha val="92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ular Callout 6"/>
          <p:cNvSpPr/>
          <p:nvPr/>
        </p:nvSpPr>
        <p:spPr>
          <a:xfrm>
            <a:off x="3091988" y="1493838"/>
            <a:ext cx="4015431" cy="1447800"/>
          </a:xfrm>
          <a:prstGeom prst="wedgeRoundRectCallout">
            <a:avLst>
              <a:gd name="adj1" fmla="val -24087"/>
              <a:gd name="adj2" fmla="val 72162"/>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authorize the Board of Selectmen to acquire a leasehold interest in the railroad line within the Town of Dover</a:t>
            </a:r>
          </a:p>
        </p:txBody>
      </p:sp>
      <p:sp>
        <p:nvSpPr>
          <p:cNvPr id="8" name="Rounded Rectangular Callout 7"/>
          <p:cNvSpPr/>
          <p:nvPr/>
        </p:nvSpPr>
        <p:spPr>
          <a:xfrm>
            <a:off x="740102" y="3319462"/>
            <a:ext cx="3009900" cy="914400"/>
          </a:xfrm>
          <a:prstGeom prst="wedgeRoundRectCallout">
            <a:avLst>
              <a:gd name="adj1" fmla="val -1484"/>
              <a:gd name="adj2" fmla="val -8209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excluding the bridge that spans the Charles River</a:t>
            </a:r>
          </a:p>
        </p:txBody>
      </p:sp>
      <p:sp>
        <p:nvSpPr>
          <p:cNvPr id="9" name="Rounded Rectangular Callout 8"/>
          <p:cNvSpPr/>
          <p:nvPr/>
        </p:nvSpPr>
        <p:spPr>
          <a:xfrm>
            <a:off x="4032904" y="3457574"/>
            <a:ext cx="1066800" cy="1219200"/>
          </a:xfrm>
          <a:prstGeom prst="wedgeRoundRectCallout">
            <a:avLst>
              <a:gd name="adj1" fmla="val -21991"/>
              <a:gd name="adj2" fmla="val 92905"/>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but NOT before</a:t>
            </a:r>
          </a:p>
        </p:txBody>
      </p:sp>
      <p:sp>
        <p:nvSpPr>
          <p:cNvPr id="10" name="Rounded Rectangular Callout 9"/>
          <p:cNvSpPr/>
          <p:nvPr/>
        </p:nvSpPr>
        <p:spPr>
          <a:xfrm>
            <a:off x="560108" y="5486400"/>
            <a:ext cx="3314700" cy="914400"/>
          </a:xfrm>
          <a:prstGeom prst="wedgeRoundRectCallout">
            <a:avLst>
              <a:gd name="adj1" fmla="val 72450"/>
              <a:gd name="adj2" fmla="val -46960"/>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receiving funding for the environmental insurance policy</a:t>
            </a:r>
          </a:p>
        </p:txBody>
      </p:sp>
      <p:sp>
        <p:nvSpPr>
          <p:cNvPr id="12" name="Rounded Rectangular Callout 11"/>
          <p:cNvSpPr/>
          <p:nvPr/>
        </p:nvSpPr>
        <p:spPr>
          <a:xfrm>
            <a:off x="5410200" y="3309937"/>
            <a:ext cx="2579215" cy="2438400"/>
          </a:xfrm>
          <a:prstGeom prst="wedgeRoundRectCallout">
            <a:avLst>
              <a:gd name="adj1" fmla="val -82293"/>
              <a:gd name="adj2" fmla="val 58301"/>
              <a:gd name="adj3" fmla="val 1666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AND ensuring that the lease will permit development of only the portion south of Springdale Ave</a:t>
            </a:r>
          </a:p>
        </p:txBody>
      </p:sp>
    </p:spTree>
    <p:extLst>
      <p:ext uri="{BB962C8B-B14F-4D97-AF65-F5344CB8AC3E}">
        <p14:creationId xmlns:p14="http://schemas.microsoft.com/office/powerpoint/2010/main" val="2545847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828800"/>
            <a:ext cx="3492380" cy="3606800"/>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ight Arrow 7"/>
          <p:cNvSpPr/>
          <p:nvPr/>
        </p:nvSpPr>
        <p:spPr>
          <a:xfrm>
            <a:off x="4038600" y="3429000"/>
            <a:ext cx="533400" cy="304800"/>
          </a:xfrm>
          <a:prstGeom prst="rightArrow">
            <a:avLst/>
          </a:prstGeom>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676400" y="76200"/>
            <a:ext cx="6400800" cy="1143000"/>
          </a:xfrm>
        </p:spPr>
        <p:txBody>
          <a:bodyPr wrap="square" numCol="1" anchorCtr="0" compatLnSpc="1">
            <a:prstTxWarp prst="textNoShape">
              <a:avLst/>
            </a:prstTxWarp>
          </a:bodyPr>
          <a:lstStyle/>
          <a:p>
            <a:pPr>
              <a:defRPr/>
            </a:pPr>
            <a:r>
              <a:rPr lang="en-US" dirty="0"/>
              <a:t>The Dover Greenway Vision</a:t>
            </a:r>
          </a:p>
        </p:txBody>
      </p:sp>
      <p:pic>
        <p:nvPicPr>
          <p:cNvPr id="7" name="Content Placeholder 6"/>
          <p:cNvPicPr>
            <a:picLocks noGrp="1" noChangeAspect="1"/>
          </p:cNvPicPr>
          <p:nvPr>
            <p:ph sz="half" idx="2"/>
          </p:nvPr>
        </p:nvPicPr>
        <p:blipFill rotWithShape="1">
          <a:blip r:embed="rId3"/>
          <a:srcRect l="15496" t="536" r="8410" b="-1"/>
          <a:stretch/>
        </p:blipFill>
        <p:spPr>
          <a:xfrm>
            <a:off x="4648200" y="1828800"/>
            <a:ext cx="3232227" cy="3657600"/>
          </a:xfrm>
          <a:effectLst>
            <a:outerShdw blurRad="292100" dist="139700" dir="2700000" algn="tl" rotWithShape="0">
              <a:srgbClr val="333333">
                <a:alpha val="65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76200"/>
            <a:ext cx="5638800" cy="1143000"/>
          </a:xfrm>
        </p:spPr>
        <p:txBody>
          <a:bodyPr wrap="square" numCol="1" anchorCtr="0" compatLnSpc="1">
            <a:prstTxWarp prst="textNoShape">
              <a:avLst/>
            </a:prstTxWarp>
          </a:bodyPr>
          <a:lstStyle/>
          <a:p>
            <a:r>
              <a:rPr lang="en-US" altLang="en-US" dirty="0"/>
              <a:t>Greenway Details</a:t>
            </a:r>
          </a:p>
        </p:txBody>
      </p:sp>
      <p:sp>
        <p:nvSpPr>
          <p:cNvPr id="18435" name="Content Placeholder 2"/>
          <p:cNvSpPr>
            <a:spLocks noGrp="1"/>
          </p:cNvSpPr>
          <p:nvPr>
            <p:ph idx="1"/>
          </p:nvPr>
        </p:nvSpPr>
        <p:spPr>
          <a:xfrm>
            <a:off x="304800" y="1333500"/>
            <a:ext cx="4495800" cy="5105400"/>
          </a:xfrm>
        </p:spPr>
        <p:txBody>
          <a:bodyPr/>
          <a:lstStyle/>
          <a:p>
            <a:r>
              <a:rPr lang="en-US" altLang="en-US" dirty="0"/>
              <a:t>Lease the MBTA’s unused land for 99 years for $1/year</a:t>
            </a:r>
          </a:p>
          <a:p>
            <a:endParaRPr lang="en-US" altLang="en-US" dirty="0"/>
          </a:p>
          <a:p>
            <a:r>
              <a:rPr lang="en-US" altLang="en-US" dirty="0"/>
              <a:t>Convert it into a 2.7 mile, flat, ADA-compliant path</a:t>
            </a:r>
          </a:p>
          <a:p>
            <a:endParaRPr lang="en-US" altLang="en-US" dirty="0"/>
          </a:p>
          <a:p>
            <a:r>
              <a:rPr lang="en-US" altLang="en-US" dirty="0"/>
              <a:t>Stone-dust surface for walking, biking, jogging and skiing</a:t>
            </a:r>
          </a:p>
          <a:p>
            <a:endParaRPr lang="en-US" altLang="en-US" dirty="0"/>
          </a:p>
          <a:p>
            <a:r>
              <a:rPr lang="en-US" altLang="en-US" dirty="0"/>
              <a:t>Start at Springdale Ave and extend to Hunt Drive </a:t>
            </a:r>
          </a:p>
          <a:p>
            <a:pPr>
              <a:buNone/>
            </a:pPr>
            <a:endParaRPr lang="en-US" altLang="en-US" dirty="0"/>
          </a:p>
          <a:p>
            <a:r>
              <a:rPr lang="en-US" altLang="en-US" dirty="0"/>
              <a:t>Protect 7 acres of land for Dover’s benefit</a:t>
            </a:r>
          </a:p>
          <a:p>
            <a:pPr>
              <a:buFont typeface="Arial" panose="020B0604020202020204" pitchFamily="34" charset="0"/>
              <a:buNone/>
            </a:pPr>
            <a:endParaRPr lang="en-US" altLang="en-US" dirty="0"/>
          </a:p>
        </p:txBody>
      </p:sp>
      <p:sp>
        <p:nvSpPr>
          <p:cNvPr id="18436" name="Footer Placeholder 3"/>
          <p:cNvSpPr>
            <a:spLocks noGrp="1"/>
          </p:cNvSpPr>
          <p:nvPr>
            <p:ph type="ftr" sz="quarter" idx="1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fontAlgn="base" hangingPunct="1">
              <a:spcBef>
                <a:spcPct val="0"/>
              </a:spcBef>
              <a:spcAft>
                <a:spcPct val="0"/>
              </a:spcAft>
            </a:pPr>
            <a:endParaRPr lang="en-US" altLang="en-US" sz="1200" dirty="0">
              <a:solidFill>
                <a:srgbClr val="DFDCB7"/>
              </a:solidFill>
              <a:cs typeface="Arial" panose="020B0604020202020204" pitchFamily="34" charset="0"/>
            </a:endParaRPr>
          </a:p>
        </p:txBody>
      </p:sp>
      <p:pic>
        <p:nvPicPr>
          <p:cNvPr id="7" name="Picture 6"/>
          <p:cNvPicPr>
            <a:picLocks noChangeAspect="1"/>
          </p:cNvPicPr>
          <p:nvPr/>
        </p:nvPicPr>
        <p:blipFill>
          <a:blip r:embed="rId2"/>
          <a:stretch>
            <a:fillRect/>
          </a:stretch>
        </p:blipFill>
        <p:spPr>
          <a:xfrm>
            <a:off x="4953000" y="1681480"/>
            <a:ext cx="3200399" cy="2204720"/>
          </a:xfrm>
          <a:prstGeom prst="rect">
            <a:avLst/>
          </a:prstGeom>
        </p:spPr>
      </p:pic>
      <p:pic>
        <p:nvPicPr>
          <p:cNvPr id="8" name="Content Placeholder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4495800"/>
            <a:ext cx="3233738" cy="1819262"/>
          </a:xfrm>
          <a:prstGeom prst="rect">
            <a:avLst/>
          </a:prstGeom>
          <a:noFill/>
          <a:ln>
            <a:noFill/>
          </a:ln>
          <a:effectLst>
            <a:outerShdw blurRad="292100" dist="139700" dir="2700000" algn="tl" rotWithShape="0">
              <a:srgbClr val="333333">
                <a:alpha val="64999"/>
              </a:srgbClr>
            </a:outerShdw>
          </a:effectLst>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415061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76200"/>
            <a:ext cx="6400800" cy="1143000"/>
          </a:xfrm>
        </p:spPr>
        <p:txBody>
          <a:bodyPr/>
          <a:lstStyle/>
          <a:p>
            <a:r>
              <a:rPr lang="en-US" dirty="0"/>
              <a:t>Yes Vote Lets Selectmen Take Over</a:t>
            </a:r>
          </a:p>
        </p:txBody>
      </p:sp>
      <p:sp>
        <p:nvSpPr>
          <p:cNvPr id="3" name="Content Placeholder 2"/>
          <p:cNvSpPr>
            <a:spLocks noGrp="1"/>
          </p:cNvSpPr>
          <p:nvPr>
            <p:ph idx="1"/>
          </p:nvPr>
        </p:nvSpPr>
        <p:spPr/>
        <p:txBody>
          <a:bodyPr/>
          <a:lstStyle/>
          <a:p>
            <a:r>
              <a:rPr lang="en-US" dirty="0"/>
              <a:t>Yes vote tonight </a:t>
            </a:r>
            <a:r>
              <a:rPr lang="en-US" dirty="0">
                <a:sym typeface="Wingdings" panose="05000000000000000000" pitchFamily="2" charset="2"/>
              </a:rPr>
              <a:t></a:t>
            </a:r>
            <a:r>
              <a:rPr lang="en-US" dirty="0"/>
              <a:t> Selectmen negotiate lease with MBTA</a:t>
            </a:r>
          </a:p>
          <a:p>
            <a:endParaRPr lang="en-US" dirty="0"/>
          </a:p>
          <a:p>
            <a:r>
              <a:rPr lang="en-US" dirty="0"/>
              <a:t>Selectmen may bring final lease back to Town Meeting before signing</a:t>
            </a:r>
          </a:p>
          <a:p>
            <a:endParaRPr lang="en-US" dirty="0"/>
          </a:p>
          <a:p>
            <a:r>
              <a:rPr lang="en-US" dirty="0"/>
              <a:t>Friends and Selectmen agree to fundraising goals for lease signing, breaking ground, etc.</a:t>
            </a:r>
          </a:p>
          <a:p>
            <a:endParaRPr lang="en-US" dirty="0"/>
          </a:p>
          <a:p>
            <a:r>
              <a:rPr lang="en-US" dirty="0"/>
              <a:t>Selectmen determine Greenway governance structure </a:t>
            </a:r>
          </a:p>
          <a:p>
            <a:pPr lvl="1"/>
            <a:r>
              <a:rPr lang="en-US" dirty="0"/>
              <a:t>Recommendation provided in Dover Rail Trail Committee report </a:t>
            </a:r>
          </a:p>
        </p:txBody>
      </p:sp>
      <p:sp>
        <p:nvSpPr>
          <p:cNvPr id="4" name="Footer Placeholder 3"/>
          <p:cNvSpPr>
            <a:spLocks noGrp="1"/>
          </p:cNvSpPr>
          <p:nvPr>
            <p:ph type="ftr" sz="quarter" idx="11"/>
          </p:nvPr>
        </p:nvSpPr>
        <p:spPr/>
        <p:txBody>
          <a:bodyPr/>
          <a:lstStyle/>
          <a:p>
            <a:pPr>
              <a:defRPr/>
            </a:pPr>
            <a:endParaRPr lang="en-US" dirty="0"/>
          </a:p>
        </p:txBody>
      </p:sp>
    </p:spTree>
    <p:extLst>
      <p:ext uri="{BB962C8B-B14F-4D97-AF65-F5344CB8AC3E}">
        <p14:creationId xmlns:p14="http://schemas.microsoft.com/office/powerpoint/2010/main" val="3342740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76200"/>
            <a:ext cx="7010400" cy="1143000"/>
          </a:xfrm>
        </p:spPr>
        <p:txBody>
          <a:bodyPr wrap="square" numCol="1" anchorCtr="0" compatLnSpc="1">
            <a:prstTxWarp prst="textNoShape">
              <a:avLst/>
            </a:prstTxWarp>
          </a:bodyPr>
          <a:lstStyle/>
          <a:p>
            <a:r>
              <a:rPr lang="en-US" altLang="en-US" dirty="0"/>
              <a:t>Limit Development to a Dover Trail</a:t>
            </a:r>
          </a:p>
        </p:txBody>
      </p:sp>
      <p:sp>
        <p:nvSpPr>
          <p:cNvPr id="20483" name="Footer Placeholder 3"/>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fontAlgn="base" hangingPunct="1">
              <a:spcBef>
                <a:spcPct val="0"/>
              </a:spcBef>
              <a:spcAft>
                <a:spcPct val="0"/>
              </a:spcAft>
            </a:pPr>
            <a:endParaRPr lang="en-US" altLang="en-US" sz="1200" dirty="0">
              <a:solidFill>
                <a:srgbClr val="DFDCB7"/>
              </a:solidFill>
              <a:cs typeface="Arial" panose="020B0604020202020204" pitchFamily="34" charset="0"/>
            </a:endParaRPr>
          </a:p>
        </p:txBody>
      </p:sp>
      <p:grpSp>
        <p:nvGrpSpPr>
          <p:cNvPr id="3" name="Group 2"/>
          <p:cNvGrpSpPr/>
          <p:nvPr/>
        </p:nvGrpSpPr>
        <p:grpSpPr>
          <a:xfrm>
            <a:off x="762000" y="1295400"/>
            <a:ext cx="7270750" cy="4648200"/>
            <a:chOff x="609600" y="1143000"/>
            <a:chExt cx="7270750" cy="4648200"/>
          </a:xfrm>
        </p:grpSpPr>
        <p:pic>
          <p:nvPicPr>
            <p:cNvPr id="2048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143000"/>
              <a:ext cx="7270750" cy="4648200"/>
            </a:xfrm>
            <a:prstGeom prst="rect">
              <a:avLst/>
            </a:prstGeom>
            <a:noFill/>
            <a:ln w="34925">
              <a:solidFill>
                <a:schemeClr val="tx1"/>
              </a:solidFill>
            </a:ln>
            <a:extLst>
              <a:ext uri="{909E8E84-426E-40dd-AFC4-6F175D3DCCD1}">
                <a14:hiddenFill xmlns="" xmlns:a14="http://schemas.microsoft.com/office/drawing/2010/main">
                  <a:solidFill>
                    <a:srgbClr val="FFFFFF"/>
                  </a:solidFill>
                </a14:hiddenFill>
              </a:ext>
            </a:extLst>
          </p:spPr>
        </p:pic>
        <p:sp>
          <p:nvSpPr>
            <p:cNvPr id="10" name="Freeform 9"/>
            <p:cNvSpPr/>
            <p:nvPr/>
          </p:nvSpPr>
          <p:spPr>
            <a:xfrm>
              <a:off x="4796287" y="2734574"/>
              <a:ext cx="0" cy="0"/>
            </a:xfrm>
            <a:custGeom>
              <a:avLst/>
              <a:gdLst>
                <a:gd name="connsiteX0" fmla="*/ 0 w 0"/>
                <a:gd name="connsiteY0" fmla="*/ 0 h 0"/>
                <a:gd name="connsiteX1" fmla="*/ 0 w 0"/>
                <a:gd name="connsiteY1" fmla="*/ 0 h 0"/>
              </a:gdLst>
              <a:ahLst/>
              <a:cxnLst>
                <a:cxn ang="0">
                  <a:pos x="connsiteX0" y="connsiteY0"/>
                </a:cxn>
                <a:cxn ang="0">
                  <a:pos x="connsiteX1" y="connsiteY1"/>
                </a:cxn>
              </a:cxnLst>
              <a:rect l="l" t="t" r="r" b="b"/>
              <a:pathLst>
                <a:path>
                  <a:moveTo>
                    <a:pt x="0" y="0"/>
                  </a:moveTo>
                  <a:lnTo>
                    <a:pt x="0" y="0"/>
                  </a:ln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2" name="Isosceles Triangle 11"/>
            <p:cNvSpPr/>
            <p:nvPr/>
          </p:nvSpPr>
          <p:spPr>
            <a:xfrm rot="2204452">
              <a:off x="2936851" y="4822399"/>
              <a:ext cx="133389" cy="18221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Isosceles Triangle 12"/>
            <p:cNvSpPr/>
            <p:nvPr/>
          </p:nvSpPr>
          <p:spPr>
            <a:xfrm rot="12584341">
              <a:off x="4757737" y="2612231"/>
              <a:ext cx="131354" cy="169284"/>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14"/>
            <p:cNvSpPr/>
            <p:nvPr/>
          </p:nvSpPr>
          <p:spPr>
            <a:xfrm>
              <a:off x="4767263" y="2747963"/>
              <a:ext cx="19050" cy="19050"/>
            </a:xfrm>
            <a:custGeom>
              <a:avLst/>
              <a:gdLst>
                <a:gd name="connsiteX0" fmla="*/ 19050 w 19050"/>
                <a:gd name="connsiteY0" fmla="*/ 0 h 19050"/>
                <a:gd name="connsiteX1" fmla="*/ 0 w 19050"/>
                <a:gd name="connsiteY1" fmla="*/ 19050 h 19050"/>
              </a:gdLst>
              <a:ahLst/>
              <a:cxnLst>
                <a:cxn ang="0">
                  <a:pos x="connsiteX0" y="connsiteY0"/>
                </a:cxn>
                <a:cxn ang="0">
                  <a:pos x="connsiteX1" y="connsiteY1"/>
                </a:cxn>
              </a:cxnLst>
              <a:rect l="l" t="t" r="r" b="b"/>
              <a:pathLst>
                <a:path w="19050" h="19050">
                  <a:moveTo>
                    <a:pt x="19050" y="0"/>
                  </a:moveTo>
                  <a:cubicBezTo>
                    <a:pt x="1808" y="11494"/>
                    <a:pt x="7322" y="4405"/>
                    <a:pt x="0" y="1905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7" name="Oval 16"/>
            <p:cNvSpPr/>
            <p:nvPr/>
          </p:nvSpPr>
          <p:spPr>
            <a:xfrm rot="2139583">
              <a:off x="5078285" y="1521540"/>
              <a:ext cx="381000" cy="1210800"/>
            </a:xfrm>
            <a:prstGeom prst="ellipse">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rot="2139583">
              <a:off x="2783207" y="4977040"/>
              <a:ext cx="123824" cy="522228"/>
            </a:xfrm>
            <a:prstGeom prst="ellipse">
              <a:avLst/>
            </a:prstGeom>
            <a:solidFill>
              <a:schemeClr val="accent1">
                <a:alpha val="40000"/>
              </a:schemeClr>
            </a:solidFill>
            <a:ln>
              <a:solidFill>
                <a:schemeClr val="accent1">
                  <a:shade val="50000"/>
                  <a:alpha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3200400" y="1828800"/>
              <a:ext cx="1828800" cy="307777"/>
            </a:xfrm>
            <a:prstGeom prst="rect">
              <a:avLst/>
            </a:prstGeom>
            <a:noFill/>
          </p:spPr>
          <p:txBody>
            <a:bodyPr wrap="square" rtlCol="0">
              <a:spAutoFit/>
            </a:bodyPr>
            <a:lstStyle/>
            <a:p>
              <a:r>
                <a:rPr lang="en-US" sz="1400" b="1" dirty="0"/>
                <a:t>Undeveloped Zone</a:t>
              </a:r>
            </a:p>
          </p:txBody>
        </p:sp>
        <p:sp>
          <p:nvSpPr>
            <p:cNvPr id="20" name="TextBox 19"/>
            <p:cNvSpPr txBox="1"/>
            <p:nvPr/>
          </p:nvSpPr>
          <p:spPr>
            <a:xfrm>
              <a:off x="990600" y="5029200"/>
              <a:ext cx="1828800" cy="307777"/>
            </a:xfrm>
            <a:prstGeom prst="rect">
              <a:avLst/>
            </a:prstGeom>
            <a:noFill/>
          </p:spPr>
          <p:txBody>
            <a:bodyPr wrap="square" rtlCol="0">
              <a:spAutoFit/>
            </a:bodyPr>
            <a:lstStyle/>
            <a:p>
              <a:r>
                <a:rPr lang="en-US" sz="1400" b="1" dirty="0"/>
                <a:t>Undeveloped Zone</a:t>
              </a:r>
            </a:p>
          </p:txBody>
        </p:sp>
        <p:sp>
          <p:nvSpPr>
            <p:cNvPr id="21" name="TextBox 20"/>
            <p:cNvSpPr txBox="1"/>
            <p:nvPr/>
          </p:nvSpPr>
          <p:spPr>
            <a:xfrm>
              <a:off x="1905000" y="3276600"/>
              <a:ext cx="1524000" cy="307777"/>
            </a:xfrm>
            <a:prstGeom prst="rect">
              <a:avLst/>
            </a:prstGeom>
            <a:noFill/>
          </p:spPr>
          <p:txBody>
            <a:bodyPr wrap="square" rtlCol="0">
              <a:spAutoFit/>
            </a:bodyPr>
            <a:lstStyle/>
            <a:p>
              <a:r>
                <a:rPr lang="en-US" sz="1400" b="1" dirty="0"/>
                <a:t>Convert Trail</a:t>
              </a:r>
            </a:p>
          </p:txBody>
        </p:sp>
        <p:cxnSp>
          <p:nvCxnSpPr>
            <p:cNvPr id="23" name="Straight Connector 22"/>
            <p:cNvCxnSpPr/>
            <p:nvPr/>
          </p:nvCxnSpPr>
          <p:spPr>
            <a:xfrm>
              <a:off x="3276600" y="3505200"/>
              <a:ext cx="304800" cy="3048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32136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76400" y="76200"/>
            <a:ext cx="6400800" cy="1143000"/>
          </a:xfrm>
        </p:spPr>
        <p:txBody>
          <a:bodyPr wrap="square" numCol="1" anchorCtr="0" compatLnSpc="1">
            <a:prstTxWarp prst="textNoShape">
              <a:avLst/>
            </a:prstTxWarp>
          </a:bodyPr>
          <a:lstStyle/>
          <a:p>
            <a:pPr eaLnBrk="1" hangingPunct="1">
              <a:defRPr/>
            </a:pPr>
            <a:r>
              <a:rPr lang="en-US" dirty="0"/>
              <a:t>Protections for Dover Residents</a:t>
            </a:r>
          </a:p>
        </p:txBody>
      </p:sp>
      <p:sp>
        <p:nvSpPr>
          <p:cNvPr id="27651" name="Content Placeholder 5"/>
          <p:cNvSpPr>
            <a:spLocks noGrp="1"/>
          </p:cNvSpPr>
          <p:nvPr>
            <p:ph idx="1"/>
          </p:nvPr>
        </p:nvSpPr>
        <p:spPr>
          <a:xfrm>
            <a:off x="533400" y="1295400"/>
            <a:ext cx="7848600" cy="3505200"/>
          </a:xfrm>
        </p:spPr>
        <p:txBody>
          <a:bodyPr/>
          <a:lstStyle/>
          <a:p>
            <a:pPr eaLnBrk="1" hangingPunct="1">
              <a:spcBef>
                <a:spcPts val="0"/>
              </a:spcBef>
              <a:spcAft>
                <a:spcPts val="0"/>
              </a:spcAft>
            </a:pPr>
            <a:r>
              <a:rPr lang="en-US" altLang="en-US" dirty="0"/>
              <a:t>No request for Town funds (FDG will gift to Town)</a:t>
            </a:r>
          </a:p>
          <a:p>
            <a:pPr marL="114300" indent="0" eaLnBrk="1" hangingPunct="1">
              <a:spcBef>
                <a:spcPts val="0"/>
              </a:spcBef>
              <a:spcAft>
                <a:spcPts val="0"/>
              </a:spcAft>
              <a:buNone/>
            </a:pPr>
            <a:endParaRPr lang="en-US" altLang="en-US" dirty="0"/>
          </a:p>
          <a:p>
            <a:pPr eaLnBrk="1" hangingPunct="1">
              <a:spcBef>
                <a:spcPts val="0"/>
              </a:spcBef>
              <a:spcAft>
                <a:spcPts val="0"/>
              </a:spcAft>
            </a:pPr>
            <a:r>
              <a:rPr lang="en-US" altLang="en-US" dirty="0"/>
              <a:t>Limits usage volume by restricting scope of trail </a:t>
            </a:r>
          </a:p>
          <a:p>
            <a:pPr marL="114300" indent="0" eaLnBrk="1" hangingPunct="1">
              <a:spcBef>
                <a:spcPts val="0"/>
              </a:spcBef>
              <a:spcAft>
                <a:spcPts val="0"/>
              </a:spcAft>
              <a:buNone/>
            </a:pPr>
            <a:endParaRPr lang="en-US" altLang="en-US" dirty="0"/>
          </a:p>
          <a:p>
            <a:pPr eaLnBrk="1" hangingPunct="1">
              <a:spcBef>
                <a:spcPts val="0"/>
              </a:spcBef>
              <a:spcAft>
                <a:spcPts val="0"/>
              </a:spcAft>
            </a:pPr>
            <a:r>
              <a:rPr lang="en-US" altLang="en-US" dirty="0"/>
              <a:t>Prevents loss of land to other potential lessees </a:t>
            </a:r>
          </a:p>
          <a:p>
            <a:pPr marL="114300" indent="0" eaLnBrk="1" hangingPunct="1">
              <a:spcBef>
                <a:spcPts val="0"/>
              </a:spcBef>
              <a:spcAft>
                <a:spcPts val="0"/>
              </a:spcAft>
              <a:buNone/>
            </a:pPr>
            <a:endParaRPr lang="en-US" altLang="en-US" dirty="0"/>
          </a:p>
          <a:p>
            <a:pPr eaLnBrk="1" hangingPunct="1">
              <a:spcBef>
                <a:spcPts val="0"/>
              </a:spcBef>
              <a:spcAft>
                <a:spcPts val="0"/>
              </a:spcAft>
            </a:pPr>
            <a:r>
              <a:rPr lang="en-US" altLang="en-US" dirty="0"/>
              <a:t>Removes rotting, contaminated ties / caps rail bed</a:t>
            </a:r>
          </a:p>
          <a:p>
            <a:pPr eaLnBrk="1" hangingPunct="1">
              <a:spcBef>
                <a:spcPts val="0"/>
              </a:spcBef>
              <a:spcAft>
                <a:spcPts val="0"/>
              </a:spcAft>
              <a:buNone/>
            </a:pPr>
            <a:endParaRPr lang="en-US" altLang="en-US" dirty="0"/>
          </a:p>
          <a:p>
            <a:pPr eaLnBrk="1" hangingPunct="1">
              <a:spcAft>
                <a:spcPts val="600"/>
              </a:spcAft>
            </a:pPr>
            <a:r>
              <a:rPr lang="en-US" altLang="en-US" dirty="0"/>
              <a:t>Significant protections to Dover for environmental liability</a:t>
            </a:r>
          </a:p>
          <a:p>
            <a:pPr marL="114300" indent="0" eaLnBrk="1" hangingPunct="1">
              <a:spcAft>
                <a:spcPts val="600"/>
              </a:spcAft>
              <a:buNone/>
            </a:pPr>
            <a:endParaRPr lang="en-US" altLang="en-US" sz="2300" dirty="0"/>
          </a:p>
          <a:p>
            <a:pPr eaLnBrk="1" hangingPunct="1">
              <a:spcAft>
                <a:spcPts val="600"/>
              </a:spcAft>
            </a:pPr>
            <a:endParaRPr lang="en-US" altLang="en-US" sz="2300" dirty="0"/>
          </a:p>
          <a:p>
            <a:pPr eaLnBrk="1" hangingPunct="1">
              <a:spcAft>
                <a:spcPts val="600"/>
              </a:spcAft>
            </a:pPr>
            <a:endParaRPr lang="en-US" altLang="en-US" sz="2300" dirty="0"/>
          </a:p>
          <a:p>
            <a:pPr eaLnBrk="1" hangingPunct="1">
              <a:spcAft>
                <a:spcPts val="600"/>
              </a:spcAft>
            </a:pPr>
            <a:endParaRPr lang="en-US" altLang="en-US" sz="2300" dirty="0"/>
          </a:p>
          <a:p>
            <a:pPr eaLnBrk="1" hangingPunct="1">
              <a:spcAft>
                <a:spcPts val="600"/>
              </a:spcAft>
            </a:pPr>
            <a:endParaRPr lang="en-US" altLang="en-US" sz="2300" dirty="0"/>
          </a:p>
          <a:p>
            <a:pPr eaLnBrk="1" hangingPunct="1">
              <a:spcAft>
                <a:spcPts val="600"/>
              </a:spcAft>
            </a:pPr>
            <a:endParaRPr lang="en-US" altLang="en-US" sz="2300" dirty="0"/>
          </a:p>
          <a:p>
            <a:pPr eaLnBrk="1" hangingPunct="1">
              <a:spcAft>
                <a:spcPts val="600"/>
              </a:spcAft>
            </a:pPr>
            <a:endParaRPr lang="en-US" altLang="en-US" sz="2300" dirty="0"/>
          </a:p>
          <a:p>
            <a:pPr eaLnBrk="1" hangingPunct="1">
              <a:spcAft>
                <a:spcPts val="600"/>
              </a:spcAft>
            </a:pPr>
            <a:endParaRPr lang="en-US" altLang="en-US" sz="2300" dirty="0"/>
          </a:p>
          <a:p>
            <a:pPr eaLnBrk="1" hangingPunct="1"/>
            <a:endParaRPr lang="en-US" altLang="en-US" dirty="0"/>
          </a:p>
          <a:p>
            <a:pPr eaLnBrk="1" hangingPunct="1"/>
            <a:endParaRPr lang="en-US" altLang="en-US" dirty="0"/>
          </a:p>
          <a:p>
            <a:pPr eaLnBrk="1" hangingPunct="1"/>
            <a:endParaRPr lang="en-US" altLang="en-US" dirty="0"/>
          </a:p>
          <a:p>
            <a:pPr eaLnBrk="1" hangingPunct="1"/>
            <a:endParaRPr lang="en-US" altLang="en-US" dirty="0"/>
          </a:p>
        </p:txBody>
      </p:sp>
      <p:sp>
        <p:nvSpPr>
          <p:cNvPr id="27652" name="Footer Placeholder 3"/>
          <p:cNvSpPr>
            <a:spLocks noGrp="1"/>
          </p:cNvSpPr>
          <p:nvPr>
            <p:ph type="ftr" sz="quarter" idx="11"/>
          </p:nvPr>
        </p:nvSpPr>
        <p:spPr bwMode="auto">
          <a:noFill/>
          <a:extLst>
            <a:ext uri="{909E8E84-426E-40dd-AFC4-6F175D3DCCD1}">
              <a14:hiddenFill xmlns:mc="http://schemas.openxmlformats.org/markup-compatibility/2006" xmlns:mv="urn:schemas-microsoft-com:mac:vml" xmlns:a14="http://schemas.microsoft.com/office/drawing/2010/main" xmlns="">
                <a:solidFill>
                  <a:srgbClr val="FFFFFF"/>
                </a:solidFill>
              </a14:hiddenFill>
            </a:ext>
            <a:ext uri="{91240B29-F687-4f45-9708-019B960494DF}">
              <a14:hiddenLine xmlns:mc="http://schemas.openxmlformats.org/markup-compatibility/2006" xmlns:mv="urn:schemas-microsoft-com:mac:vml"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ヒラギノ角ゴ Pro W3" charset="-128"/>
              </a:defRPr>
            </a:lvl1pPr>
            <a:lvl2pPr marL="37931725" indent="-37474525" eaLnBrk="0" hangingPunct="0">
              <a:defRPr sz="2400">
                <a:solidFill>
                  <a:schemeClr val="tx1"/>
                </a:solidFill>
                <a:latin typeface="Arial" panose="020B0604020202020204" pitchFamily="34" charset="0"/>
                <a:ea typeface="ヒラギノ角ゴ Pro W3" charset="-128"/>
              </a:defRPr>
            </a:lvl2pPr>
            <a:lvl3pPr eaLnBrk="0" hangingPunct="0">
              <a:defRPr sz="2400">
                <a:solidFill>
                  <a:schemeClr val="tx1"/>
                </a:solidFill>
                <a:latin typeface="Arial" panose="020B0604020202020204" pitchFamily="34" charset="0"/>
                <a:ea typeface="ヒラギノ角ゴ Pro W3" charset="-128"/>
              </a:defRPr>
            </a:lvl3pPr>
            <a:lvl4pPr eaLnBrk="0" hangingPunct="0">
              <a:defRPr sz="2400">
                <a:solidFill>
                  <a:schemeClr val="tx1"/>
                </a:solidFill>
                <a:latin typeface="Arial" panose="020B0604020202020204" pitchFamily="34" charset="0"/>
                <a:ea typeface="ヒラギノ角ゴ Pro W3" charset="-128"/>
              </a:defRPr>
            </a:lvl4pPr>
            <a:lvl5pPr eaLnBrk="0" hangingPunct="0">
              <a:defRPr sz="2400">
                <a:solidFill>
                  <a:schemeClr val="tx1"/>
                </a:solidFill>
                <a:latin typeface="Arial" panose="020B0604020202020204" pitchFamily="34" charset="0"/>
                <a:ea typeface="ヒラギノ角ゴ Pro W3"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ヒラギノ角ゴ Pro W3" charset="-128"/>
              </a:defRPr>
            </a:lvl9pPr>
          </a:lstStyle>
          <a:p>
            <a:pPr eaLnBrk="1" fontAlgn="base" hangingPunct="1">
              <a:spcBef>
                <a:spcPct val="0"/>
              </a:spcBef>
              <a:spcAft>
                <a:spcPct val="0"/>
              </a:spcAft>
            </a:pPr>
            <a:endParaRPr lang="en-US" altLang="en-US" sz="1200" dirty="0">
              <a:solidFill>
                <a:srgbClr val="DFDCB7"/>
              </a:solidFill>
              <a:cs typeface="Arial" panose="020B0604020202020204" pitchFamily="34" charset="0"/>
            </a:endParaRPr>
          </a:p>
        </p:txBody>
      </p:sp>
      <p:sp>
        <p:nvSpPr>
          <p:cNvPr id="6" name="TextBox 5"/>
          <p:cNvSpPr txBox="1"/>
          <p:nvPr/>
        </p:nvSpPr>
        <p:spPr>
          <a:xfrm>
            <a:off x="381000" y="5181600"/>
            <a:ext cx="7848600" cy="1477328"/>
          </a:xfrm>
          <a:prstGeom prst="rect">
            <a:avLst/>
          </a:prstGeom>
          <a:solidFill>
            <a:srgbClr val="C7C5A3"/>
          </a:solidFill>
        </p:spPr>
        <p:txBody>
          <a:bodyPr wrap="square" rtlCol="0">
            <a:spAutoFit/>
          </a:bodyPr>
          <a:lstStyle/>
          <a:p>
            <a:pPr algn="ctr">
              <a:spcBef>
                <a:spcPts val="600"/>
              </a:spcBef>
            </a:pPr>
            <a:r>
              <a:rPr lang="en-US" sz="2200" b="1" dirty="0">
                <a:solidFill>
                  <a:srgbClr val="0D5A34"/>
                </a:solidFill>
                <a:latin typeface="Papyrus"/>
              </a:rPr>
              <a:t>Did you know……. </a:t>
            </a:r>
          </a:p>
          <a:p>
            <a:pPr>
              <a:spcBef>
                <a:spcPts val="600"/>
              </a:spcBef>
            </a:pPr>
            <a:r>
              <a:rPr lang="en-US" sz="2200" dirty="0">
                <a:solidFill>
                  <a:srgbClr val="0D5A34"/>
                </a:solidFill>
                <a:latin typeface="Papyrus"/>
              </a:rPr>
              <a:t>There are over 60 rail trails just in MA and an additional 68 projects in progress totaling 300 miles of rail trails. </a:t>
            </a:r>
          </a:p>
          <a:p>
            <a:pPr>
              <a:spcBef>
                <a:spcPts val="600"/>
              </a:spcBef>
            </a:pPr>
            <a:r>
              <a:rPr lang="en-US" sz="1400" dirty="0">
                <a:solidFill>
                  <a:srgbClr val="0D5A34"/>
                </a:solidFill>
                <a:latin typeface="Papyrus"/>
              </a:rPr>
              <a:t>www.railstotrails.org/our-work/united-states/massachusetts/</a:t>
            </a:r>
          </a:p>
        </p:txBody>
      </p:sp>
    </p:spTree>
    <p:extLst>
      <p:ext uri="{BB962C8B-B14F-4D97-AF65-F5344CB8AC3E}">
        <p14:creationId xmlns:p14="http://schemas.microsoft.com/office/powerpoint/2010/main" val="1973431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6400800" cy="1143000"/>
          </a:xfrm>
        </p:spPr>
        <p:txBody>
          <a:bodyPr/>
          <a:lstStyle/>
          <a:p>
            <a:r>
              <a:rPr lang="en-US" dirty="0"/>
              <a:t>Environmental Improvement</a:t>
            </a:r>
          </a:p>
        </p:txBody>
      </p:sp>
      <p:sp>
        <p:nvSpPr>
          <p:cNvPr id="3" name="Content Placeholder 2"/>
          <p:cNvSpPr>
            <a:spLocks noGrp="1"/>
          </p:cNvSpPr>
          <p:nvPr>
            <p:ph idx="1"/>
          </p:nvPr>
        </p:nvSpPr>
        <p:spPr>
          <a:xfrm>
            <a:off x="152400" y="1295400"/>
            <a:ext cx="4953000" cy="4800600"/>
          </a:xfrm>
        </p:spPr>
        <p:txBody>
          <a:bodyPr/>
          <a:lstStyle/>
          <a:p>
            <a:r>
              <a:rPr lang="en-US" sz="2000" b="1" dirty="0"/>
              <a:t>Licensed Site Professionals Letter </a:t>
            </a:r>
          </a:p>
          <a:p>
            <a:pPr marL="684213" lvl="2">
              <a:spcAft>
                <a:spcPts val="400"/>
              </a:spcAft>
            </a:pPr>
            <a:r>
              <a:rPr lang="en-US" dirty="0"/>
              <a:t>Each LSP resides in Dover</a:t>
            </a:r>
          </a:p>
          <a:p>
            <a:pPr marL="684213" lvl="2">
              <a:spcAft>
                <a:spcPts val="1800"/>
              </a:spcAft>
            </a:pPr>
            <a:r>
              <a:rPr lang="en-US" dirty="0"/>
              <a:t>“Environmental Plus”</a:t>
            </a:r>
          </a:p>
          <a:p>
            <a:r>
              <a:rPr lang="en-US" sz="2000" b="1" dirty="0"/>
              <a:t>MA Department of Environmental Protection</a:t>
            </a:r>
          </a:p>
          <a:p>
            <a:pPr marL="684213" lvl="2">
              <a:spcAft>
                <a:spcPts val="400"/>
              </a:spcAft>
            </a:pPr>
            <a:r>
              <a:rPr lang="en-US" altLang="en-US" dirty="0"/>
              <a:t>Thomas Mahin and James Persky, Drinking Water regional contacts*</a:t>
            </a:r>
          </a:p>
          <a:p>
            <a:pPr marL="684213" lvl="2">
              <a:spcAft>
                <a:spcPts val="1800"/>
              </a:spcAft>
            </a:pPr>
            <a:r>
              <a:rPr lang="en-US" altLang="en-US" dirty="0"/>
              <a:t>Environmental conditions would improve with rail trail</a:t>
            </a:r>
          </a:p>
          <a:p>
            <a:r>
              <a:rPr lang="en-US" altLang="en-US" sz="2000" b="1" dirty="0"/>
              <a:t>Colonial Water</a:t>
            </a:r>
          </a:p>
          <a:p>
            <a:pPr marL="684213" lvl="2">
              <a:spcAft>
                <a:spcPts val="400"/>
              </a:spcAft>
            </a:pPr>
            <a:r>
              <a:rPr lang="en-US" altLang="en-US" dirty="0"/>
              <a:t>Phone conversation with Alan Melancon, November 17, 2015*</a:t>
            </a:r>
          </a:p>
          <a:p>
            <a:pPr marL="684213" lvl="2">
              <a:spcAft>
                <a:spcPts val="400"/>
              </a:spcAft>
            </a:pPr>
            <a:r>
              <a:rPr lang="en-US" altLang="en-US" dirty="0"/>
              <a:t>No history of water quality concerns</a:t>
            </a:r>
          </a:p>
          <a:p>
            <a:endParaRPr lang="en-US" sz="2000" dirty="0"/>
          </a:p>
          <a:p>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TextBox 4"/>
          <p:cNvSpPr txBox="1"/>
          <p:nvPr/>
        </p:nvSpPr>
        <p:spPr>
          <a:xfrm>
            <a:off x="1371600" y="6230779"/>
            <a:ext cx="6172200" cy="246221"/>
          </a:xfrm>
          <a:prstGeom prst="rect">
            <a:avLst/>
          </a:prstGeom>
          <a:noFill/>
        </p:spPr>
        <p:txBody>
          <a:bodyPr wrap="square" rtlCol="0">
            <a:spAutoFit/>
          </a:bodyPr>
          <a:lstStyle/>
          <a:p>
            <a:pPr algn="ctr" eaLnBrk="1" hangingPunct="1"/>
            <a:r>
              <a:rPr lang="en-US" altLang="en-US" sz="1000" dirty="0">
                <a:cs typeface="Arial" panose="020B0604020202020204" pitchFamily="34" charset="0"/>
              </a:rPr>
              <a:t>*Appendix VIII, page 85 Beals &amp; Thomas Dover Feasibility Study 12-15-15</a:t>
            </a:r>
          </a:p>
        </p:txBody>
      </p:sp>
      <p:pic>
        <p:nvPicPr>
          <p:cNvPr id="7" name="Picture 6" descr="IMG_0219.jpg"/>
          <p:cNvPicPr>
            <a:picLocks noChangeAspect="1"/>
          </p:cNvPicPr>
          <p:nvPr/>
        </p:nvPicPr>
        <p:blipFill>
          <a:blip r:embed="rId3"/>
          <a:stretch>
            <a:fillRect/>
          </a:stretch>
        </p:blipFill>
        <p:spPr>
          <a:xfrm>
            <a:off x="5275591" y="1524000"/>
            <a:ext cx="2801608" cy="4154211"/>
          </a:xfrm>
          <a:prstGeom prst="rect">
            <a:avLst/>
          </a:prstGeom>
        </p:spPr>
      </p:pic>
    </p:spTree>
    <p:extLst>
      <p:ext uri="{BB962C8B-B14F-4D97-AF65-F5344CB8AC3E}">
        <p14:creationId xmlns:p14="http://schemas.microsoft.com/office/powerpoint/2010/main" val="569977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6400800" cy="715962"/>
          </a:xfrm>
        </p:spPr>
        <p:txBody>
          <a:bodyPr/>
          <a:lstStyle/>
          <a:p>
            <a:r>
              <a:rPr lang="en-US" dirty="0"/>
              <a:t>A Trail for Everyone</a:t>
            </a:r>
          </a:p>
        </p:txBody>
      </p:sp>
      <p:sp>
        <p:nvSpPr>
          <p:cNvPr id="4" name="Footer Placeholder 3"/>
          <p:cNvSpPr>
            <a:spLocks noGrp="1"/>
          </p:cNvSpPr>
          <p:nvPr>
            <p:ph type="ftr" sz="quarter" idx="11"/>
          </p:nvPr>
        </p:nvSpPr>
        <p:spPr/>
        <p:txBody>
          <a:bodyPr/>
          <a:lstStyle/>
          <a:p>
            <a:pPr>
              <a:defRPr/>
            </a:pPr>
            <a:endParaRPr lang="en-US" dirty="0"/>
          </a:p>
        </p:txBody>
      </p:sp>
      <p:sp>
        <p:nvSpPr>
          <p:cNvPr id="7" name="Content Placeholder 5"/>
          <p:cNvSpPr>
            <a:spLocks noGrp="1"/>
          </p:cNvSpPr>
          <p:nvPr>
            <p:ph idx="1"/>
          </p:nvPr>
        </p:nvSpPr>
        <p:spPr>
          <a:xfrm>
            <a:off x="228599" y="1600200"/>
            <a:ext cx="4114801" cy="4267200"/>
          </a:xfrm>
        </p:spPr>
        <p:txBody>
          <a:bodyPr/>
          <a:lstStyle/>
          <a:p>
            <a:pPr eaLnBrk="1" hangingPunct="1">
              <a:spcAft>
                <a:spcPts val="600"/>
              </a:spcAft>
            </a:pPr>
            <a:r>
              <a:rPr lang="en-US" altLang="en-US" sz="2000" dirty="0"/>
              <a:t>Respect all constituencies in trail design and planning</a:t>
            </a:r>
          </a:p>
          <a:p>
            <a:pPr lvl="1" eaLnBrk="1" hangingPunct="1">
              <a:spcAft>
                <a:spcPts val="600"/>
              </a:spcAft>
            </a:pPr>
            <a:r>
              <a:rPr lang="en-US" altLang="en-US" dirty="0"/>
              <a:t>Low-maintenance, rural trail</a:t>
            </a:r>
          </a:p>
          <a:p>
            <a:pPr lvl="1" eaLnBrk="1" hangingPunct="1">
              <a:spcAft>
                <a:spcPts val="600"/>
              </a:spcAft>
            </a:pPr>
            <a:r>
              <a:rPr lang="en-US" altLang="en-US" dirty="0"/>
              <a:t>Privacy screening</a:t>
            </a:r>
          </a:p>
          <a:p>
            <a:pPr lvl="1" eaLnBrk="1" hangingPunct="1">
              <a:spcAft>
                <a:spcPts val="600"/>
              </a:spcAft>
            </a:pPr>
            <a:r>
              <a:rPr lang="en-US" altLang="en-US" dirty="0"/>
              <a:t>Retain horse trail crossings, protect with signage</a:t>
            </a:r>
          </a:p>
          <a:p>
            <a:pPr lvl="1" eaLnBrk="1" hangingPunct="1">
              <a:spcAft>
                <a:spcPts val="600"/>
              </a:spcAft>
            </a:pPr>
            <a:r>
              <a:rPr lang="en-US" altLang="en-US" dirty="0"/>
              <a:t>No impact on annual hunt</a:t>
            </a:r>
          </a:p>
          <a:p>
            <a:pPr lvl="1" eaLnBrk="1" hangingPunct="1">
              <a:spcAft>
                <a:spcPts val="600"/>
              </a:spcAft>
            </a:pPr>
            <a:r>
              <a:rPr lang="en-US" altLang="en-US" dirty="0"/>
              <a:t>Sensible waste management</a:t>
            </a:r>
          </a:p>
          <a:p>
            <a:pPr eaLnBrk="1" hangingPunct="1">
              <a:spcAft>
                <a:spcPts val="600"/>
              </a:spcAft>
            </a:pPr>
            <a:r>
              <a:rPr lang="en-US" altLang="en-US" sz="2000" dirty="0"/>
              <a:t>Safety, home values and crime data benefit all</a:t>
            </a:r>
          </a:p>
          <a:p>
            <a:pPr eaLnBrk="1" hangingPunct="1">
              <a:spcAft>
                <a:spcPts val="600"/>
              </a:spcAft>
            </a:pPr>
            <a:endParaRPr lang="en-US" altLang="en-US" sz="2000" dirty="0"/>
          </a:p>
          <a:p>
            <a:pPr eaLnBrk="1" hangingPunct="1"/>
            <a:endParaRPr lang="en-US" altLang="en-US" sz="2000" dirty="0"/>
          </a:p>
          <a:p>
            <a:pPr eaLnBrk="1" hangingPunct="1"/>
            <a:endParaRPr lang="en-US" altLang="en-US" sz="2000" dirty="0"/>
          </a:p>
          <a:p>
            <a:pPr eaLnBrk="1" hangingPunct="1"/>
            <a:endParaRPr lang="en-US" altLang="en-US" sz="2000" dirty="0"/>
          </a:p>
          <a:p>
            <a:pPr eaLnBrk="1" hangingPunct="1"/>
            <a:endParaRPr lang="en-US" altLang="en-US" sz="2000" dirty="0"/>
          </a:p>
        </p:txBody>
      </p:sp>
      <p:pic>
        <p:nvPicPr>
          <p:cNvPr id="5" name="Picture 4"/>
          <p:cNvPicPr>
            <a:picLocks noChangeAspect="1"/>
          </p:cNvPicPr>
          <p:nvPr/>
        </p:nvPicPr>
        <p:blipFill>
          <a:blip r:embed="rId2"/>
          <a:stretch>
            <a:fillRect/>
          </a:stretch>
        </p:blipFill>
        <p:spPr>
          <a:xfrm>
            <a:off x="4648200" y="1752600"/>
            <a:ext cx="3411351" cy="3378391"/>
          </a:xfrm>
          <a:prstGeom prst="rect">
            <a:avLst/>
          </a:prstGeom>
        </p:spPr>
      </p:pic>
    </p:spTree>
    <p:extLst>
      <p:ext uri="{BB962C8B-B14F-4D97-AF65-F5344CB8AC3E}">
        <p14:creationId xmlns:p14="http://schemas.microsoft.com/office/powerpoint/2010/main" val="141419813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624</TotalTime>
  <Words>1039</Words>
  <Application>Microsoft Office PowerPoint</Application>
  <PresentationFormat>On-screen Show (4:3)</PresentationFormat>
  <Paragraphs>149</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Cambria</vt:lpstr>
      <vt:lpstr>Papyrus</vt:lpstr>
      <vt:lpstr>Wingdings</vt:lpstr>
      <vt:lpstr>ヒラギノ角ゴ Pro W3</vt:lpstr>
      <vt:lpstr>Adjacency</vt:lpstr>
      <vt:lpstr>PowerPoint Presentation</vt:lpstr>
      <vt:lpstr>Article 18: The Motion</vt:lpstr>
      <vt:lpstr>The Dover Greenway Vision</vt:lpstr>
      <vt:lpstr>Greenway Details</vt:lpstr>
      <vt:lpstr>Yes Vote Lets Selectmen Take Over</vt:lpstr>
      <vt:lpstr>Limit Development to a Dover Trail</vt:lpstr>
      <vt:lpstr>Protections for Dover Residents</vt:lpstr>
      <vt:lpstr>Environmental Improvement</vt:lpstr>
      <vt:lpstr>A Trail for Everyone</vt:lpstr>
      <vt:lpstr>Costs, Maintenance and Parking</vt:lpstr>
      <vt:lpstr>Reasonable Usage Projected</vt:lpstr>
      <vt:lpstr>If We Vote “NO” Tonight…</vt:lpstr>
      <vt:lpstr>Benefits for all Dover Residents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Bunn</dc:creator>
  <cp:lastModifiedBy>Bill Clark</cp:lastModifiedBy>
  <cp:revision>58</cp:revision>
  <cp:lastPrinted>2016-04-05T10:25:23Z</cp:lastPrinted>
  <dcterms:modified xsi:type="dcterms:W3CDTF">2016-04-29T16:33:50Z</dcterms:modified>
</cp:coreProperties>
</file>