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335" r:id="rId3"/>
    <p:sldId id="303" r:id="rId4"/>
    <p:sldId id="316" r:id="rId5"/>
    <p:sldId id="293" r:id="rId6"/>
    <p:sldId id="317" r:id="rId7"/>
    <p:sldId id="304" r:id="rId8"/>
    <p:sldId id="258" r:id="rId9"/>
    <p:sldId id="259" r:id="rId10"/>
    <p:sldId id="263" r:id="rId11"/>
    <p:sldId id="267" r:id="rId12"/>
    <p:sldId id="334" r:id="rId13"/>
    <p:sldId id="318" r:id="rId14"/>
    <p:sldId id="337" r:id="rId15"/>
  </p:sldIdLst>
  <p:sldSz cx="9144000" cy="6858000" type="screen4x3"/>
  <p:notesSz cx="68580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Gill Sans" charset="0"/>
        <a:ea typeface="ＭＳ Ｐゴシック" charset="0"/>
        <a:cs typeface="+mn-cs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Gill Sans" charset="0"/>
        <a:ea typeface="ＭＳ Ｐゴシック" charset="0"/>
        <a:cs typeface="+mn-cs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Gill Sans" charset="0"/>
        <a:ea typeface="ＭＳ Ｐゴシック" charset="0"/>
        <a:cs typeface="+mn-cs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Gill Sans" charset="0"/>
        <a:ea typeface="ＭＳ Ｐゴシック" charset="0"/>
        <a:cs typeface="+mn-cs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Gill Sans" charset="0"/>
        <a:ea typeface="ＭＳ Ｐゴシック" charset="0"/>
        <a:cs typeface="+mn-cs"/>
        <a:sym typeface="Gill Sans" charset="0"/>
      </a:defRPr>
    </a:lvl5pPr>
    <a:lvl6pPr marL="2286000" algn="l" defTabSz="457200" rtl="0" eaLnBrk="1" latinLnBrk="0" hangingPunct="1">
      <a:defRPr sz="4000" kern="1200">
        <a:solidFill>
          <a:srgbClr val="FFFFFF"/>
        </a:solidFill>
        <a:latin typeface="Gill Sans" charset="0"/>
        <a:ea typeface="ＭＳ Ｐゴシック" charset="0"/>
        <a:cs typeface="+mn-cs"/>
        <a:sym typeface="Gill Sans" charset="0"/>
      </a:defRPr>
    </a:lvl6pPr>
    <a:lvl7pPr marL="2743200" algn="l" defTabSz="457200" rtl="0" eaLnBrk="1" latinLnBrk="0" hangingPunct="1">
      <a:defRPr sz="4000" kern="1200">
        <a:solidFill>
          <a:srgbClr val="FFFFFF"/>
        </a:solidFill>
        <a:latin typeface="Gill Sans" charset="0"/>
        <a:ea typeface="ＭＳ Ｐゴシック" charset="0"/>
        <a:cs typeface="+mn-cs"/>
        <a:sym typeface="Gill Sans" charset="0"/>
      </a:defRPr>
    </a:lvl7pPr>
    <a:lvl8pPr marL="3200400" algn="l" defTabSz="457200" rtl="0" eaLnBrk="1" latinLnBrk="0" hangingPunct="1">
      <a:defRPr sz="4000" kern="1200">
        <a:solidFill>
          <a:srgbClr val="FFFFFF"/>
        </a:solidFill>
        <a:latin typeface="Gill Sans" charset="0"/>
        <a:ea typeface="ＭＳ Ｐゴシック" charset="0"/>
        <a:cs typeface="+mn-cs"/>
        <a:sym typeface="Gill Sans" charset="0"/>
      </a:defRPr>
    </a:lvl8pPr>
    <a:lvl9pPr marL="3657600" algn="l" defTabSz="457200" rtl="0" eaLnBrk="1" latinLnBrk="0" hangingPunct="1">
      <a:defRPr sz="4000" kern="1200">
        <a:solidFill>
          <a:srgbClr val="FFFFFF"/>
        </a:solidFill>
        <a:latin typeface="Gill Sans" charset="0"/>
        <a:ea typeface="ＭＳ Ｐゴシック" charset="0"/>
        <a:cs typeface="+mn-cs"/>
        <a:sym typeface="Gill Sans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51E7024C-23F0-A142-A8C3-C28E5EBE25B5}">
          <p14:sldIdLst>
            <p14:sldId id="256"/>
            <p14:sldId id="335"/>
            <p14:sldId id="303"/>
            <p14:sldId id="316"/>
            <p14:sldId id="293"/>
            <p14:sldId id="317"/>
            <p14:sldId id="304"/>
            <p14:sldId id="258"/>
            <p14:sldId id="259"/>
            <p14:sldId id="263"/>
            <p14:sldId id="267"/>
            <p14:sldId id="334"/>
            <p14:sldId id="318"/>
            <p14:sldId id="3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1FE"/>
    <a:srgbClr val="AFB4DB"/>
    <a:srgbClr val="7D8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26932" autoAdjust="0"/>
    <p:restoredTop sz="82692" autoAdjust="0"/>
  </p:normalViewPr>
  <p:slideViewPr>
    <p:cSldViewPr>
      <p:cViewPr varScale="1">
        <p:scale>
          <a:sx n="80" d="100"/>
          <a:sy n="80" d="100"/>
        </p:scale>
        <p:origin x="44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" y="43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1986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4158790170132"/>
          <c:y val="7.0522752351918003E-2"/>
          <c:w val="0.55123440166194804"/>
          <c:h val="0.9168690968260789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rgbClr val="63AAFE"/>
            </a:solidFill>
            <a:ln w="12583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rgbClr val="003366"/>
              </a:solidFill>
              <a:ln w="1258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5054-4435-9135-CA75AA8B24BC}"/>
              </c:ext>
            </c:extLst>
          </c:dPt>
          <c:dPt>
            <c:idx val="1"/>
            <c:bubble3D val="0"/>
            <c:spPr>
              <a:solidFill>
                <a:srgbClr val="DD2D32"/>
              </a:solidFill>
              <a:ln w="1258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5054-4435-9135-CA75AA8B24BC}"/>
              </c:ext>
            </c:extLst>
          </c:dPt>
          <c:dPt>
            <c:idx val="2"/>
            <c:bubble3D val="0"/>
            <c:spPr>
              <a:solidFill>
                <a:srgbClr val="FFF58C"/>
              </a:solidFill>
              <a:ln w="1258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5054-4435-9135-CA75AA8B24BC}"/>
              </c:ext>
            </c:extLst>
          </c:dPt>
          <c:dPt>
            <c:idx val="3"/>
            <c:bubble3D val="0"/>
            <c:explosion val="1"/>
            <c:spPr>
              <a:solidFill>
                <a:srgbClr val="4EE257"/>
              </a:solidFill>
              <a:ln w="1258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5054-4435-9135-CA75AA8B24BC}"/>
              </c:ext>
            </c:extLst>
          </c:dPt>
          <c:dPt>
            <c:idx val="4"/>
            <c:bubble3D val="0"/>
            <c:spPr>
              <a:solidFill>
                <a:srgbClr val="6711FF"/>
              </a:solidFill>
              <a:ln w="1258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5054-4435-9135-CA75AA8B24BC}"/>
              </c:ext>
            </c:extLst>
          </c:dPt>
          <c:dPt>
            <c:idx val="5"/>
            <c:bubble3D val="0"/>
            <c:spPr>
              <a:solidFill>
                <a:srgbClr val="DD2D32"/>
              </a:solidFill>
              <a:ln w="1258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5054-4435-9135-CA75AA8B24BC}"/>
              </c:ext>
            </c:extLst>
          </c:dPt>
          <c:dPt>
            <c:idx val="6"/>
            <c:bubble3D val="0"/>
            <c:spPr>
              <a:solidFill>
                <a:srgbClr val="A2BD90"/>
              </a:solidFill>
              <a:ln w="1258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5054-4435-9135-CA75AA8B24BC}"/>
              </c:ext>
            </c:extLst>
          </c:dPt>
          <c:dLbls>
            <c:dLbl>
              <c:idx val="0"/>
              <c:layout>
                <c:manualLayout>
                  <c:x val="4.2469084438347397E-2"/>
                  <c:y val="-0.40768548824508599"/>
                </c:manualLayout>
              </c:layout>
              <c:numFmt formatCode="0.0%" sourceLinked="0"/>
              <c:spPr>
                <a:noFill/>
                <a:ln w="25165">
                  <a:noFill/>
                </a:ln>
              </c:spPr>
              <c:txPr>
                <a:bodyPr/>
                <a:lstStyle/>
                <a:p>
                  <a:pPr>
                    <a:defRPr sz="1387" b="1" i="0" u="none" strike="noStrike" baseline="0">
                      <a:solidFill>
                        <a:srgbClr val="000000"/>
                      </a:solidFill>
                      <a:latin typeface="Gill Sans"/>
                      <a:ea typeface="Gill Sans"/>
                      <a:cs typeface="Gill San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054-4435-9135-CA75AA8B24BC}"/>
                </c:ext>
              </c:extLst>
            </c:dLbl>
            <c:dLbl>
              <c:idx val="1"/>
              <c:layout>
                <c:manualLayout>
                  <c:x val="-8.4858234593917503E-3"/>
                  <c:y val="-3.3754836445949801E-2"/>
                </c:manualLayout>
              </c:layout>
              <c:numFmt formatCode="0.0%" sourceLinked="0"/>
              <c:spPr>
                <a:noFill/>
                <a:ln w="25165">
                  <a:noFill/>
                </a:ln>
              </c:spPr>
              <c:txPr>
                <a:bodyPr/>
                <a:lstStyle/>
                <a:p>
                  <a:pPr>
                    <a:defRPr sz="1016" b="0" i="0" u="none" strike="noStrike" baseline="0">
                      <a:solidFill>
                        <a:srgbClr val="000000"/>
                      </a:solidFill>
                      <a:latin typeface="Gill Sans"/>
                      <a:ea typeface="Gill Sans"/>
                      <a:cs typeface="Gill San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54-4435-9135-CA75AA8B24BC}"/>
                </c:ext>
              </c:extLst>
            </c:dLbl>
            <c:dLbl>
              <c:idx val="2"/>
              <c:layout>
                <c:manualLayout>
                  <c:x val="-1.2044742175882099E-2"/>
                  <c:y val="-8.7575513868367403E-3"/>
                </c:manualLayout>
              </c:layout>
              <c:numFmt formatCode="0.0%" sourceLinked="0"/>
              <c:spPr>
                <a:noFill/>
                <a:ln w="25165">
                  <a:noFill/>
                </a:ln>
              </c:spPr>
              <c:txPr>
                <a:bodyPr/>
                <a:lstStyle/>
                <a:p>
                  <a:pPr>
                    <a:defRPr sz="1016" b="0" i="0" u="none" strike="noStrike" baseline="0">
                      <a:solidFill>
                        <a:srgbClr val="000000"/>
                      </a:solidFill>
                      <a:latin typeface="Gill Sans"/>
                      <a:ea typeface="Gill Sans"/>
                      <a:cs typeface="Gill San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054-4435-9135-CA75AA8B24BC}"/>
                </c:ext>
              </c:extLst>
            </c:dLbl>
            <c:dLbl>
              <c:idx val="3"/>
              <c:layout>
                <c:manualLayout>
                  <c:x val="-1.45128146022089E-2"/>
                  <c:y val="9.6695157760861802E-4"/>
                </c:manualLayout>
              </c:layout>
              <c:numFmt formatCode="0.0%" sourceLinked="0"/>
              <c:spPr>
                <a:noFill/>
                <a:ln w="25165">
                  <a:noFill/>
                </a:ln>
              </c:spPr>
              <c:txPr>
                <a:bodyPr/>
                <a:lstStyle/>
                <a:p>
                  <a:pPr>
                    <a:defRPr sz="1016" b="0" i="0" u="none" strike="noStrike" baseline="0">
                      <a:solidFill>
                        <a:srgbClr val="000000"/>
                      </a:solidFill>
                      <a:latin typeface="Gill Sans"/>
                      <a:ea typeface="Gill Sans"/>
                      <a:cs typeface="Gill San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054-4435-9135-CA75AA8B24BC}"/>
                </c:ext>
              </c:extLst>
            </c:dLbl>
            <c:dLbl>
              <c:idx val="4"/>
              <c:layout>
                <c:manualLayout>
                  <c:x val="-6.8856173413882E-3"/>
                  <c:y val="8.6333065255204094E-2"/>
                </c:manualLayout>
              </c:layout>
              <c:numFmt formatCode="0.0%" sourceLinked="0"/>
              <c:spPr>
                <a:noFill/>
                <a:ln w="25165">
                  <a:noFill/>
                </a:ln>
              </c:spPr>
              <c:txPr>
                <a:bodyPr/>
                <a:lstStyle/>
                <a:p>
                  <a:pPr>
                    <a:defRPr sz="1016" b="0" i="0" u="none" strike="noStrike" baseline="0">
                      <a:solidFill>
                        <a:srgbClr val="000000"/>
                      </a:solidFill>
                      <a:latin typeface="Gill Sans"/>
                      <a:ea typeface="Gill Sans"/>
                      <a:cs typeface="Gill San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054-4435-9135-CA75AA8B24BC}"/>
                </c:ext>
              </c:extLst>
            </c:dLbl>
            <c:dLbl>
              <c:idx val="5"/>
              <c:layout>
                <c:manualLayout>
                  <c:x val="-1.4659443899394799E-2"/>
                  <c:y val="1.78988909046702E-4"/>
                </c:manualLayout>
              </c:layout>
              <c:numFmt formatCode="0.0%" sourceLinked="0"/>
              <c:spPr>
                <a:noFill/>
                <a:ln w="25165">
                  <a:noFill/>
                </a:ln>
              </c:spPr>
              <c:txPr>
                <a:bodyPr/>
                <a:lstStyle/>
                <a:p>
                  <a:pPr>
                    <a:defRPr sz="1016" b="0" i="0" u="none" strike="noStrike" baseline="0">
                      <a:solidFill>
                        <a:srgbClr val="000000"/>
                      </a:solidFill>
                      <a:latin typeface="Gill Sans"/>
                      <a:ea typeface="Gill Sans"/>
                      <a:cs typeface="Gill San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054-4435-9135-CA75AA8B24BC}"/>
                </c:ext>
              </c:extLst>
            </c:dLbl>
            <c:dLbl>
              <c:idx val="6"/>
              <c:layout>
                <c:manualLayout>
                  <c:x val="-5.7088722531604304E-3"/>
                  <c:y val="8.7381749490339694E-2"/>
                </c:manualLayout>
              </c:layout>
              <c:numFmt formatCode="0.0%" sourceLinked="0"/>
              <c:spPr>
                <a:noFill/>
                <a:ln w="25165">
                  <a:noFill/>
                </a:ln>
              </c:spPr>
              <c:txPr>
                <a:bodyPr/>
                <a:lstStyle/>
                <a:p>
                  <a:pPr>
                    <a:defRPr sz="1016" b="0" i="0" u="none" strike="noStrike" baseline="0">
                      <a:solidFill>
                        <a:srgbClr val="000000"/>
                      </a:solidFill>
                      <a:latin typeface="Gill Sans"/>
                      <a:ea typeface="Gill Sans"/>
                      <a:cs typeface="Gill San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054-4435-9135-CA75AA8B24BC}"/>
                </c:ext>
              </c:extLst>
            </c:dLbl>
            <c:numFmt formatCode="0%" sourceLinked="0"/>
            <c:spPr>
              <a:noFill/>
              <a:ln w="25165">
                <a:noFill/>
              </a:ln>
            </c:spPr>
            <c:txPr>
              <a:bodyPr/>
              <a:lstStyle/>
              <a:p>
                <a:pPr>
                  <a:defRPr sz="1016" b="0" i="0" u="none" strike="noStrike" baseline="0">
                    <a:solidFill>
                      <a:srgbClr val="000000"/>
                    </a:solidFill>
                    <a:latin typeface="Gill Sans"/>
                    <a:ea typeface="Gill Sans"/>
                    <a:cs typeface="Gill San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Operating Budget (Art 4, excl dbt) (e)</c:v>
                </c:pt>
                <c:pt idx="1">
                  <c:v>Debt Service (Art 4)</c:v>
                </c:pt>
                <c:pt idx="2">
                  <c:v>Special Articles</c:v>
                </c:pt>
                <c:pt idx="3">
                  <c:v>Capital Items (e)</c:v>
                </c:pt>
                <c:pt idx="4">
                  <c:v>Prior Year Snow &amp; Ice Deficit</c:v>
                </c:pt>
                <c:pt idx="5">
                  <c:v>Reserve Fund</c:v>
                </c:pt>
                <c:pt idx="6">
                  <c:v>Misc (e)</c:v>
                </c:pt>
              </c:strCache>
            </c:strRef>
          </c:cat>
          <c:val>
            <c:numRef>
              <c:f>Sheet1!$B$2:$B$8</c:f>
              <c:numCache>
                <c:formatCode>#,##0</c:formatCode>
                <c:ptCount val="7"/>
                <c:pt idx="0">
                  <c:v>35277510</c:v>
                </c:pt>
                <c:pt idx="1">
                  <c:v>2187134</c:v>
                </c:pt>
                <c:pt idx="2">
                  <c:v>1229845</c:v>
                </c:pt>
                <c:pt idx="3">
                  <c:v>262700</c:v>
                </c:pt>
                <c:pt idx="4">
                  <c:v>75000</c:v>
                </c:pt>
                <c:pt idx="5">
                  <c:v>250000</c:v>
                </c:pt>
                <c:pt idx="6">
                  <c:v>539920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054-4435-9135-CA75AA8B24B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eparator> </c:separator>
          <c:showLeaderLines val="0"/>
        </c:dLbls>
        <c:firstSliceAng val="100"/>
      </c:pieChart>
      <c:spPr>
        <a:noFill/>
        <a:ln w="25165">
          <a:noFill/>
        </a:ln>
      </c:spPr>
    </c:plotArea>
    <c:plotVisOnly val="1"/>
    <c:dispBlanksAs val="zero"/>
    <c:showDLblsOverMax val="0"/>
  </c:chart>
  <c:spPr>
    <a:solidFill>
      <a:srgbClr val="DAE1FE"/>
    </a:solidFill>
    <a:ln>
      <a:noFill/>
    </a:ln>
  </c:spPr>
  <c:txPr>
    <a:bodyPr/>
    <a:lstStyle/>
    <a:p>
      <a:pPr>
        <a:defRPr sz="1313" b="1" i="0" u="none" strike="noStrike" baseline="0">
          <a:solidFill>
            <a:srgbClr val="000000"/>
          </a:solidFill>
          <a:latin typeface="Gill Sans"/>
          <a:ea typeface="Gill Sans"/>
          <a:cs typeface="Gill Sans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9620758483034"/>
          <c:y val="6.3897763578274697E-3"/>
          <c:w val="0.61077844311377205"/>
          <c:h val="0.977635782747603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rgbClr val="63AAFE"/>
            </a:solidFill>
            <a:ln w="12581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rgbClr val="003366"/>
              </a:solidFill>
              <a:ln w="1258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3FE3-42FE-962D-1046279D2407}"/>
              </c:ext>
            </c:extLst>
          </c:dPt>
          <c:dPt>
            <c:idx val="1"/>
            <c:bubble3D val="0"/>
            <c:spPr>
              <a:solidFill>
                <a:srgbClr val="DD2D32"/>
              </a:solidFill>
              <a:ln w="1258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3FE3-42FE-962D-1046279D2407}"/>
              </c:ext>
            </c:extLst>
          </c:dPt>
          <c:dPt>
            <c:idx val="2"/>
            <c:bubble3D val="0"/>
            <c:spPr>
              <a:solidFill>
                <a:srgbClr val="FFF58C"/>
              </a:solidFill>
              <a:ln w="1258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3FE3-42FE-962D-1046279D2407}"/>
              </c:ext>
            </c:extLst>
          </c:dPt>
          <c:dPt>
            <c:idx val="3"/>
            <c:bubble3D val="0"/>
            <c:spPr>
              <a:solidFill>
                <a:srgbClr val="A2BD90"/>
              </a:solidFill>
              <a:ln w="1258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3FE3-42FE-962D-1046279D2407}"/>
              </c:ext>
            </c:extLst>
          </c:dPt>
          <c:dPt>
            <c:idx val="4"/>
            <c:bubble3D val="0"/>
            <c:spPr>
              <a:solidFill>
                <a:srgbClr val="6711FF"/>
              </a:solidFill>
              <a:ln w="1258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3FE3-42FE-962D-1046279D2407}"/>
              </c:ext>
            </c:extLst>
          </c:dPt>
          <c:dPt>
            <c:idx val="5"/>
            <c:bubble3D val="0"/>
            <c:spPr>
              <a:solidFill>
                <a:srgbClr val="FFFF99"/>
              </a:solidFill>
              <a:ln w="1258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3FE3-42FE-962D-1046279D2407}"/>
              </c:ext>
            </c:extLst>
          </c:dPt>
          <c:dPt>
            <c:idx val="6"/>
            <c:bubble3D val="0"/>
            <c:spPr>
              <a:solidFill>
                <a:srgbClr val="865357"/>
              </a:solidFill>
              <a:ln w="1258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3FE3-42FE-962D-1046279D2407}"/>
              </c:ext>
            </c:extLst>
          </c:dPt>
          <c:dPt>
            <c:idx val="7"/>
            <c:bubble3D val="0"/>
            <c:spPr>
              <a:solidFill>
                <a:srgbClr val="A2BD90"/>
              </a:solidFill>
              <a:ln w="1258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3FE3-42FE-962D-1046279D2407}"/>
              </c:ext>
            </c:extLst>
          </c:dPt>
          <c:dPt>
            <c:idx val="8"/>
            <c:bubble3D val="0"/>
            <c:spPr>
              <a:solidFill>
                <a:srgbClr val="CC99FF"/>
              </a:solidFill>
              <a:ln w="1258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1-3FE3-42FE-962D-1046279D2407}"/>
              </c:ext>
            </c:extLst>
          </c:dPt>
          <c:dLbls>
            <c:dLbl>
              <c:idx val="0"/>
              <c:layout>
                <c:manualLayout>
                  <c:x val="5.5087878833501497E-2"/>
                  <c:y val="-0.1902657480314960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E3-42FE-962D-1046279D2407}"/>
                </c:ext>
              </c:extLst>
            </c:dLbl>
            <c:dLbl>
              <c:idx val="1"/>
              <c:layout>
                <c:manualLayout>
                  <c:x val="0.19748730070309101"/>
                  <c:y val="0.1243668609933370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E3-42FE-962D-1046279D2407}"/>
                </c:ext>
              </c:extLst>
            </c:dLbl>
            <c:dLbl>
              <c:idx val="2"/>
              <c:layout>
                <c:manualLayout>
                  <c:x val="5.7207931226569898E-2"/>
                  <c:y val="3.191796638400969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E3-42FE-962D-1046279D2407}"/>
                </c:ext>
              </c:extLst>
            </c:dLbl>
            <c:dLbl>
              <c:idx val="3"/>
              <c:layout>
                <c:manualLayout>
                  <c:x val="2.1415395733277099E-2"/>
                  <c:y val="3.349977286493029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FE3-42FE-962D-1046279D2407}"/>
                </c:ext>
              </c:extLst>
            </c:dLbl>
            <c:numFmt formatCode="0.0%" sourceLinked="0"/>
            <c:spPr>
              <a:solidFill>
                <a:schemeClr val="tx1"/>
              </a:solidFill>
              <a:ln w="25163">
                <a:noFill/>
              </a:ln>
            </c:spPr>
            <c:txPr>
              <a:bodyPr/>
              <a:lstStyle/>
              <a:p>
                <a:pPr>
                  <a:defRPr sz="867" b="1" i="0" u="none" strike="noStrike" baseline="0">
                    <a:solidFill>
                      <a:srgbClr val="000000"/>
                    </a:solidFill>
                    <a:latin typeface="Gill Sans"/>
                    <a:ea typeface="Gill Sans"/>
                    <a:cs typeface="Gill San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9"/>
                <c:pt idx="0">
                  <c:v>Regional Schools (operating)</c:v>
                </c:pt>
                <c:pt idx="1">
                  <c:v>Dover School (operating)</c:v>
                </c:pt>
                <c:pt idx="2">
                  <c:v>Debt Service (P&amp;I, +Dover share of Regional)</c:v>
                </c:pt>
                <c:pt idx="3">
                  <c:v>General Gov't</c:v>
                </c:pt>
                <c:pt idx="4">
                  <c:v>Protective Services</c:v>
                </c:pt>
                <c:pt idx="5">
                  <c:v>Health &amp; Sanitation</c:v>
                </c:pt>
                <c:pt idx="6">
                  <c:v>Highway</c:v>
                </c:pt>
                <c:pt idx="7">
                  <c:v>Other</c:v>
                </c:pt>
                <c:pt idx="8">
                  <c:v>Insurance &amp; Pension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11474779</c:v>
                </c:pt>
                <c:pt idx="1">
                  <c:v>10437843</c:v>
                </c:pt>
                <c:pt idx="2">
                  <c:v>2191134</c:v>
                </c:pt>
                <c:pt idx="3">
                  <c:v>2205585</c:v>
                </c:pt>
                <c:pt idx="4">
                  <c:v>3289664</c:v>
                </c:pt>
                <c:pt idx="5">
                  <c:v>510353</c:v>
                </c:pt>
                <c:pt idx="6">
                  <c:v>1547318</c:v>
                </c:pt>
                <c:pt idx="7">
                  <c:v>1448610</c:v>
                </c:pt>
                <c:pt idx="8">
                  <c:v>4359358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FE3-42FE-962D-1046279D24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04"/>
      </c:pieChart>
      <c:spPr>
        <a:noFill/>
        <a:ln w="25163">
          <a:noFill/>
        </a:ln>
      </c:spPr>
    </c:plotArea>
    <c:plotVisOnly val="1"/>
    <c:dispBlanksAs val="zero"/>
    <c:showDLblsOverMax val="0"/>
  </c:chart>
  <c:spPr>
    <a:solidFill>
      <a:srgbClr val="DAE1FE"/>
    </a:solidFill>
    <a:ln>
      <a:noFill/>
    </a:ln>
  </c:spPr>
  <c:txPr>
    <a:bodyPr/>
    <a:lstStyle/>
    <a:p>
      <a:pPr>
        <a:defRPr sz="1313" b="1" i="0" u="none" strike="noStrike" baseline="0">
          <a:solidFill>
            <a:srgbClr val="000000"/>
          </a:solidFill>
          <a:latin typeface="Gill Sans"/>
          <a:ea typeface="Gill Sans"/>
          <a:cs typeface="Gill Sans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777777777777801"/>
          <c:y val="3.09597523219814E-3"/>
          <c:w val="0.65252525252525195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63AAFE"/>
            </a:solidFill>
            <a:ln w="17057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rgbClr val="003366"/>
              </a:solidFill>
              <a:ln w="17057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CA95-41C1-8CCA-8D5A6E2D6A68}"/>
              </c:ext>
            </c:extLst>
          </c:dPt>
          <c:dPt>
            <c:idx val="1"/>
            <c:bubble3D val="0"/>
            <c:explosion val="13"/>
            <c:spPr>
              <a:solidFill>
                <a:srgbClr val="FF0000"/>
              </a:solidFill>
              <a:ln w="17057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CA95-41C1-8CCA-8D5A6E2D6A68}"/>
              </c:ext>
            </c:extLst>
          </c:dPt>
          <c:dPt>
            <c:idx val="2"/>
            <c:bubble3D val="0"/>
            <c:spPr>
              <a:solidFill>
                <a:srgbClr val="FFF58C"/>
              </a:solidFill>
              <a:ln w="17057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CA95-41C1-8CCA-8D5A6E2D6A68}"/>
              </c:ext>
            </c:extLst>
          </c:dPt>
          <c:dPt>
            <c:idx val="3"/>
            <c:bubble3D val="0"/>
            <c:spPr>
              <a:solidFill>
                <a:srgbClr val="4EE257"/>
              </a:solidFill>
              <a:ln w="17057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CA95-41C1-8CCA-8D5A6E2D6A68}"/>
              </c:ext>
            </c:extLst>
          </c:dPt>
          <c:dPt>
            <c:idx val="4"/>
            <c:bubble3D val="0"/>
            <c:spPr>
              <a:solidFill>
                <a:srgbClr val="6711FF"/>
              </a:solidFill>
              <a:ln w="17057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CA95-41C1-8CCA-8D5A6E2D6A68}"/>
              </c:ext>
            </c:extLst>
          </c:dPt>
          <c:dPt>
            <c:idx val="5"/>
            <c:bubble3D val="0"/>
            <c:spPr>
              <a:solidFill>
                <a:srgbClr val="FEA746"/>
              </a:solidFill>
              <a:ln w="17057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CA95-41C1-8CCA-8D5A6E2D6A68}"/>
              </c:ext>
            </c:extLst>
          </c:dPt>
          <c:dLbls>
            <c:dLbl>
              <c:idx val="0"/>
              <c:layout>
                <c:manualLayout>
                  <c:x val="0.25252525252525299"/>
                  <c:y val="5.4396689184998904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95-41C1-8CCA-8D5A6E2D6A68}"/>
                </c:ext>
              </c:extLst>
            </c:dLbl>
            <c:dLbl>
              <c:idx val="1"/>
              <c:layout>
                <c:manualLayout>
                  <c:x val="2.3518989240975299E-2"/>
                  <c:y val="-3.8016076204598899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95-41C1-8CCA-8D5A6E2D6A68}"/>
                </c:ext>
              </c:extLst>
            </c:dLbl>
            <c:dLbl>
              <c:idx val="2"/>
              <c:layout>
                <c:manualLayout>
                  <c:x val="1.4458462349639999E-2"/>
                  <c:y val="5.9903604700113902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A95-41C1-8CCA-8D5A6E2D6A68}"/>
                </c:ext>
              </c:extLst>
            </c:dLbl>
            <c:dLbl>
              <c:idx val="3"/>
              <c:layout>
                <c:manualLayout>
                  <c:x val="-8.4089985856353692E-3"/>
                  <c:y val="-3.474906692812299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A95-41C1-8CCA-8D5A6E2D6A68}"/>
                </c:ext>
              </c:extLst>
            </c:dLbl>
            <c:dLbl>
              <c:idx val="4"/>
              <c:layout>
                <c:manualLayout>
                  <c:x val="5.3510088954641403E-3"/>
                  <c:y val="-1.2014924983428899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A95-41C1-8CCA-8D5A6E2D6A68}"/>
                </c:ext>
              </c:extLst>
            </c:dLbl>
            <c:dLbl>
              <c:idx val="5"/>
              <c:layout>
                <c:manualLayout>
                  <c:x val="-2.3482789900686599E-2"/>
                  <c:y val="3.417902815283099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A95-41C1-8CCA-8D5A6E2D6A68}"/>
                </c:ext>
              </c:extLst>
            </c:dLbl>
            <c:numFmt formatCode="0.0%" sourceLinked="0"/>
            <c:spPr>
              <a:solidFill>
                <a:schemeClr val="tx1"/>
              </a:solidFill>
              <a:ln w="34114">
                <a:noFill/>
              </a:ln>
            </c:spPr>
            <c:txPr>
              <a:bodyPr/>
              <a:lstStyle/>
              <a:p>
                <a:pPr>
                  <a:defRPr sz="1545" b="1" i="0" u="none" strike="noStrike" baseline="0">
                    <a:solidFill>
                      <a:srgbClr val="000000"/>
                    </a:solidFill>
                    <a:latin typeface="Gill Sans"/>
                    <a:ea typeface="Gill Sans"/>
                    <a:cs typeface="Gill San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Tax Levy</c:v>
                </c:pt>
                <c:pt idx="1">
                  <c:v>Debt Exclusion</c:v>
                </c:pt>
                <c:pt idx="2">
                  <c:v>Local Receipts</c:v>
                </c:pt>
                <c:pt idx="3">
                  <c:v>State (e)</c:v>
                </c:pt>
                <c:pt idx="4">
                  <c:v>New Growth</c:v>
                </c:pt>
                <c:pt idx="5">
                  <c:v>Misc</c:v>
                </c:pt>
                <c:pt idx="6">
                  <c:v>Use of Free Cash*</c:v>
                </c:pt>
              </c:strCache>
            </c:strRef>
          </c:cat>
          <c:val>
            <c:numRef>
              <c:f>Sheet1!$B$2:$B$8</c:f>
              <c:numCache>
                <c:formatCode>#,##0</c:formatCode>
                <c:ptCount val="7"/>
                <c:pt idx="0" formatCode="_(&quot;$&quot;* #,##0_);_(&quot;$&quot;* \(#,##0\);_(&quot;$&quot;* &quot;-&quot;??_);_(@_)">
                  <c:v>32812474</c:v>
                </c:pt>
                <c:pt idx="1">
                  <c:v>1431074</c:v>
                </c:pt>
                <c:pt idx="2">
                  <c:v>2200000</c:v>
                </c:pt>
                <c:pt idx="3">
                  <c:v>1617089</c:v>
                </c:pt>
                <c:pt idx="4">
                  <c:v>350000</c:v>
                </c:pt>
                <c:pt idx="5">
                  <c:v>302400</c:v>
                </c:pt>
                <c:pt idx="6">
                  <c:v>1109072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A95-41C1-8CCA-8D5A6E2D6A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20"/>
      </c:pieChart>
      <c:spPr>
        <a:noFill/>
        <a:ln w="34114">
          <a:noFill/>
        </a:ln>
      </c:spPr>
    </c:plotArea>
    <c:plotVisOnly val="1"/>
    <c:dispBlanksAs val="zero"/>
    <c:showDLblsOverMax val="0"/>
  </c:chart>
  <c:spPr>
    <a:solidFill>
      <a:srgbClr val="DAE1FE"/>
    </a:solidFill>
    <a:ln>
      <a:noFill/>
    </a:ln>
  </c:spPr>
  <c:txPr>
    <a:bodyPr/>
    <a:lstStyle/>
    <a:p>
      <a:pPr>
        <a:defRPr sz="2485" b="1" i="0" u="none" strike="noStrike" baseline="0">
          <a:solidFill>
            <a:srgbClr val="000000"/>
          </a:solidFill>
          <a:latin typeface="Gill Sans"/>
          <a:ea typeface="Gill Sans"/>
          <a:cs typeface="Gill Sans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0886075949367"/>
          <c:y val="3.2362459546925598E-3"/>
          <c:w val="0.651898734177215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Amounts</c:v>
                </c:pt>
              </c:strCache>
            </c:strRef>
          </c:tx>
          <c:spPr>
            <a:ln w="17701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rgbClr val="003366"/>
              </a:solidFill>
              <a:ln w="1770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9BB3-48C2-8E3B-E507B9D26832}"/>
              </c:ext>
            </c:extLst>
          </c:dPt>
          <c:dPt>
            <c:idx val="1"/>
            <c:bubble3D val="0"/>
            <c:spPr>
              <a:solidFill>
                <a:srgbClr val="FFFF99"/>
              </a:solidFill>
              <a:ln w="1770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9BB3-48C2-8E3B-E507B9D26832}"/>
              </c:ext>
            </c:extLst>
          </c:dPt>
          <c:dPt>
            <c:idx val="2"/>
            <c:bubble3D val="0"/>
            <c:spPr>
              <a:pattFill prst="lgConfetti">
                <a:fgClr>
                  <a:srgbClr val="63AAFE"/>
                </a:fgClr>
                <a:bgClr>
                  <a:srgbClr xmlns:mc="http://schemas.openxmlformats.org/markup-compatibility/2006" xmlns:a14="http://schemas.microsoft.com/office/drawing/2010/main" val="003366" mc:Ignorable="a14" a14:legacySpreadsheetColorIndex="56"/>
                </a:bgClr>
              </a:pattFill>
              <a:ln w="1770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9BB3-48C2-8E3B-E507B9D26832}"/>
              </c:ext>
            </c:extLst>
          </c:dPt>
          <c:dPt>
            <c:idx val="3"/>
            <c:bubble3D val="0"/>
            <c:spPr>
              <a:solidFill>
                <a:srgbClr val="DD0806"/>
              </a:solidFill>
              <a:ln w="17701">
                <a:solidFill>
                  <a:srgbClr val="DD0806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9BB3-48C2-8E3B-E507B9D26832}"/>
              </c:ext>
            </c:extLst>
          </c:dPt>
          <c:dLbls>
            <c:dLbl>
              <c:idx val="0"/>
              <c:layout>
                <c:manualLayout>
                  <c:x val="-9.9225813123233701E-3"/>
                  <c:y val="-0.23744848753695399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/>
                      <a:t>Expenditures</a:t>
                    </a:r>
                    <a:r>
                      <a:rPr lang="en-US" dirty="0"/>
                      <a:t>
$39,822,109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BB3-48C2-8E3B-E507B9D26832}"/>
                </c:ext>
              </c:extLst>
            </c:dLbl>
            <c:dLbl>
              <c:idx val="1"/>
              <c:layout>
                <c:manualLayout>
                  <c:x val="3.06240424818888E-2"/>
                  <c:y val="0.2394822006472490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BB3-48C2-8E3B-E507B9D2683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1603" b="1" i="0" u="none" strike="noStrike" baseline="0">
                        <a:solidFill>
                          <a:srgbClr val="000000"/>
                        </a:solidFill>
                        <a:latin typeface="Gill Sans"/>
                        <a:ea typeface="Gill Sans"/>
                        <a:cs typeface="Gill Sans"/>
                      </a:defRPr>
                    </a:pPr>
                    <a:fld id="{BDB250B0-02A5-4F22-BEA0-C75446802166}" type="CATEGORYNAME">
                      <a:rPr lang="en-US"/>
                      <a:pPr>
                        <a:defRPr sz="1603" b="1" i="0" u="none" strike="noStrike" baseline="0">
                          <a:solidFill>
                            <a:srgbClr val="000000"/>
                          </a:solidFill>
                          <a:latin typeface="Gill Sans"/>
                          <a:ea typeface="Gill Sans"/>
                          <a:cs typeface="Gill Sans"/>
                        </a:defRPr>
                      </a:pPr>
                      <a:t>[CATEGORY NAME]</a:t>
                    </a:fld>
                    <a:r>
                      <a:rPr lang="en-US" baseline="0" dirty="0"/>
                      <a:t>
$1,109,072</a:t>
                    </a:r>
                  </a:p>
                </c:rich>
              </c:tx>
              <c:numFmt formatCode="\$#,##0" sourceLinked="0"/>
              <c:spPr>
                <a:solidFill>
                  <a:schemeClr val="tx1"/>
                </a:solidFill>
                <a:ln w="35403">
                  <a:noFill/>
                </a:ln>
              </c:spPr>
              <c:dLblPos val="bestFit"/>
              <c:showLegendKey val="0"/>
              <c:showVal val="1"/>
              <c:showCatName val="1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BB3-48C2-8E3B-E507B9D26832}"/>
                </c:ext>
              </c:extLst>
            </c:dLbl>
            <c:dLbl>
              <c:idx val="3"/>
              <c:layout>
                <c:manualLayout>
                  <c:xMode val="edge"/>
                  <c:yMode val="edge"/>
                  <c:x val="0.97046413502109696"/>
                  <c:y val="0.55987055016181198"/>
                </c:manualLayout>
              </c:layout>
              <c:numFmt formatCode="\$#,##0" sourceLinked="0"/>
              <c:spPr>
                <a:solidFill>
                  <a:schemeClr val="tx1"/>
                </a:solidFill>
                <a:ln w="35403">
                  <a:noFill/>
                </a:ln>
              </c:spPr>
              <c:txPr>
                <a:bodyPr/>
                <a:lstStyle/>
                <a:p>
                  <a:pPr>
                    <a:defRPr sz="1463" b="1" i="0" u="none" strike="noStrike" baseline="0">
                      <a:solidFill>
                        <a:srgbClr val="000000"/>
                      </a:solidFill>
                      <a:latin typeface="Gill Sans"/>
                      <a:ea typeface="Gill Sans"/>
                      <a:cs typeface="Gill San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BB3-48C2-8E3B-E507B9D26832}"/>
                </c:ext>
              </c:extLst>
            </c:dLbl>
            <c:numFmt formatCode="\$#,##0" sourceLinked="0"/>
            <c:spPr>
              <a:solidFill>
                <a:schemeClr val="tx1"/>
              </a:solidFill>
              <a:ln w="35403">
                <a:noFill/>
              </a:ln>
            </c:spPr>
            <c:txPr>
              <a:bodyPr/>
              <a:lstStyle/>
              <a:p>
                <a:pPr>
                  <a:defRPr sz="1638" b="1" i="0" u="none" strike="noStrike" baseline="0">
                    <a:solidFill>
                      <a:srgbClr val="000000"/>
                    </a:solidFill>
                    <a:latin typeface="Gill Sans"/>
                    <a:ea typeface="Gill Sans"/>
                    <a:cs typeface="Gill San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Expenditures</c:v>
                </c:pt>
                <c:pt idx="1">
                  <c:v>Revenues</c:v>
                </c:pt>
                <c:pt idx="2">
                  <c:v>Budget Gap (*)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39822109</c:v>
                </c:pt>
                <c:pt idx="1">
                  <c:v>38713037</c:v>
                </c:pt>
                <c:pt idx="2">
                  <c:v>1109072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BB3-48C2-8E3B-E507B9D26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90"/>
      </c:pieChart>
      <c:spPr>
        <a:noFill/>
        <a:ln w="35403">
          <a:noFill/>
        </a:ln>
      </c:spPr>
    </c:plotArea>
    <c:plotVisOnly val="1"/>
    <c:dispBlanksAs val="zero"/>
    <c:showDLblsOverMax val="0"/>
  </c:chart>
  <c:spPr>
    <a:solidFill>
      <a:srgbClr val="DAE1FE"/>
    </a:solidFill>
    <a:ln>
      <a:noFill/>
    </a:ln>
  </c:spPr>
  <c:txPr>
    <a:bodyPr/>
    <a:lstStyle/>
    <a:p>
      <a:pPr>
        <a:defRPr sz="2474" b="1" i="0" u="none" strike="noStrike" baseline="0">
          <a:solidFill>
            <a:srgbClr val="000000"/>
          </a:solidFill>
          <a:latin typeface="Gill Sans"/>
          <a:ea typeface="Gill Sans"/>
          <a:cs typeface="Gill Sans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115" cy="465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316" y="1"/>
            <a:ext cx="2972115" cy="465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62"/>
            <a:ext cx="2972115" cy="465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algn="l" defTabSz="9239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316" y="8829662"/>
            <a:ext cx="2972115" cy="465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69CEB1A3-47A3-4241-95A1-1BD4F763A7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0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115" cy="465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316" y="1"/>
            <a:ext cx="2972115" cy="465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115" y="4416430"/>
            <a:ext cx="5485772" cy="418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62"/>
            <a:ext cx="2972115" cy="465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algn="l" defTabSz="9239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316" y="8829662"/>
            <a:ext cx="2972115" cy="465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2DA89C45-A61B-9A47-AFBA-E1B3E97FDE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050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87284C-0B61-444E-8A20-E396A035ABB7}" type="slidenum">
              <a:rPr lang="en-US"/>
              <a:pPr/>
              <a:t>1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 for coming. On behalf of the Warrant Committee, I am going to give an overview of this year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</a:t>
            </a:r>
            <a:r>
              <a:rPr lang="en-US" baseline="0" dirty="0"/>
              <a:t> Operating</a:t>
            </a:r>
            <a:r>
              <a:rPr lang="en-US" dirty="0"/>
              <a:t> Budget.  Further details on this budget are in your Blue Book that you received in the mail prior to Town Meeting.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362061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F667EA-1D24-1347-AED3-D3F957BF7704}" type="slidenum">
              <a:rPr lang="en-US"/>
              <a:pPr/>
              <a:t>10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Revenue is difficult to predict</a:t>
            </a:r>
          </a:p>
        </p:txBody>
      </p:sp>
    </p:spTree>
    <p:extLst>
      <p:ext uri="{BB962C8B-B14F-4D97-AF65-F5344CB8AC3E}">
        <p14:creationId xmlns:p14="http://schemas.microsoft.com/office/powerpoint/2010/main" val="39078013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FB5AC9-37D9-914F-9812-45B5AC6463AB}" type="slidenum">
              <a:rPr lang="en-US"/>
              <a:pPr/>
              <a:t>11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3710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A89C45-A61B-9A47-AFBA-E1B3E97FDEA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490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A89C45-A61B-9A47-AFBA-E1B3E97FDEA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6474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A89C45-A61B-9A47-AFBA-E1B3E97FDEA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924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A89C45-A61B-9A47-AFBA-E1B3E97FDEA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61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A89C45-A61B-9A47-AFBA-E1B3E97FDEA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26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A89C45-A61B-9A47-AFBA-E1B3E97FDEA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26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0" i="0" u="none" strike="noStrike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A89C45-A61B-9A47-AFBA-E1B3E97FDEA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26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0" i="0" u="none" strike="noStrike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  <a:p>
            <a:r>
              <a:rPr lang="en-US" dirty="0"/>
              <a:t>Solid Waste Disposal change largely related to the ban on commercial haulers that went into effect January 2017.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A89C45-A61B-9A47-AFBA-E1B3E97FDEA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264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0" i="0" u="none" strike="noStrike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A89C45-A61B-9A47-AFBA-E1B3E97FDEA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26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838E1F-E905-AF48-A33A-4F40E4E7DFE7}" type="slidenum">
              <a:rPr lang="en-US"/>
              <a:pPr/>
              <a:t>8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89% of the expenses fall under Article 4 of the Warrant</a:t>
            </a:r>
          </a:p>
          <a:p>
            <a:r>
              <a:rPr lang="en-US" sz="1400" dirty="0"/>
              <a:t>Operating Budget = day-to-day</a:t>
            </a:r>
          </a:p>
          <a:p>
            <a:r>
              <a:rPr lang="en-US" sz="1400" dirty="0"/>
              <a:t>Debt service at 5.5%</a:t>
            </a:r>
          </a:p>
          <a:p>
            <a:r>
              <a:rPr lang="en-US" sz="1400" dirty="0"/>
              <a:t>Special Articles and Capital</a:t>
            </a:r>
            <a:r>
              <a:rPr lang="en-US" sz="1400" baseline="0" dirty="0"/>
              <a:t> Items</a:t>
            </a:r>
            <a:r>
              <a:rPr lang="en-US" sz="1400" dirty="0"/>
              <a:t> change year to year </a:t>
            </a:r>
          </a:p>
          <a:p>
            <a:r>
              <a:rPr lang="en-US" sz="1400" dirty="0"/>
              <a:t>Snow &amp; Ice budgeting is difficult to predict</a:t>
            </a:r>
          </a:p>
          <a:p>
            <a:r>
              <a:rPr lang="en-US" baseline="0" dirty="0" err="1"/>
              <a:t>Misc</a:t>
            </a:r>
            <a:r>
              <a:rPr lang="en-US" baseline="0" dirty="0"/>
              <a:t> includes special articles-other, state </a:t>
            </a:r>
            <a:r>
              <a:rPr lang="en-US" baseline="0" dirty="0" err="1"/>
              <a:t>chrgs</a:t>
            </a:r>
            <a:r>
              <a:rPr lang="en-US" baseline="0" dirty="0"/>
              <a:t>- cherry sheet, additions to overlay and recap appropriations</a:t>
            </a:r>
          </a:p>
        </p:txBody>
      </p:sp>
    </p:spTree>
    <p:extLst>
      <p:ext uri="{BB962C8B-B14F-4D97-AF65-F5344CB8AC3E}">
        <p14:creationId xmlns:p14="http://schemas.microsoft.com/office/powerpoint/2010/main" val="36462819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12DFE4-F9F8-4B42-A821-3575C70C21F4}" type="slidenum">
              <a:rPr lang="en-US"/>
              <a:pPr/>
              <a:t>9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The schools are the lion</a:t>
            </a:r>
            <a:r>
              <a:rPr lang="ja-JP" altLang="en-US" sz="1400" dirty="0">
                <a:latin typeface="Arial"/>
              </a:rPr>
              <a:t>’</a:t>
            </a:r>
            <a:r>
              <a:rPr lang="en-US" sz="1400" dirty="0"/>
              <a:t>s share: ~58% of art 4</a:t>
            </a:r>
          </a:p>
          <a:p>
            <a:r>
              <a:rPr lang="en-US" sz="1400" dirty="0"/>
              <a:t>General Government is mostly Town House functions and routine building maintenance.</a:t>
            </a:r>
          </a:p>
          <a:p>
            <a:r>
              <a:rPr lang="en-US" sz="1400" dirty="0"/>
              <a:t>Debt and Insurance &amp; Pensions are non-discretionary</a:t>
            </a:r>
          </a:p>
          <a:p>
            <a:r>
              <a:rPr lang="en-US" sz="1400" dirty="0"/>
              <a:t>Protective Services are Police, Fire, Ambulance, and Emergency Management</a:t>
            </a:r>
          </a:p>
          <a:p>
            <a:r>
              <a:rPr lang="en-US" sz="1400" dirty="0"/>
              <a:t>Other is Parks an Rec, COA, Cemetery, Library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556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7050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313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3500" y="1152525"/>
            <a:ext cx="1838325" cy="318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1152525"/>
            <a:ext cx="5367337" cy="318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37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1152525"/>
            <a:ext cx="7358062" cy="2320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93763" y="3536950"/>
            <a:ext cx="7358062" cy="8032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52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137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553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3536950"/>
            <a:ext cx="3602037" cy="803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536950"/>
            <a:ext cx="3603625" cy="803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035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897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896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8531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4620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500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1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1152525"/>
            <a:ext cx="7358062" cy="232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26788" tIns="26788" rIns="26788" bIns="2678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3763" y="3536950"/>
            <a:ext cx="7358062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26788" tIns="26788" rIns="26788" bIns="267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 ftr="0" dt="0"/>
  <p:txStyles>
    <p:titleStyle>
      <a:lvl1pPr algn="ctr" defTabSz="64293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defTabSz="64293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ＭＳ Ｐゴシック" charset="0"/>
          <a:sym typeface="Gill Sans" charset="0"/>
        </a:defRPr>
      </a:lvl2pPr>
      <a:lvl3pPr algn="ctr" defTabSz="64293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ＭＳ Ｐゴシック" charset="0"/>
          <a:sym typeface="Gill Sans" charset="0"/>
        </a:defRPr>
      </a:lvl3pPr>
      <a:lvl4pPr algn="ctr" defTabSz="64293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ＭＳ Ｐゴシック" charset="0"/>
          <a:sym typeface="Gill Sans" charset="0"/>
        </a:defRPr>
      </a:lvl4pPr>
      <a:lvl5pPr algn="ctr" defTabSz="64293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ＭＳ Ｐゴシック" charset="0"/>
          <a:sym typeface="Gill Sans" charset="0"/>
        </a:defRPr>
      </a:lvl5pPr>
      <a:lvl6pPr marL="457200" algn="ctr" defTabSz="64293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ＭＳ Ｐゴシック" charset="0"/>
          <a:sym typeface="Gill Sans" charset="0"/>
        </a:defRPr>
      </a:lvl6pPr>
      <a:lvl7pPr marL="914400" algn="ctr" defTabSz="64293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ＭＳ Ｐゴシック" charset="0"/>
          <a:sym typeface="Gill Sans" charset="0"/>
        </a:defRPr>
      </a:lvl7pPr>
      <a:lvl8pPr marL="1371600" algn="ctr" defTabSz="64293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ＭＳ Ｐゴシック" charset="0"/>
          <a:sym typeface="Gill Sans" charset="0"/>
        </a:defRPr>
      </a:lvl8pPr>
      <a:lvl9pPr marL="1828800" algn="ctr" defTabSz="642938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ＭＳ Ｐゴシック" charset="0"/>
          <a:sym typeface="Gill Sans" charset="0"/>
        </a:defRPr>
      </a:lvl9pPr>
    </p:titleStyle>
    <p:bodyStyle>
      <a:lvl1pPr algn="ctr" defTabSz="642938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defTabSz="642938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sym typeface="Gill Sans" charset="0"/>
        </a:defRPr>
      </a:lvl2pPr>
      <a:lvl3pPr algn="ctr" defTabSz="642938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sym typeface="Gill Sans" charset="0"/>
        </a:defRPr>
      </a:lvl3pPr>
      <a:lvl4pPr algn="ctr" defTabSz="642938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sym typeface="Gill Sans" charset="0"/>
        </a:defRPr>
      </a:lvl4pPr>
      <a:lvl5pPr algn="ctr" defTabSz="642938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sym typeface="Gill Sans" charset="0"/>
        </a:defRPr>
      </a:lvl5pPr>
      <a:lvl6pPr marL="457200" algn="ctr" defTabSz="642938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sym typeface="Gill Sans" charset="0"/>
        </a:defRPr>
      </a:lvl6pPr>
      <a:lvl7pPr marL="914400" algn="ctr" defTabSz="642938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sym typeface="Gill Sans" charset="0"/>
        </a:defRPr>
      </a:lvl7pPr>
      <a:lvl8pPr marL="1371600" algn="ctr" defTabSz="642938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sym typeface="Gill Sans" charset="0"/>
        </a:defRPr>
      </a:lvl8pPr>
      <a:lvl9pPr marL="1828800" algn="ctr" defTabSz="642938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3048000"/>
          </a:xfrm>
        </p:spPr>
        <p:txBody>
          <a:bodyPr/>
          <a:lstStyle/>
          <a:p>
            <a:r>
              <a:rPr lang="en-US" sz="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Overview of Dover Town</a:t>
            </a:r>
            <a:br>
              <a:rPr lang="en-US" sz="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 Budget</a:t>
            </a:r>
            <a:br>
              <a:rPr lang="en-US" sz="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Fiscal Year 2019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53000"/>
            <a:ext cx="6400800" cy="6858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Proposed Budget as of May 7, 2018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93763" y="152400"/>
            <a:ext cx="7358062" cy="1066800"/>
          </a:xfrm>
        </p:spPr>
        <p:txBody>
          <a:bodyPr/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FY19 Estimated Revenue</a:t>
            </a:r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187498"/>
              </p:ext>
            </p:extLst>
          </p:nvPr>
        </p:nvGraphicFramePr>
        <p:xfrm>
          <a:off x="434975" y="1270000"/>
          <a:ext cx="8274050" cy="5373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392" name="Text Box 8"/>
          <p:cNvSpPr txBox="1">
            <a:spLocks/>
          </p:cNvSpPr>
          <p:nvPr/>
        </p:nvSpPr>
        <p:spPr bwMode="auto">
          <a:xfrm>
            <a:off x="685800" y="6019800"/>
            <a:ext cx="19812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$39.8M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893763" y="381000"/>
            <a:ext cx="7358062" cy="685800"/>
          </a:xfrm>
        </p:spPr>
        <p:txBody>
          <a:bodyPr/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 Gap FY19</a:t>
            </a:r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640175"/>
              </p:ext>
            </p:extLst>
          </p:nvPr>
        </p:nvGraphicFramePr>
        <p:xfrm>
          <a:off x="736600" y="1193801"/>
          <a:ext cx="7264400" cy="4827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14400" y="6324600"/>
            <a:ext cx="746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- Minimum Amount Use of Free Cash to Balance Budget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1"/>
            <a:ext cx="7358062" cy="762000"/>
          </a:xfrm>
        </p:spPr>
        <p:txBody>
          <a:bodyPr/>
          <a:lstStyle/>
          <a:p>
            <a:pPr algn="l"/>
            <a:r>
              <a:rPr lang="en-US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Cash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1524000"/>
            <a:ext cx="7358062" cy="4419600"/>
          </a:xfrm>
        </p:spPr>
        <p:txBody>
          <a:bodyPr/>
          <a:lstStyle/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Free Cash?</a:t>
            </a:r>
          </a:p>
          <a:p>
            <a:pPr algn="l"/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cash is a revenue source that results from the calculation, as of July 1, of a community's remaining, unrestricted funds from its operations of the previous fiscal year based on the balance sheet as of June 30. </a:t>
            </a:r>
          </a:p>
          <a:p>
            <a:pPr marL="285750" indent="-285750" algn="l">
              <a:buFont typeface="Arial"/>
              <a:buChar char="•"/>
            </a:pPr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typically includes actual receipts in excess of revenue estimates and unspent amounts in departmental budget line items for the year just ended (“</a:t>
            </a:r>
            <a:r>
              <a:rPr lang="en-US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turnbacks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 plus unexpended free cash from the previous year.</a:t>
            </a:r>
          </a:p>
          <a:p>
            <a:pPr lvl="2"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- MA DLS, Department of Revenue, February 2016</a:t>
            </a:r>
          </a:p>
          <a:p>
            <a:pPr algn="l"/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Cash as of July 1, 2017				$7,913,093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Free Cash as of July 1, 2016			$8,139,482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Decrease					$226,389 (-2.8%)</a:t>
            </a:r>
          </a:p>
        </p:txBody>
      </p:sp>
    </p:spTree>
    <p:extLst>
      <p:ext uri="{BB962C8B-B14F-4D97-AF65-F5344CB8AC3E}">
        <p14:creationId xmlns:p14="http://schemas.microsoft.com/office/powerpoint/2010/main" val="36725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1"/>
            <a:ext cx="7358062" cy="762000"/>
          </a:xfrm>
        </p:spPr>
        <p:txBody>
          <a:bodyPr/>
          <a:lstStyle/>
          <a:p>
            <a:pPr algn="l"/>
            <a:r>
              <a:rPr lang="en-US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Cash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1524000"/>
            <a:ext cx="7358062" cy="4419600"/>
          </a:xfrm>
        </p:spPr>
        <p:txBody>
          <a:bodyPr/>
          <a:lstStyle/>
          <a:p>
            <a:pPr marL="285750" indent="-285750" algn="l">
              <a:buFont typeface="Arial"/>
              <a:buChar char="•"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Warrant Committee recommends the use of </a:t>
            </a:r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$1,109,072 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Free Cash to balance the budget.  This will fund the difference between estimated revenues and budgeted expenses for FY19 as detailed in the Articles to be presented this evening.</a:t>
            </a:r>
          </a:p>
          <a:p>
            <a:pPr marL="342900" indent="-342900" algn="l">
              <a:buFont typeface="Arial"/>
              <a:buChar char="•"/>
            </a:pP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considered analysis, the Warrant Committee also recommends that an additional </a:t>
            </a:r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$800,000 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Free Cash be used to lower the tax rate for FY19.</a:t>
            </a:r>
          </a:p>
          <a:p>
            <a:pPr marL="285750" indent="-285750" algn="l">
              <a:buFont typeface="Arial"/>
              <a:buChar char="•"/>
            </a:pPr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total, the Warrant Committee recommends the use of </a:t>
            </a:r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$1,909,072 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Free Cash, subject to amounts allocated to Free Cash in votes on Articles to be discussed this evening.</a:t>
            </a:r>
          </a:p>
          <a:p>
            <a:pPr algn="l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900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1"/>
            <a:ext cx="7358062" cy="762000"/>
          </a:xfrm>
        </p:spPr>
        <p:txBody>
          <a:bodyPr/>
          <a:lstStyle/>
          <a:p>
            <a:pPr algn="l"/>
            <a:r>
              <a:rPr lang="en-US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Cash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1524000"/>
            <a:ext cx="7358062" cy="4419600"/>
          </a:xfrm>
        </p:spPr>
        <p:txBody>
          <a:bodyPr/>
          <a:lstStyle/>
          <a:p>
            <a:pPr algn="l"/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 year at ATM, the Town voted to use an additional amount of $1,300,000 of Free Cash beyond the minimum amount necessary to balance the budget for a total allocation of $2,913,013.</a:t>
            </a:r>
          </a:p>
          <a:p>
            <a:pPr marL="285750" indent="-285750" algn="l">
              <a:buFont typeface="Arial"/>
              <a:buChar char="•"/>
            </a:pPr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the discussion of Article 26 tonight the Warrant Committee will present a detailed explanation of its </a:t>
            </a:r>
            <a:r>
              <a:rPr lang="en-US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 for FY19.</a:t>
            </a:r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595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1152525"/>
            <a:ext cx="7358062" cy="600075"/>
          </a:xfrm>
        </p:spPr>
        <p:txBody>
          <a:bodyPr anchor="t"/>
          <a:lstStyle/>
          <a:p>
            <a:pPr algn="l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1752600"/>
            <a:ext cx="7358062" cy="4114800"/>
          </a:xfrm>
        </p:spPr>
        <p:txBody>
          <a:bodyPr anchor="t"/>
          <a:lstStyle/>
          <a:p>
            <a:pPr marL="342900" indent="-342900" algn="l">
              <a:buFont typeface="Arial"/>
              <a:buChar char="•"/>
            </a:pP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 Budget (Article 4)</a:t>
            </a:r>
          </a:p>
          <a:p>
            <a:pPr marL="342900" indent="-342900" algn="l">
              <a:buFont typeface="Arial"/>
              <a:buChar char="•"/>
            </a:pP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Cash Recommendation</a:t>
            </a:r>
          </a:p>
          <a:p>
            <a:pPr algn="l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96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358062" cy="914400"/>
          </a:xfrm>
        </p:spPr>
        <p:txBody>
          <a:bodyPr/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 2019 Budget Summary</a:t>
            </a:r>
            <a:b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proposed as of May 7, 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1828800"/>
            <a:ext cx="7358062" cy="4419600"/>
          </a:xfrm>
        </p:spPr>
        <p:txBody>
          <a:bodyPr/>
          <a:lstStyle/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FY19 Article 4 (Operating Budget)</a:t>
            </a:r>
          </a:p>
          <a:p>
            <a:pPr algn="l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$37,464,644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vs. $36,874,166 for FY18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Increase of $590,478 or 1.6%</a:t>
            </a:r>
          </a:p>
          <a:p>
            <a:pPr algn="l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FY19 Total Expenditures </a:t>
            </a:r>
          </a:p>
          <a:p>
            <a:pPr algn="l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$39,822,109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vs. $39,024,233 for FY18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Increase of $797,876 or 2.0%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29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358062" cy="914400"/>
          </a:xfrm>
        </p:spPr>
        <p:txBody>
          <a:bodyPr/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 2019 Budget Summary</a:t>
            </a:r>
            <a:b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proposed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0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May 7, </a:t>
            </a:r>
            <a:r>
              <a:rPr lang="en-US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358062" cy="4419600"/>
          </a:xfrm>
        </p:spPr>
        <p:txBody>
          <a:bodyPr/>
          <a:lstStyle/>
          <a:p>
            <a:pPr algn="l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FY19 Total Revenues (excluding use of Free Cash)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$38,713,037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vs. $37,711,671 for FY18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Increase of $1,001,366 or 2.7%</a:t>
            </a:r>
          </a:p>
          <a:p>
            <a:pPr algn="l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FY19 use of Free Cash 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(* - minimum amount to balance budget)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$1,109,072 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vs. $2,913,013 for FY18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Decrease of $1,803,941 or -61.9%</a:t>
            </a:r>
          </a:p>
          <a:p>
            <a:pPr algn="l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50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358062" cy="914400"/>
          </a:xfrm>
        </p:spPr>
        <p:txBody>
          <a:bodyPr/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 2019 Budget Summary</a:t>
            </a:r>
            <a:b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 Changes from FY2018 Expenditures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7640637" cy="4724400"/>
          </a:xfrm>
        </p:spPr>
        <p:txBody>
          <a:bodyPr/>
          <a:lstStyle/>
          <a:p>
            <a:pPr algn="l"/>
            <a:endParaRPr lang="en-US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Increases</a:t>
            </a:r>
          </a:p>
          <a:p>
            <a:pPr algn="l"/>
            <a:endParaRPr lang="en-US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Schools							+$319k (+1.9%)</a:t>
            </a:r>
          </a:p>
          <a:p>
            <a:pPr algn="l"/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Dover’s Regional Schools Operating 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+$239k (+2.1%)</a:t>
            </a:r>
          </a:p>
          <a:p>
            <a:pPr algn="l"/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Dover School Operating 	 				+$80k (+0.8%) </a:t>
            </a:r>
          </a:p>
          <a:p>
            <a:pPr algn="l"/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Health Insurance 					+$235k (+9.1%)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Insurance						+$7k (+4.1%)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Protection of Persons/Property				+$109k (+3.4%) 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						+$54k (+2.7%)</a:t>
            </a:r>
          </a:p>
          <a:p>
            <a:pPr algn="l"/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Fire						+$47k (+8.9%)</a:t>
            </a:r>
          </a:p>
          <a:p>
            <a:pPr algn="l"/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Norfolk County Retirement 				+$115k (+9.5%)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Conservation Committee Trail Maintenance		+$20k (+20%)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Town Email Services					+$11k (+100%)</a:t>
            </a:r>
          </a:p>
          <a:p>
            <a:pPr algn="l"/>
            <a:endParaRPr lang="en-US" sz="1400" dirty="0">
              <a:solidFill>
                <a:schemeClr val="bg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33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358062" cy="914400"/>
          </a:xfrm>
        </p:spPr>
        <p:txBody>
          <a:bodyPr/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 2019 Budget Summary</a:t>
            </a:r>
            <a:b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 Changes from FY2018 Expenditures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2" y="1828800"/>
            <a:ext cx="7640637" cy="47244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FY19 Article 4 </a:t>
            </a:r>
            <a:r>
              <a:rPr lang="en-US" sz="1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(contd.)</a:t>
            </a:r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Decreases</a:t>
            </a:r>
          </a:p>
          <a:p>
            <a:pPr algn="l"/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 Waste Disposal        			-$31k (-7.6%)</a:t>
            </a:r>
          </a:p>
          <a:p>
            <a:pPr algn="l"/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above increases and decrease accounts for $785k increase of the overall $833k increase of the Article 4 budget (94.2%).</a:t>
            </a:r>
          </a:p>
        </p:txBody>
      </p:sp>
    </p:spTree>
    <p:extLst>
      <p:ext uri="{BB962C8B-B14F-4D97-AF65-F5344CB8AC3E}">
        <p14:creationId xmlns:p14="http://schemas.microsoft.com/office/powerpoint/2010/main" val="2483915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358062" cy="914400"/>
          </a:xfrm>
        </p:spPr>
        <p:txBody>
          <a:bodyPr/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 2019 Budget Summary</a:t>
            </a:r>
            <a:b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 Changes from FY2018 Expenditures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1828800"/>
            <a:ext cx="7358062" cy="4724400"/>
          </a:xfrm>
        </p:spPr>
        <p:txBody>
          <a:bodyPr/>
          <a:lstStyle/>
          <a:p>
            <a:pPr algn="l"/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FY19 Capital Items (Article 5) + Special Articles</a:t>
            </a:r>
          </a:p>
          <a:p>
            <a:pPr lvl="2" algn="l"/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l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Article 5				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-$145,922 (-35.7%)</a:t>
            </a:r>
          </a:p>
          <a:p>
            <a:pPr lvl="2" algn="l"/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Special Articles			+$377,250 (+149.3%)</a:t>
            </a:r>
          </a:p>
          <a:p>
            <a:pPr lvl="2" algn="l"/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Special Articles – Other		-$75,000 (-11.1%)</a:t>
            </a:r>
          </a:p>
          <a:p>
            <a:pPr lvl="2" algn="l"/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 Articles and Special Articles -Other include replacement of the boilers at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Caryl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Community Center (Article 11), a hydrology study (Article 12), and a Conservation Commission Fund Supplement (Article 16), among others.</a:t>
            </a:r>
          </a:p>
        </p:txBody>
      </p:sp>
    </p:spTree>
    <p:extLst>
      <p:ext uri="{BB962C8B-B14F-4D97-AF65-F5344CB8AC3E}">
        <p14:creationId xmlns:p14="http://schemas.microsoft.com/office/powerpoint/2010/main" val="1445774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893763" y="152400"/>
            <a:ext cx="7358062" cy="990600"/>
          </a:xfrm>
        </p:spPr>
        <p:txBody>
          <a:bodyPr/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FY2019 Budget Components</a:t>
            </a:r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4966535"/>
              </p:ext>
            </p:extLst>
          </p:nvPr>
        </p:nvGraphicFramePr>
        <p:xfrm>
          <a:off x="136525" y="1127125"/>
          <a:ext cx="8893175" cy="5346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5" name="Text Box 9"/>
          <p:cNvSpPr txBox="1">
            <a:spLocks/>
          </p:cNvSpPr>
          <p:nvPr/>
        </p:nvSpPr>
        <p:spPr bwMode="auto">
          <a:xfrm>
            <a:off x="228600" y="5867400"/>
            <a:ext cx="2286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$39.8 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1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93763" y="152400"/>
            <a:ext cx="7358062" cy="990600"/>
          </a:xfrm>
        </p:spPr>
        <p:txBody>
          <a:bodyPr/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FY19 Article 4</a:t>
            </a:r>
            <a:b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Spending by Category</a:t>
            </a:r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814419"/>
              </p:ext>
            </p:extLst>
          </p:nvPr>
        </p:nvGraphicFramePr>
        <p:xfrm>
          <a:off x="533400" y="1295400"/>
          <a:ext cx="8302625" cy="528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294" name="Text Box 6"/>
          <p:cNvSpPr txBox="1">
            <a:spLocks/>
          </p:cNvSpPr>
          <p:nvPr/>
        </p:nvSpPr>
        <p:spPr bwMode="auto">
          <a:xfrm>
            <a:off x="533400" y="1600200"/>
            <a:ext cx="1371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 Service</a:t>
            </a:r>
            <a:r>
              <a:rPr lang="ja-JP" alt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includes Dover’s share of the Regional Schools’ debt</a:t>
            </a:r>
          </a:p>
        </p:txBody>
      </p:sp>
      <p:sp>
        <p:nvSpPr>
          <p:cNvPr id="12295" name="Text Box 7"/>
          <p:cNvSpPr txBox="1">
            <a:spLocks/>
          </p:cNvSpPr>
          <p:nvPr/>
        </p:nvSpPr>
        <p:spPr bwMode="auto">
          <a:xfrm>
            <a:off x="685800" y="58674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$37.5 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ＭＳ Ｐゴシック"/>
        <a:cs typeface=""/>
      </a:majorFont>
      <a:minorFont>
        <a:latin typeface="Gill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xmlns="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ＭＳ Ｐゴシック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xmlns="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ＭＳ Ｐゴシック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Open_Hearing_2009</Template>
  <TotalTime>66930</TotalTime>
  <Words>531</Words>
  <Application>Microsoft Office PowerPoint</Application>
  <PresentationFormat>On-screen Show (4:3)</PresentationFormat>
  <Paragraphs>128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ＭＳ Ｐゴシック</vt:lpstr>
      <vt:lpstr>Arial</vt:lpstr>
      <vt:lpstr>Gill Sans</vt:lpstr>
      <vt:lpstr>Times New Roman</vt:lpstr>
      <vt:lpstr>Title &amp; Subtitle</vt:lpstr>
      <vt:lpstr>Overview of Dover Town Operating Budget Fiscal Year 2019</vt:lpstr>
      <vt:lpstr>Overview</vt:lpstr>
      <vt:lpstr>FY 2019 Budget Summary  proposed as of May 7, 2018</vt:lpstr>
      <vt:lpstr>FY 2019 Budget Summary proposed as of May 7, 2018</vt:lpstr>
      <vt:lpstr>FY 2019 Budget Summary Large Changes from FY2018 Expenditures</vt:lpstr>
      <vt:lpstr>FY 2019 Budget Summary Large Changes from FY2018 Expenditures</vt:lpstr>
      <vt:lpstr>FY 2019 Budget Summary Large Changes from FY2018 Expenditures</vt:lpstr>
      <vt:lpstr>FY2019 Budget Components</vt:lpstr>
      <vt:lpstr>FY19 Article 4 Spending by Category</vt:lpstr>
      <vt:lpstr>FY19 Estimated Revenue</vt:lpstr>
      <vt:lpstr>Budget Gap FY19</vt:lpstr>
      <vt:lpstr>Free Cash</vt:lpstr>
      <vt:lpstr>Free Cash</vt:lpstr>
      <vt:lpstr>Free Cash</vt:lpstr>
    </vt:vector>
  </TitlesOfParts>
  <Company>EMC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Hello, Sailor!</dc:title>
  <dc:creator>Alders</dc:creator>
  <cp:lastModifiedBy>Erika Alders</cp:lastModifiedBy>
  <cp:revision>648</cp:revision>
  <cp:lastPrinted>2017-03-20T18:06:42Z</cp:lastPrinted>
  <dcterms:created xsi:type="dcterms:W3CDTF">2009-03-18T19:31:24Z</dcterms:created>
  <dcterms:modified xsi:type="dcterms:W3CDTF">2018-05-07T15:39:59Z</dcterms:modified>
</cp:coreProperties>
</file>