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35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2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0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27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50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6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8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5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5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0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065F2-FB70-4FEA-B0B9-6A46CC2EE26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F1DE0-0880-44ED-824A-1CFB7C5CB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25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700" dirty="0" err="1">
                <a:latin typeface="Arial" panose="020B0604020202020204" pitchFamily="34" charset="0"/>
                <a:cs typeface="Arial" panose="020B0604020202020204" pitchFamily="34" charset="0"/>
              </a:rPr>
              <a:t>Caryl</a:t>
            </a:r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 Community Center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Article 11 – Critical Maintenance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Boiler Replacement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$600,000</a:t>
            </a:r>
          </a:p>
        </p:txBody>
      </p:sp>
    </p:spTree>
    <p:extLst>
      <p:ext uri="{BB962C8B-B14F-4D97-AF65-F5344CB8AC3E}">
        <p14:creationId xmlns:p14="http://schemas.microsoft.com/office/powerpoint/2010/main" val="393430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Some Facts About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Caryl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Town-owned asset; Selectmen’s responsibility to maintain it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41,000 sf: 30,000 sf usable program space; 11,000 sf hallways, stairways, bathrooms, &amp; mechanical spaces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Home to Council on Aging and Parks &amp; Recreation and…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 licensees providing services needed/desired by Dover residents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Room for anticipated municipal office expansion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Steady increase in program participants, from 0 in 2002 to 20,000 in 2018</a:t>
            </a:r>
          </a:p>
        </p:txBody>
      </p:sp>
    </p:spTree>
    <p:extLst>
      <p:ext uri="{BB962C8B-B14F-4D97-AF65-F5344CB8AC3E}">
        <p14:creationId xmlns:p14="http://schemas.microsoft.com/office/powerpoint/2010/main" val="1989004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Maintenance at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Caryl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CC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Minor – Funded through both operating and capital budgets: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Painting, wall &amp; floor repairs; installation of new carpeting, water coolers, signage, and AC in selected areas; parking lot paving</a:t>
            </a:r>
          </a:p>
          <a:p>
            <a:pPr marL="0" indent="0">
              <a:buNone/>
            </a:pPr>
            <a:endParaRPr lang="en-US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u="sng" dirty="0">
                <a:latin typeface="Arial" panose="020B0604020202020204" pitchFamily="34" charset="0"/>
                <a:cs typeface="Arial" panose="020B0604020202020204" pitchFamily="34" charset="0"/>
              </a:rPr>
              <a:t>Major – Funded through special articles voted at Town Meetings: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New roof (2007, 2008)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Structural and masonry repairs to stabilize &amp; seal building (2009)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Replacement of underground oil tanks (2011)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Full renovation of four (4) public bathrooms (2015)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616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Next Up: Boiler Replacement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456"/>
            <a:ext cx="10515600" cy="4618507"/>
          </a:xfrm>
        </p:spPr>
        <p:txBody>
          <a:bodyPr>
            <a:normAutofit fontScale="85000" lnSpcReduction="20000"/>
          </a:bodyPr>
          <a:lstStyle/>
          <a:p>
            <a:r>
              <a:rPr lang="en-US" sz="2600" u="sng" dirty="0">
                <a:latin typeface="Arial" panose="020B0604020202020204" pitchFamily="34" charset="0"/>
                <a:cs typeface="Arial" panose="020B0604020202020204" pitchFamily="34" charset="0"/>
              </a:rPr>
              <a:t>Problem: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At almost 90 years old, our boilers have…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-- Lasted more than twice their projected lifespan 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-- Broken down frequently in recent years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-- Become more costly to maintain &amp; obtain replacement parts</a:t>
            </a:r>
          </a:p>
          <a:p>
            <a:endParaRPr lang="en-US" sz="2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u="sng" dirty="0">
                <a:latin typeface="Arial" panose="020B0604020202020204" pitchFamily="34" charset="0"/>
                <a:cs typeface="Arial" panose="020B0604020202020204" pitchFamily="34" charset="0"/>
              </a:rPr>
              <a:t>Needed: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A long-term, reliable, efficient, cost-saving heat source</a:t>
            </a:r>
          </a:p>
          <a:p>
            <a:endParaRPr lang="en-US" sz="2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u="sng" dirty="0">
                <a:latin typeface="Arial" panose="020B0604020202020204" pitchFamily="34" charset="0"/>
                <a:cs typeface="Arial" panose="020B0604020202020204" pitchFamily="34" charset="0"/>
              </a:rPr>
              <a:t>Anticipated: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-- Capital budget planning list since 2013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    -- Presented in 2015 as next project after bathroom renovation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marL="0" indent="0">
              <a:buNone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NO BOILERS = NO HEAT = NO PROGRAMS = NO CCC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74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About Boilers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/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Planning: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Four years for this project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-- Boilers on capital planning list 2013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-- HVAC Boiler &amp; Systems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Eval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2014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-- Accessibility Study 2016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-- HVAC Peer Review 2017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--Study for Required Improvements 2017</a:t>
            </a:r>
          </a:p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Questions: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-- How many boilers?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-- What type of fuel?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-- Did we miss Green Community grant 	deadline?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i="1"/>
              <a:t>Insert photo of boiler from Forte Engineering 2014 HVAC study, page 17: boiler left</a:t>
            </a:r>
            <a:endParaRPr lang="en-US" i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A56095-F0D3-46E7-B507-4B0B2D06B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13126"/>
            <a:ext cx="6022442" cy="60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261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59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2553"/>
            <a:ext cx="10515600" cy="4754880"/>
          </a:xfrm>
        </p:spPr>
        <p:txBody>
          <a:bodyPr>
            <a:normAutofit fontScale="77500" lnSpcReduction="20000"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$600,000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Funded through use of Free Cash – no tax impact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Project cost breakdown: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Construction cost, incl. escalation (4%/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		$428,742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Construction contingency			    	    34,299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Hazardous materials allowance (asbestos)  	    35,000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Architect/engineering allowance		     	    45,000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Owners project expenses			     	    10,000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-- Conceptual project cost				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$553,041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						Rounded	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$600,000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Cost drivers: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State requirements &amp; cost escalation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91941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Why Support Article 11?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Keep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Caryl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open – boilers mission critical!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need anticipated &amp; planned for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Use grows with improvements made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Time to finish the job we began in 2003!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BOILERS = NO HEAT = NO PROGRAMS = NO CCC</a:t>
            </a:r>
          </a:p>
        </p:txBody>
      </p:sp>
    </p:spTree>
    <p:extLst>
      <p:ext uri="{BB962C8B-B14F-4D97-AF65-F5344CB8AC3E}">
        <p14:creationId xmlns:p14="http://schemas.microsoft.com/office/powerpoint/2010/main" val="704455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ECD635-8EC5-451D-8645-5C1357DCA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083"/>
            <a:ext cx="12097986" cy="5787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54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426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      Caryl Community Center </vt:lpstr>
      <vt:lpstr>Some Facts About the Caryl CC</vt:lpstr>
      <vt:lpstr>Maintenance at the Caryl CC</vt:lpstr>
      <vt:lpstr>Next Up: Boiler Replacement </vt:lpstr>
      <vt:lpstr>More About Boilers</vt:lpstr>
      <vt:lpstr>Cost </vt:lpstr>
      <vt:lpstr>Why Support Article 11?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Caryl Community Center</dc:title>
  <dc:creator>Kathy Weld</dc:creator>
  <cp:lastModifiedBy>Bill Clark</cp:lastModifiedBy>
  <cp:revision>57</cp:revision>
  <cp:lastPrinted>2018-05-04T02:12:22Z</cp:lastPrinted>
  <dcterms:created xsi:type="dcterms:W3CDTF">2018-04-25T00:54:26Z</dcterms:created>
  <dcterms:modified xsi:type="dcterms:W3CDTF">2018-05-04T15:53:57Z</dcterms:modified>
</cp:coreProperties>
</file>