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3"/>
  </p:notesMasterIdLst>
  <p:sldIdLst>
    <p:sldId id="302" r:id="rId2"/>
    <p:sldId id="284" r:id="rId3"/>
    <p:sldId id="289" r:id="rId4"/>
    <p:sldId id="267" r:id="rId5"/>
    <p:sldId id="277" r:id="rId6"/>
    <p:sldId id="301" r:id="rId7"/>
    <p:sldId id="292" r:id="rId8"/>
    <p:sldId id="297" r:id="rId9"/>
    <p:sldId id="288" r:id="rId10"/>
    <p:sldId id="290" r:id="rId11"/>
    <p:sldId id="286" r:id="rId12"/>
    <p:sldId id="291" r:id="rId13"/>
    <p:sldId id="287" r:id="rId14"/>
    <p:sldId id="293" r:id="rId15"/>
    <p:sldId id="296" r:id="rId16"/>
    <p:sldId id="298" r:id="rId17"/>
    <p:sldId id="308" r:id="rId18"/>
    <p:sldId id="300" r:id="rId19"/>
    <p:sldId id="299" r:id="rId20"/>
    <p:sldId id="307" r:id="rId21"/>
    <p:sldId id="304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3"/>
    <p:restoredTop sz="97275" autoAdjust="0"/>
  </p:normalViewPr>
  <p:slideViewPr>
    <p:cSldViewPr>
      <p:cViewPr>
        <p:scale>
          <a:sx n="109" d="100"/>
          <a:sy n="10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752" y="-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Lbls>
            <c:dLbl>
              <c:idx val="0"/>
              <c:layout>
                <c:manualLayout>
                  <c:x val="-0.13234604355011229"/>
                  <c:y val="-0.18761084849833828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93-4461-ABF9-AE77C66AB558}"/>
                </c:ext>
              </c:extLst>
            </c:dLbl>
            <c:dLbl>
              <c:idx val="1"/>
              <c:layout>
                <c:manualLayout>
                  <c:x val="0.13016805191017788"/>
                  <c:y val="4.9775631817930294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latin typeface="+mn-lt"/>
                      </a:rPr>
                      <a:t>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93-4461-ABF9-AE77C66AB558}"/>
                </c:ext>
              </c:extLst>
            </c:dLbl>
            <c:dLbl>
              <c:idx val="2"/>
              <c:layout>
                <c:manualLayout>
                  <c:x val="5.8336188879167923E-2"/>
                  <c:y val="0.1436965606295288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+mn-lt"/>
                      </a:defRPr>
                    </a:pPr>
                    <a:r>
                      <a:rPr lang="en-US" sz="2400" b="1" dirty="0">
                        <a:latin typeface="+mn-lt"/>
                      </a:rPr>
                      <a:t>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93-4461-ABF9-AE77C66AB558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93-4461-ABF9-AE77C66AB5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Massachusetts Water Resources Authority (MWRA) serves 65% </c:v>
                </c:pt>
                <c:pt idx="1">
                  <c:v>Municipal, District or Commercial water systems serve 25%</c:v>
                </c:pt>
                <c:pt idx="2">
                  <c:v>Private wells serve "only" 10% equal to 680,000 residents 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0.65000000000000024</c:v>
                </c:pt>
                <c:pt idx="1">
                  <c:v>0.25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93-4461-ABF9-AE77C66AB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0185185185185264"/>
          <c:y val="7.025320103694413E-2"/>
          <c:w val="0.33796296296296552"/>
          <c:h val="0.80741379817047099"/>
        </c:manualLayout>
      </c:layout>
      <c:overlay val="0"/>
      <c:txPr>
        <a:bodyPr/>
        <a:lstStyle/>
        <a:p>
          <a:pPr>
            <a:defRPr>
              <a:latin typeface="+mj-lt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Sources of Residential Water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latin typeface="+mj-lt"/>
                      </a:defRPr>
                    </a:pPr>
                    <a:r>
                      <a:rPr lang="en-US">
                        <a:latin typeface="+mj-lt"/>
                      </a:rPr>
                      <a:t>68.5%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4D-4E2E-9056-33927179A05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+mj-lt"/>
                      </a:rPr>
                      <a:t>28.7%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4D-4E2E-9056-33927179A05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+mj-lt"/>
                      </a:rPr>
                      <a:t>2.2%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4D-4E2E-9056-33927179A05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>
                        <a:latin typeface="+mj-lt"/>
                      </a:rPr>
                      <a:t>0.7%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4D-4E2E-9056-33927179A0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Privately Owned  (1350)</c:v>
                </c:pt>
                <c:pt idx="1">
                  <c:v>Colonial WC (605)</c:v>
                </c:pt>
                <c:pt idx="2">
                  <c:v>Springdale Farms (41)</c:v>
                </c:pt>
                <c:pt idx="3">
                  <c:v>Old Farm (15)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68.5</c:v>
                </c:pt>
                <c:pt idx="1">
                  <c:v>28.7</c:v>
                </c:pt>
                <c:pt idx="2">
                  <c:v>2.2000000000000002</c:v>
                </c:pt>
                <c:pt idx="3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4D-4E2E-9056-33927179A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68632694498111"/>
          <c:y val="0.20216004554016734"/>
          <c:w val="0.32426880602188962"/>
          <c:h val="0.789965601296199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4093C1ED-186C-44BF-A97C-DB883B4FD098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0DF4317-DACF-4C61-B41A-6746FD363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0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9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6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00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01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00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0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3414" indent="-343414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3414" indent="-343414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4317-DACF-4C61-B41A-6746FD363F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DBDF-86E1-491E-B117-68A7FE9C9929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750B-A9FC-40EF-91B3-1702CB7FC1D3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65A6-35F1-4425-B24D-755C53926064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CE5E-B017-4B95-B2F8-4031C3A8D3B6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3502-BCF8-4EDE-8245-D040E429D869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F91A-022E-4C3A-A2D5-86EFC4AA9DB6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E7FD-73F6-4F88-94EB-B8D7207EABD7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1D47-2F2B-44EC-AF35-5380E30D301C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5DA6-FD2D-4902-B005-B7A2DFDB1942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ABDC-5535-45E7-A022-44BE6A952466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CEC8-CD06-4DE9-AB52-ED213D17A221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AEF9D9-3115-4D60-849C-BFC6031CAA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EC5A7E-499F-434F-99A8-8382891D8F27}" type="datetime1">
              <a:rPr lang="en-US" smtClean="0"/>
              <a:pPr/>
              <a:t>5/4/2018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AEF9D9-3115-4D60-849C-BFC6031CAA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si.armywarcollege.edu/pubs/parameters/issues/Summer_2016/8_Pak.pd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Dover Board of Health</a:t>
            </a:r>
            <a:br>
              <a:rPr lang="en-U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Resources Study Committee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Presentation to Dover Town Meeting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May 7, 2018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Top 5 Reasons to Fund Hydrology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+mj-lt"/>
              </a:rPr>
              <a:t>There is anecdotal evidence (dry wells and disappearing streams) that there may be a developing groundwater shortage in Dover.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+mj-lt"/>
              </a:rPr>
              <a:t>Availability of groundwater is critical to our ability to get water from our wells, as well as </a:t>
            </a:r>
            <a:r>
              <a:rPr lang="en-US" dirty="0" smtClean="0">
                <a:latin typeface="+mj-lt"/>
              </a:rPr>
              <a:t>to protect property </a:t>
            </a:r>
            <a:r>
              <a:rPr lang="en-US" dirty="0">
                <a:latin typeface="+mj-lt"/>
              </a:rPr>
              <a:t>value.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+mj-lt"/>
              </a:rPr>
              <a:t>Understanding our groundwater situation will allow Town boards and commissions to better assess and regulate new development.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+mj-lt"/>
              </a:rPr>
              <a:t>Without professional scientific data and analysis, we cannot enlist DEP’s enforcement authority to address excessive withdrawals.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+mj-lt"/>
              </a:rPr>
              <a:t>We want to be proactive in light of recently enacted regulations in 2018 and anticipated DEP regulations that will restrict water usage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7437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Scope and Benefits of the Hydrology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51356"/>
            <a:ext cx="8229600" cy="4724400"/>
          </a:xfrm>
        </p:spPr>
        <p:txBody>
          <a:bodyPr>
            <a:normAutofit fontScale="25000" lnSpcReduction="20000"/>
          </a:bodyPr>
          <a:lstStyle/>
          <a:p>
            <a:pPr lvl="0">
              <a:buClr>
                <a:srgbClr val="0BD0D9"/>
              </a:buClr>
            </a:pPr>
            <a:r>
              <a:rPr lang="en-US" sz="9600" dirty="0">
                <a:solidFill>
                  <a:prstClr val="black"/>
                </a:solidFill>
                <a:latin typeface="+mj-lt"/>
              </a:rPr>
              <a:t>Generate a graphical information system (GIS) map that identifies location and data regarding</a:t>
            </a:r>
            <a:r>
              <a:rPr lang="en-US" sz="9600" dirty="0" smtClean="0">
                <a:solidFill>
                  <a:prstClr val="black"/>
                </a:solidFill>
                <a:latin typeface="+mj-lt"/>
              </a:rPr>
              <a:t>: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4000" dirty="0">
              <a:solidFill>
                <a:prstClr val="black"/>
              </a:solidFill>
              <a:latin typeface="+mj-lt"/>
            </a:endParaRPr>
          </a:p>
          <a:p>
            <a:pPr lvl="1">
              <a:buClr>
                <a:srgbClr val="0BD0D9"/>
              </a:buClr>
              <a:buFont typeface="Arial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  <a:latin typeface="+mj-lt"/>
              </a:rPr>
              <a:t>Public water supply wells</a:t>
            </a:r>
          </a:p>
          <a:p>
            <a:pPr lvl="1">
              <a:buClr>
                <a:srgbClr val="0BD0D9"/>
              </a:buClr>
              <a:buFont typeface="Arial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  <a:latin typeface="+mj-lt"/>
              </a:rPr>
              <a:t>Private water supply wells</a:t>
            </a:r>
          </a:p>
          <a:p>
            <a:pPr lvl="1">
              <a:buClr>
                <a:srgbClr val="0BD0D9"/>
              </a:buClr>
              <a:buFont typeface="Arial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  <a:latin typeface="+mj-lt"/>
              </a:rPr>
              <a:t>Water distribution infrastructure</a:t>
            </a:r>
          </a:p>
          <a:p>
            <a:pPr lvl="1">
              <a:buClr>
                <a:srgbClr val="0BD0D9"/>
              </a:buClr>
              <a:buFont typeface="Arial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  <a:latin typeface="+mj-lt"/>
              </a:rPr>
              <a:t>Surface water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9600" dirty="0">
              <a:solidFill>
                <a:prstClr val="black"/>
              </a:solidFill>
              <a:latin typeface="+mj-lt"/>
            </a:endParaRPr>
          </a:p>
          <a:p>
            <a:pPr lvl="0">
              <a:buClr>
                <a:srgbClr val="0BD0D9"/>
              </a:buClr>
            </a:pPr>
            <a:r>
              <a:rPr lang="en-US" sz="9600" dirty="0">
                <a:solidFill>
                  <a:prstClr val="black"/>
                </a:solidFill>
                <a:latin typeface="+mj-lt"/>
              </a:rPr>
              <a:t>Installation of 15-20 new groundwater monitoring wells throughout the town (currently only one public monitoring well exists).  This will allow Dover to</a:t>
            </a:r>
            <a:r>
              <a:rPr lang="en-US" sz="9600" dirty="0" smtClean="0">
                <a:solidFill>
                  <a:prstClr val="black"/>
                </a:solidFill>
                <a:latin typeface="+mj-lt"/>
              </a:rPr>
              <a:t>: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4000" dirty="0">
              <a:solidFill>
                <a:prstClr val="black"/>
              </a:solidFill>
              <a:latin typeface="+mj-lt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  <a:latin typeface="+mj-lt"/>
              </a:rPr>
              <a:t>Continuously measure groundwater elevation and track changes </a:t>
            </a:r>
            <a:r>
              <a:rPr lang="en-US" sz="8000" dirty="0" smtClean="0">
                <a:solidFill>
                  <a:prstClr val="black"/>
                </a:solidFill>
                <a:latin typeface="+mj-lt"/>
              </a:rPr>
              <a:t>in groundwater </a:t>
            </a:r>
            <a:r>
              <a:rPr lang="en-US" sz="8000" dirty="0">
                <a:solidFill>
                  <a:prstClr val="black"/>
                </a:solidFill>
                <a:latin typeface="+mj-lt"/>
              </a:rPr>
              <a:t>elevation over time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en-US" sz="8000" dirty="0" smtClean="0">
                <a:solidFill>
                  <a:prstClr val="black"/>
                </a:solidFill>
                <a:latin typeface="+mj-lt"/>
              </a:rPr>
              <a:t>Sample </a:t>
            </a:r>
            <a:r>
              <a:rPr lang="en-US" sz="8000" dirty="0">
                <a:solidFill>
                  <a:prstClr val="black"/>
                </a:solidFill>
                <a:latin typeface="+mj-lt"/>
              </a:rPr>
              <a:t>now and annually to assess existing and future contamination</a:t>
            </a:r>
          </a:p>
          <a:p>
            <a:pPr marL="393192" lvl="1" indent="0">
              <a:buClr>
                <a:srgbClr val="0BD0D9"/>
              </a:buClr>
              <a:buNone/>
            </a:pPr>
            <a:endParaRPr lang="en-US" sz="960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lvl="1">
              <a:buClr>
                <a:srgbClr val="0BD0D9"/>
              </a:buClr>
            </a:pPr>
            <a:endParaRPr lang="en-US" sz="7400" dirty="0">
              <a:solidFill>
                <a:prstClr val="black"/>
              </a:solidFill>
              <a:latin typeface="+mj-lt"/>
            </a:endParaRPr>
          </a:p>
          <a:p>
            <a:pPr lvl="0">
              <a:buClr>
                <a:srgbClr val="0BD0D9"/>
              </a:buClr>
              <a:buNone/>
            </a:pPr>
            <a:endParaRPr lang="en-US" sz="8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9400" y="6324600"/>
            <a:ext cx="762000" cy="365125"/>
          </a:xfrm>
        </p:spPr>
        <p:txBody>
          <a:bodyPr/>
          <a:lstStyle/>
          <a:p>
            <a:fld id="{01AEF9D9-3115-4D60-849C-BFC6031CAA7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458200" cy="59131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Scope and Benefits of the Hydrology Study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5575"/>
            <a:ext cx="8229600" cy="4800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Infrastructure and monitoring program to generate an expert opinion regarding the impact to our water supply from: 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More dense development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Geologically problematic well yield areas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Increased pumping from public water supply wells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Environmental contamination </a:t>
            </a:r>
          </a:p>
          <a:p>
            <a:pPr marL="393192" lvl="1" indent="0">
              <a:buNone/>
            </a:pPr>
            <a:endParaRPr lang="en-US" dirty="0">
              <a:latin typeface="+mj-lt"/>
            </a:endParaRP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  <a:latin typeface="+mj-lt"/>
                <a:cs typeface="Arial" pitchFamily="34" charset="0"/>
              </a:rPr>
              <a:t>Generate data that can be used to inform future decision-making including:</a:t>
            </a:r>
          </a:p>
          <a:p>
            <a:pPr lvl="1">
              <a:buClr>
                <a:srgbClr val="0BD0D9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+mj-lt"/>
                <a:cs typeface="Arial" pitchFamily="34" charset="0"/>
              </a:rPr>
              <a:t>Conservation-based regulatory reform 	</a:t>
            </a:r>
          </a:p>
          <a:p>
            <a:pPr lvl="1">
              <a:buClr>
                <a:srgbClr val="0BD0D9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+mj-lt"/>
                <a:cs typeface="Arial" pitchFamily="34" charset="0"/>
              </a:rPr>
              <a:t>Potential impact from new development</a:t>
            </a:r>
          </a:p>
          <a:p>
            <a:pPr lvl="1">
              <a:buClr>
                <a:srgbClr val="0BD0D9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+mj-lt"/>
                <a:cs typeface="Arial" pitchFamily="34" charset="0"/>
              </a:rPr>
              <a:t>Water resource contingency planning  </a:t>
            </a:r>
          </a:p>
          <a:p>
            <a:pPr lvl="0">
              <a:buClr>
                <a:srgbClr val="0BD0D9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lvl="0">
              <a:buClr>
                <a:srgbClr val="0BD0D9"/>
              </a:buClr>
            </a:pPr>
            <a:endParaRPr lang="en-US" sz="240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Hydrology Study Cost Estimates</a:t>
            </a:r>
            <a:br>
              <a:rPr lang="en-US" b="1" dirty="0"/>
            </a:br>
            <a:r>
              <a:rPr lang="en-US" sz="2700" b="1" dirty="0"/>
              <a:t>First Year - $75.00/household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444174"/>
              </p:ext>
            </p:extLst>
          </p:nvPr>
        </p:nvGraphicFramePr>
        <p:xfrm>
          <a:off x="381000" y="1905000"/>
          <a:ext cx="83058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949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TASK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LABOR</a:t>
                      </a:r>
                      <a:r>
                        <a:rPr lang="en-US" sz="1200" baseline="0" dirty="0">
                          <a:latin typeface="+mj-lt"/>
                        </a:rPr>
                        <a:t> – RESEARCH &amp; ANALYSIS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LABOR - FIELD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DRILLING EXPENSES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LAB</a:t>
                      </a:r>
                      <a:r>
                        <a:rPr lang="en-US" sz="1200" baseline="0" dirty="0">
                          <a:latin typeface="+mj-lt"/>
                        </a:rPr>
                        <a:t> EXPENSES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OTHER EXPENSES </a:t>
                      </a:r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OTHER</a:t>
                      </a:r>
                      <a:r>
                        <a:rPr lang="en-US" sz="1200" baseline="0" dirty="0">
                          <a:latin typeface="+mj-lt"/>
                        </a:rPr>
                        <a:t> EXPENSES C0ST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TOTAL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9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Research</a:t>
                      </a:r>
                      <a:r>
                        <a:rPr lang="en-US" sz="1200" baseline="0" dirty="0">
                          <a:latin typeface="+mj-lt"/>
                        </a:rPr>
                        <a:t> and Compile Existing Data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$8,000-10,000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$0-$0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$0-$0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$0-$0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$0-$0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$8,000-10,000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49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Develop</a:t>
                      </a:r>
                      <a:r>
                        <a:rPr lang="en-US" sz="1200" baseline="0" dirty="0">
                          <a:latin typeface="+mj-lt"/>
                        </a:rPr>
                        <a:t> GIS Layer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$25,000-$28,000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$0-$0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$0-$0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$0-$0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GPS</a:t>
                      </a:r>
                      <a:r>
                        <a:rPr lang="en-US" sz="1200" baseline="0" dirty="0">
                          <a:latin typeface="+mj-lt"/>
                        </a:rPr>
                        <a:t> Equipment Purchase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$4,000-$5,000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$29,000-$33,000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49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Install Monitor</a:t>
                      </a:r>
                      <a:r>
                        <a:rPr lang="en-US" sz="1200" baseline="0" dirty="0">
                          <a:latin typeface="+mj-lt"/>
                        </a:rPr>
                        <a:t>ing Wells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$0-$0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$10,000-$12,000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$15,000-$20,000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$10,000-$12,000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Field Expenses</a:t>
                      </a:r>
                    </a:p>
                    <a:p>
                      <a:pPr algn="ctr"/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$500-$1,000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$25,500-$33,000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49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Monitor and Test Groundwater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$5,000-$6,000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$10,000-$12,000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$0-$0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$10,000-$12,000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Pressure Transducer</a:t>
                      </a:r>
                      <a:r>
                        <a:rPr lang="en-US" sz="1200" baseline="0" dirty="0">
                          <a:latin typeface="+mj-lt"/>
                        </a:rPr>
                        <a:t> Purchase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$12,000-$15,000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$37,000-$45,000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49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Report</a:t>
                      </a:r>
                      <a:r>
                        <a:rPr lang="en-US" sz="1200" baseline="0" dirty="0">
                          <a:latin typeface="+mj-lt"/>
                        </a:rPr>
                        <a:t> Preparation (First Year)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$25,000-$28,000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$0-$0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$0-$0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$0-$0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Report</a:t>
                      </a:r>
                      <a:r>
                        <a:rPr lang="en-US" sz="1200" baseline="0" dirty="0">
                          <a:latin typeface="+mj-lt"/>
                        </a:rPr>
                        <a:t> Production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$500-$1,000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$25,500-$29,000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2601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j-lt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$63,000-$72,000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$20,000-$24,000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$15,000-$20,000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$10,000-$20,000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$17,000-$20,000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+mj-lt"/>
                        </a:rPr>
                        <a:t>$125,000-$150,000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Hydrology Study Cost Estimates</a:t>
            </a:r>
            <a:br>
              <a:rPr lang="en-US" b="1" dirty="0"/>
            </a:br>
            <a:r>
              <a:rPr lang="en-US" sz="2700" b="1" dirty="0"/>
              <a:t>Subsequent Years - $10.00/household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$10,000 - $20,000 per year to be administered by Board of Health</a:t>
            </a:r>
          </a:p>
          <a:p>
            <a:pPr>
              <a:buNone/>
            </a:pPr>
            <a:endParaRPr lang="en-US" sz="1200" dirty="0">
              <a:latin typeface="+mj-lt"/>
            </a:endParaRPr>
          </a:p>
          <a:p>
            <a:r>
              <a:rPr lang="en-US" dirty="0">
                <a:latin typeface="+mj-lt"/>
              </a:rPr>
              <a:t>Cost </a:t>
            </a:r>
            <a:r>
              <a:rPr lang="en-US" dirty="0" smtClean="0">
                <a:latin typeface="+mj-lt"/>
              </a:rPr>
              <a:t>includes:</a:t>
            </a:r>
            <a:endParaRPr lang="en-US" dirty="0">
              <a:latin typeface="+mj-lt"/>
            </a:endParaRP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Support continued monitoring of groundwater </a:t>
            </a:r>
            <a:r>
              <a:rPr lang="en-US" sz="2000" dirty="0" smtClean="0">
                <a:latin typeface="+mj-lt"/>
              </a:rPr>
              <a:t>elevations</a:t>
            </a:r>
            <a:endParaRPr lang="en-US" sz="2000" dirty="0">
              <a:latin typeface="+mj-lt"/>
            </a:endParaRP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Targeted groundwater sampling for areas of concern, either quality or </a:t>
            </a:r>
            <a:r>
              <a:rPr lang="en-US" sz="2000" dirty="0" smtClean="0">
                <a:latin typeface="+mj-lt"/>
              </a:rPr>
              <a:t>quantity</a:t>
            </a:r>
            <a:endParaRPr lang="en-US" sz="2000" dirty="0">
              <a:latin typeface="+mj-lt"/>
            </a:endParaRP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Update GIS “water layer”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Preparation of an annual report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81000" y="457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Approving Funding for the Hydrology Study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EF9D9-3115-4D60-849C-BFC6031CAA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724" y="1661041"/>
            <a:ext cx="77586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Protect Dover’s groundwater supply, an irreplaceable </a:t>
            </a:r>
            <a:r>
              <a:rPr lang="en-US" sz="2000" dirty="0" smtClean="0">
                <a:latin typeface="+mj-lt"/>
              </a:rPr>
              <a:t>resource that is critical to preserving property values</a:t>
            </a: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Evaluate the impact to existing residents of new developments that seek to draw water from existing PWS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Request DEP to enforce existing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water conservation measures in PWS permits &amp; regulate withdrawals that exceed permitted levels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Assess the impacts of environmental contamination from hazardous substance releases in areas where the groundwater monitoring wells exist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Respond proactively to pending legislative initiatives that will force Massachusetts communities to address water conservation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Dover Board of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/>
              <a:t>Water Resources Study Committee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End of Town Meeting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79396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81000"/>
            <a:ext cx="44196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219200"/>
            <a:ext cx="442221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189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81000" y="457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EF9D9-3115-4D60-849C-BFC6031CAA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664" y="1740962"/>
            <a:ext cx="775867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6576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1986 Acts Chapter 624 gave </a:t>
            </a:r>
            <a:r>
              <a:rPr lang="en-US" dirty="0" smtClean="0">
                <a:latin typeface="+mj-lt"/>
              </a:rPr>
              <a:t>Dover</a:t>
            </a:r>
            <a:r>
              <a:rPr lang="en-US" dirty="0">
                <a:latin typeface="+mj-lt"/>
              </a:rPr>
              <a:t>, Needham, Natick, &amp; Wellesley (and only these 4 </a:t>
            </a:r>
            <a:r>
              <a:rPr lang="en-US" dirty="0" smtClean="0">
                <a:latin typeface="+mj-lt"/>
              </a:rPr>
              <a:t>towns) </a:t>
            </a:r>
            <a:r>
              <a:rPr lang="en-US" dirty="0">
                <a:latin typeface="+mj-lt"/>
              </a:rPr>
              <a:t>the right to withdraw </a:t>
            </a:r>
            <a:r>
              <a:rPr lang="en-US" dirty="0" smtClean="0">
                <a:latin typeface="+mj-lt"/>
              </a:rPr>
              <a:t>water </a:t>
            </a:r>
            <a:r>
              <a:rPr lang="en-US" dirty="0">
                <a:latin typeface="+mj-lt"/>
              </a:rPr>
              <a:t>for public </a:t>
            </a:r>
            <a:r>
              <a:rPr lang="en-US" dirty="0" smtClean="0">
                <a:latin typeface="+mj-lt"/>
              </a:rPr>
              <a:t>use from Elm Bank.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n-US" sz="1100" dirty="0">
              <a:latin typeface="+mj-lt"/>
            </a:endParaRPr>
          </a:p>
          <a:p>
            <a:pPr marL="457200" indent="-36576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1986-1992 - </a:t>
            </a:r>
            <a:r>
              <a:rPr lang="en-US" dirty="0">
                <a:latin typeface="+mj-lt"/>
              </a:rPr>
              <a:t>Completion of agreements allowing Natick to develop a well source at Elm Bank in Dover, with Dover retaining the right to participate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365760"/>
            <a:endParaRPr lang="en-US" dirty="0">
              <a:latin typeface="+mj-lt"/>
            </a:endParaRPr>
          </a:p>
          <a:p>
            <a:pPr marL="457200" indent="-36576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Today, Dover could proceed to develop a Public Water Supply Distribution System using that wellhead.  </a:t>
            </a:r>
          </a:p>
          <a:p>
            <a:pPr marL="914400" lvl="1" indent="-36576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Costs of installing water mains under Dover streets would be not less that $975,000 per mile using the last available unit cost estimate in 1997.</a:t>
            </a:r>
          </a:p>
          <a:p>
            <a:pPr marL="914400" lvl="1" indent="-36576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Per household connection costs would </a:t>
            </a:r>
            <a:r>
              <a:rPr lang="en-US" dirty="0" smtClean="0">
                <a:latin typeface="+mj-lt"/>
              </a:rPr>
              <a:t>run </a:t>
            </a:r>
            <a:r>
              <a:rPr lang="en-US" dirty="0">
                <a:latin typeface="+mj-lt"/>
              </a:rPr>
              <a:t>to $1,000-$1,500</a:t>
            </a:r>
          </a:p>
          <a:p>
            <a:pPr marL="914400" lvl="1" indent="-36576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Pumping and other capital costs not estimated at this time.</a:t>
            </a:r>
          </a:p>
          <a:p>
            <a:pPr marL="914400" lvl="1" indent="-36576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Any developer of property would have right to </a:t>
            </a:r>
            <a:r>
              <a:rPr lang="en-US" dirty="0" smtClean="0">
                <a:latin typeface="+mj-lt"/>
              </a:rPr>
              <a:t>a </a:t>
            </a:r>
            <a:r>
              <a:rPr lang="en-US" dirty="0">
                <a:latin typeface="+mj-lt"/>
              </a:rPr>
              <a:t>connection; no need any longer for private wells.</a:t>
            </a:r>
            <a:endParaRPr lang="en-US" sz="16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1400" dirty="0">
              <a:latin typeface="+mj-lt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077200" y="65087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AEF9D9-3115-4D60-849C-BFC6031CAA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09600" y="20878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077200" y="65087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EF9D9-3115-4D60-849C-BFC6031CAA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81000" y="6858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Elm Bank Aquifer &amp; Dover’s Rights</a:t>
            </a:r>
          </a:p>
        </p:txBody>
      </p:sp>
    </p:spTree>
    <p:extLst>
      <p:ext uri="{BB962C8B-B14F-4D97-AF65-F5344CB8AC3E}">
        <p14:creationId xmlns:p14="http://schemas.microsoft.com/office/powerpoint/2010/main" val="3959157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81000" y="457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EF9D9-3115-4D60-849C-BFC6031CAA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724" y="1661041"/>
            <a:ext cx="77586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6576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 FY18 (2017/2018) the Mass. State budget carried as an outside line item an allocation of $30,000 for the Dover BOH/WRSC –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unfortunately the Governor chose to not fund ALL outside line items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365760"/>
            <a:endParaRPr lang="en-US" dirty="0">
              <a:latin typeface="+mj-lt"/>
            </a:endParaRPr>
          </a:p>
          <a:p>
            <a:pPr marL="457200" indent="-36576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FY19 – Going forward – July, 2018 – </a:t>
            </a:r>
          </a:p>
          <a:p>
            <a:pPr marL="914400" lvl="1" indent="-36576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Rep. Denise Garlick has resubmitted the request.</a:t>
            </a:r>
          </a:p>
          <a:p>
            <a:pPr marL="914400" lvl="1" indent="-36576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Senator Mike Rush will be following with similar action.</a:t>
            </a:r>
          </a:p>
          <a:p>
            <a:pPr marL="914400" lvl="1" indent="-36576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457200" indent="-36576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Mass. DEP Municipal Vulnerability &amp; Climate Change program </a:t>
            </a:r>
            <a:r>
              <a:rPr lang="en-US" dirty="0" smtClean="0">
                <a:latin typeface="+mj-lt"/>
              </a:rPr>
              <a:t>grants.  This </a:t>
            </a:r>
            <a:r>
              <a:rPr lang="en-US" dirty="0">
                <a:latin typeface="+mj-lt"/>
              </a:rPr>
              <a:t>year DEP opened and closed the application calendar in 3 weeks – April 13 to May 4 – too short for Dover to complete given the Grants &amp; Gift program in place in the Town House.</a:t>
            </a:r>
          </a:p>
          <a:p>
            <a:pPr marL="914400" lvl="1" indent="-36576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BOH will proceed this year to become certified as MVP (“Municipal Vulnerability Preparedness”) participant.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Typical funding </a:t>
            </a:r>
            <a:r>
              <a:rPr lang="en-US" dirty="0" smtClean="0">
                <a:latin typeface="+mj-lt"/>
              </a:rPr>
              <a:t>is </a:t>
            </a:r>
            <a:r>
              <a:rPr lang="en-US" dirty="0">
                <a:latin typeface="+mj-lt"/>
              </a:rPr>
              <a:t>to $75,000/year.</a:t>
            </a:r>
            <a:endParaRPr lang="en-US" sz="16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1600" dirty="0">
              <a:latin typeface="+mj-lt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077200" y="65087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AEF9D9-3115-4D60-849C-BFC6031CAA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09600" y="20878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077200" y="65087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EF9D9-3115-4D60-849C-BFC6031CAA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81000" y="6858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State Sponsored Funding &amp; Grants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645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610600" cy="74371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Members of the Water Resources Study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Gerald </a:t>
            </a:r>
            <a:r>
              <a:rPr lang="en-US" dirty="0">
                <a:latin typeface="+mj-lt"/>
              </a:rPr>
              <a:t>Clarke, Chair of WRSC and Board of Health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Justine Kent-</a:t>
            </a:r>
            <a:r>
              <a:rPr lang="en-US" dirty="0" err="1">
                <a:latin typeface="+mj-lt"/>
              </a:rPr>
              <a:t>Uritam</a:t>
            </a:r>
            <a:r>
              <a:rPr lang="en-US" dirty="0">
                <a:latin typeface="+mj-lt"/>
              </a:rPr>
              <a:t>, Member of Open Space Committee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Carol Lisbon, Member of Planning Board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Ron Myrick, PE, Massachusetts Licensed Site Professional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Greg </a:t>
            </a:r>
            <a:r>
              <a:rPr lang="en-US" dirty="0" err="1">
                <a:latin typeface="+mj-lt"/>
              </a:rPr>
              <a:t>Kahoun</a:t>
            </a:r>
            <a:r>
              <a:rPr lang="en-US" dirty="0">
                <a:latin typeface="+mj-lt"/>
              </a:rPr>
              <a:t>, Member of Open Space Committee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Carol Chirico, Member of Planning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/>
              <a:t>Massachusetts Water Law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219200"/>
            <a:ext cx="80772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Doctrine of Prior Appropriation – Common 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First person to take a quantity of water from a water source for "beneficial </a:t>
            </a:r>
            <a:r>
              <a:rPr lang="en-US" sz="1600" dirty="0" smtClean="0">
                <a:latin typeface="+mj-lt"/>
              </a:rPr>
              <a:t>use“ has </a:t>
            </a:r>
            <a:r>
              <a:rPr lang="en-US" sz="1600" dirty="0" smtClean="0">
                <a:latin typeface="+mj-lt"/>
              </a:rPr>
              <a:t>the right to continue to use that quantity of water for that purpose.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Doctrine of Correlative </a:t>
            </a:r>
            <a:r>
              <a:rPr lang="en-US" sz="1600" b="1" dirty="0" smtClean="0">
                <a:latin typeface="+mj-lt"/>
              </a:rPr>
              <a:t>Rights </a:t>
            </a:r>
            <a:r>
              <a:rPr lang="en-US" sz="1600" b="1" dirty="0" smtClean="0">
                <a:latin typeface="+mj-lt"/>
              </a:rPr>
              <a:t>- Common 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Landowner limits to a reasonable share of common source of groundwater.</a:t>
            </a:r>
            <a:endParaRPr lang="en-US" sz="1600" b="1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Legislative Law since 1970’s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1972 Wetlands Protection Act, Amended 1996 &amp; 2012 MGL c. 131 §40</a:t>
            </a:r>
            <a:endParaRPr lang="en-US" sz="1600" i="1" dirty="0" smtClean="0">
              <a:latin typeface="+mj-lt"/>
            </a:endParaRP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DEP Regulations: 310 CMR 10.00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1984 </a:t>
            </a:r>
            <a:r>
              <a:rPr lang="en-US" sz="1600" dirty="0" err="1" smtClean="0">
                <a:latin typeface="+mj-lt"/>
              </a:rPr>
              <a:t>Interbasin</a:t>
            </a:r>
            <a:r>
              <a:rPr lang="en-US" sz="1600" dirty="0" smtClean="0">
                <a:latin typeface="+mj-lt"/>
              </a:rPr>
              <a:t> Transfer Act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1985 Water Management Act MGL c. 2 §1G update 2014, 310 CMR 36.00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Case Law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1986: SJC “Reasonable Use</a:t>
            </a:r>
            <a:r>
              <a:rPr lang="en-US" sz="1600" dirty="0" smtClean="0">
                <a:latin typeface="+mj-lt"/>
              </a:rPr>
              <a:t>” limitation</a:t>
            </a:r>
            <a:endParaRPr lang="en-US" sz="1600" dirty="0" smtClean="0">
              <a:latin typeface="+mj-lt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2016: SJC  - Reynolds v. Zoning Board of Appeals Stow, MA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                    upholds rights of abutters</a:t>
            </a:r>
            <a:endParaRPr lang="en-US" sz="1600" b="1" dirty="0" smtClean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Local Town Law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Dover BOH does not regulate Private Wells, has no authority over PWS</a:t>
            </a:r>
            <a:endParaRPr lang="en-US" sz="1600" dirty="0" smtClean="0">
              <a:latin typeface="+mj-lt"/>
              <a:hlinkClick r:id="rId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Long-Term Trend to Higher Temperatures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6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About the Water Resource Study Committee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/>
              <a:t>(the Committee)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25000" lnSpcReduction="20000"/>
          </a:bodyPr>
          <a:lstStyle/>
          <a:p>
            <a:pPr marL="0" indent="-365760">
              <a:lnSpc>
                <a:spcPct val="105000"/>
              </a:lnSpc>
              <a:buNone/>
            </a:pPr>
            <a:r>
              <a:rPr lang="en-US" sz="6400" dirty="0">
                <a:latin typeface="+mj-lt"/>
                <a:cs typeface="Arial" pitchFamily="34" charset="0"/>
              </a:rPr>
              <a:t>Established by Board of Selectman under the authority of the Board of </a:t>
            </a:r>
            <a:r>
              <a:rPr lang="en-US" sz="6400" dirty="0" smtClean="0">
                <a:latin typeface="+mj-lt"/>
                <a:cs typeface="Arial" pitchFamily="34" charset="0"/>
              </a:rPr>
              <a:t>Health  </a:t>
            </a:r>
            <a:endParaRPr lang="en-US" sz="6400" dirty="0">
              <a:latin typeface="+mj-lt"/>
              <a:cs typeface="Arial" pitchFamily="34" charset="0"/>
            </a:endParaRPr>
          </a:p>
          <a:p>
            <a:pPr marL="0" indent="-365760">
              <a:lnSpc>
                <a:spcPct val="105000"/>
              </a:lnSpc>
              <a:buNone/>
            </a:pPr>
            <a:endParaRPr lang="en-US" sz="4800" dirty="0">
              <a:latin typeface="+mj-lt"/>
              <a:cs typeface="Arial" pitchFamily="34" charset="0"/>
            </a:endParaRPr>
          </a:p>
          <a:p>
            <a:pPr marL="0" indent="-365760">
              <a:lnSpc>
                <a:spcPct val="105000"/>
              </a:lnSpc>
              <a:buNone/>
            </a:pPr>
            <a:r>
              <a:rPr lang="en-US" sz="6400" dirty="0">
                <a:latin typeface="+mj-lt"/>
                <a:cs typeface="Arial" pitchFamily="34" charset="0"/>
              </a:rPr>
              <a:t>Since our first meeting last summer, the Committee has</a:t>
            </a:r>
            <a:r>
              <a:rPr lang="en-US" sz="6400" dirty="0" smtClean="0">
                <a:latin typeface="+mj-lt"/>
                <a:cs typeface="Arial" pitchFamily="34" charset="0"/>
              </a:rPr>
              <a:t>:</a:t>
            </a:r>
            <a:endParaRPr lang="en-US" sz="6400" dirty="0">
              <a:latin typeface="+mj-lt"/>
              <a:cs typeface="Arial" pitchFamily="34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6400" dirty="0">
                <a:latin typeface="+mj-lt"/>
                <a:cs typeface="Arial" pitchFamily="34" charset="0"/>
              </a:rPr>
              <a:t>Obtained </a:t>
            </a:r>
            <a:r>
              <a:rPr lang="en-US" sz="6400" dirty="0" smtClean="0">
                <a:latin typeface="+mj-lt"/>
                <a:cs typeface="Arial" pitchFamily="34" charset="0"/>
              </a:rPr>
              <a:t>and reviewed existing </a:t>
            </a:r>
            <a:r>
              <a:rPr lang="en-US" sz="6400" dirty="0" smtClean="0">
                <a:latin typeface="+mj-lt"/>
                <a:cs typeface="Arial" pitchFamily="34" charset="0"/>
              </a:rPr>
              <a:t>data </a:t>
            </a:r>
            <a:r>
              <a:rPr lang="en-US" sz="6400" dirty="0">
                <a:latin typeface="+mj-lt"/>
                <a:cs typeface="Arial" pitchFamily="34" charset="0"/>
              </a:rPr>
              <a:t>and public </a:t>
            </a:r>
            <a:r>
              <a:rPr lang="en-US" sz="6400" dirty="0" smtClean="0">
                <a:latin typeface="+mj-lt"/>
                <a:cs typeface="Arial" pitchFamily="34" charset="0"/>
              </a:rPr>
              <a:t>reports and determined </a:t>
            </a:r>
            <a:r>
              <a:rPr lang="en-US" sz="6400" dirty="0">
                <a:latin typeface="+mj-lt"/>
                <a:cs typeface="Arial" pitchFamily="34" charset="0"/>
              </a:rPr>
              <a:t>what data is </a:t>
            </a:r>
            <a:r>
              <a:rPr lang="en-US" sz="6400" dirty="0" smtClean="0">
                <a:latin typeface="+mj-lt"/>
                <a:cs typeface="Arial" pitchFamily="34" charset="0"/>
              </a:rPr>
              <a:t>needed to </a:t>
            </a:r>
            <a:r>
              <a:rPr lang="en-US" sz="6400" dirty="0" smtClean="0">
                <a:latin typeface="+mj-lt"/>
                <a:cs typeface="Arial" pitchFamily="34" charset="0"/>
              </a:rPr>
              <a:t>gain </a:t>
            </a:r>
            <a:r>
              <a:rPr lang="en-US" sz="6400" dirty="0" smtClean="0">
                <a:latin typeface="+mj-lt"/>
                <a:cs typeface="Arial" pitchFamily="34" charset="0"/>
              </a:rPr>
              <a:t>understanding of groundwater status</a:t>
            </a:r>
            <a:endParaRPr lang="en-US" sz="6400" dirty="0">
              <a:latin typeface="+mj-lt"/>
              <a:cs typeface="Arial" pitchFamily="34" charset="0"/>
            </a:endParaRPr>
          </a:p>
          <a:p>
            <a:pPr marL="914400" lvl="1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6400" dirty="0">
                <a:latin typeface="+mj-lt"/>
                <a:cs typeface="Arial" pitchFamily="34" charset="0"/>
              </a:rPr>
              <a:t>Met with elected officials and state regulators</a:t>
            </a:r>
          </a:p>
          <a:p>
            <a:pPr marL="914400" lvl="1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6400" dirty="0">
                <a:latin typeface="+mj-lt"/>
                <a:cs typeface="Arial" pitchFamily="34" charset="0"/>
              </a:rPr>
              <a:t>Attended hearings of the MA Department of Environmental Protection (DEP</a:t>
            </a:r>
            <a:r>
              <a:rPr lang="en-US" sz="6400" dirty="0" smtClean="0">
                <a:latin typeface="+mj-lt"/>
                <a:cs typeface="Arial" pitchFamily="34" charset="0"/>
              </a:rPr>
              <a:t>)</a:t>
            </a:r>
          </a:p>
          <a:p>
            <a:pPr marL="914400" lvl="1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6400" dirty="0" smtClean="0">
                <a:latin typeface="+mj-lt"/>
                <a:cs typeface="Arial" pitchFamily="34" charset="0"/>
              </a:rPr>
              <a:t>Developed a proposal for a hydrology study</a:t>
            </a:r>
            <a:endParaRPr lang="en-US" sz="6400" dirty="0">
              <a:latin typeface="+mj-lt"/>
              <a:cs typeface="Arial" pitchFamily="34" charset="0"/>
            </a:endParaRPr>
          </a:p>
          <a:p>
            <a:pPr marL="365760" indent="-365760">
              <a:lnSpc>
                <a:spcPct val="105000"/>
              </a:lnSpc>
              <a:buNone/>
            </a:pPr>
            <a:endParaRPr lang="en-US" sz="6400" dirty="0">
              <a:latin typeface="+mj-lt"/>
              <a:cs typeface="Arial" pitchFamily="34" charset="0"/>
            </a:endParaRPr>
          </a:p>
          <a:p>
            <a:pPr marL="365760" indent="-365760">
              <a:lnSpc>
                <a:spcPct val="105000"/>
              </a:lnSpc>
              <a:buNone/>
            </a:pPr>
            <a:r>
              <a:rPr lang="en-US" sz="6400" dirty="0">
                <a:latin typeface="+mj-lt"/>
                <a:cs typeface="Arial" pitchFamily="34" charset="0"/>
              </a:rPr>
              <a:t>At this time the Committee has </a:t>
            </a:r>
            <a:r>
              <a:rPr lang="en-US" sz="6400" dirty="0" smtClean="0">
                <a:latin typeface="+mj-lt"/>
                <a:cs typeface="Arial" pitchFamily="34" charset="0"/>
              </a:rPr>
              <a:t>three major </a:t>
            </a:r>
            <a:r>
              <a:rPr lang="en-US" sz="6400" dirty="0">
                <a:latin typeface="+mj-lt"/>
                <a:cs typeface="Arial" pitchFamily="34" charset="0"/>
              </a:rPr>
              <a:t>goals</a:t>
            </a:r>
            <a:r>
              <a:rPr lang="en-US" sz="6400" dirty="0" smtClean="0">
                <a:latin typeface="+mj-lt"/>
                <a:cs typeface="Arial" pitchFamily="34" charset="0"/>
              </a:rPr>
              <a:t>:</a:t>
            </a:r>
            <a:endParaRPr lang="en-US" sz="6400" dirty="0">
              <a:latin typeface="+mj-lt"/>
              <a:cs typeface="Arial" pitchFamily="34" charset="0"/>
            </a:endParaRPr>
          </a:p>
          <a:p>
            <a:pPr marL="88011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6400" dirty="0" smtClean="0">
                <a:latin typeface="+mj-lt"/>
                <a:cs typeface="Arial" pitchFamily="34" charset="0"/>
              </a:rPr>
              <a:t>Collect </a:t>
            </a:r>
            <a:r>
              <a:rPr lang="en-US" sz="6400" dirty="0">
                <a:latin typeface="+mj-lt"/>
                <a:cs typeface="Arial" pitchFamily="34" charset="0"/>
              </a:rPr>
              <a:t>data on Dover’s groundwater resources </a:t>
            </a:r>
            <a:endParaRPr lang="en-US" sz="6400" dirty="0" smtClean="0">
              <a:latin typeface="+mj-lt"/>
              <a:cs typeface="Arial" pitchFamily="34" charset="0"/>
            </a:endParaRPr>
          </a:p>
          <a:p>
            <a:pPr marL="88011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6400" dirty="0" smtClean="0">
                <a:latin typeface="+mj-lt"/>
                <a:cs typeface="Arial" pitchFamily="34" charset="0"/>
              </a:rPr>
              <a:t>Obtain </a:t>
            </a:r>
            <a:r>
              <a:rPr lang="en-US" sz="6400" dirty="0">
                <a:latin typeface="+mj-lt"/>
                <a:cs typeface="Arial" pitchFamily="34" charset="0"/>
              </a:rPr>
              <a:t>a professional analysis </a:t>
            </a:r>
            <a:r>
              <a:rPr lang="en-US" sz="6400" dirty="0" smtClean="0">
                <a:latin typeface="+mj-lt"/>
                <a:cs typeface="Arial" pitchFamily="34" charset="0"/>
              </a:rPr>
              <a:t>by commissioning a hydrology study</a:t>
            </a:r>
            <a:endParaRPr lang="en-US" sz="6400" dirty="0">
              <a:latin typeface="+mj-lt"/>
              <a:cs typeface="Arial" pitchFamily="34" charset="0"/>
            </a:endParaRPr>
          </a:p>
          <a:p>
            <a:pPr marL="88011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6400" dirty="0" smtClean="0">
                <a:latin typeface="+mj-lt"/>
                <a:cs typeface="Arial" pitchFamily="34" charset="0"/>
              </a:rPr>
              <a:t>Be a source for information </a:t>
            </a:r>
            <a:r>
              <a:rPr lang="en-US" sz="6400" dirty="0" smtClean="0">
                <a:latin typeface="+mj-lt"/>
                <a:cs typeface="Arial" pitchFamily="34" charset="0"/>
              </a:rPr>
              <a:t>on Dover’s water </a:t>
            </a:r>
            <a:r>
              <a:rPr lang="en-US" sz="6400" dirty="0">
                <a:latin typeface="+mj-lt"/>
                <a:cs typeface="Arial" pitchFamily="34" charset="0"/>
              </a:rPr>
              <a:t>quality and </a:t>
            </a:r>
            <a:r>
              <a:rPr lang="en-US" sz="6400" dirty="0" smtClean="0">
                <a:latin typeface="+mj-lt"/>
                <a:cs typeface="Arial" pitchFamily="34" charset="0"/>
              </a:rPr>
              <a:t>quantity, with the understanding that </a:t>
            </a:r>
            <a:r>
              <a:rPr lang="en-US" sz="6400" dirty="0" smtClean="0">
                <a:latin typeface="+mj-lt"/>
                <a:cs typeface="Arial" pitchFamily="34" charset="0"/>
              </a:rPr>
              <a:t>availability </a:t>
            </a:r>
            <a:r>
              <a:rPr lang="en-US" sz="6400" dirty="0">
                <a:latin typeface="+mj-lt"/>
                <a:cs typeface="Arial" pitchFamily="34" charset="0"/>
              </a:rPr>
              <a:t>of water is critical to property values and the ability to transfer real estate</a:t>
            </a:r>
          </a:p>
          <a:p>
            <a:pPr marL="365760" indent="-365760">
              <a:lnSpc>
                <a:spcPct val="105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Why we Should be Concerned about Water Resources in Dover?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38400"/>
            <a:ext cx="8458200" cy="3962400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</a:pPr>
            <a:r>
              <a:rPr lang="en-US" sz="20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In the past 2 years,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at least ten residential 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wells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have failed, 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and deeper wells are required to gain necessary flows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</a:pPr>
            <a:r>
              <a:rPr lang="en-US" sz="20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Evidence of perennial streams and seasonal wetlands disappearing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</a:pPr>
            <a:r>
              <a:rPr lang="en-US" sz="20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Residents are concerned that there is no water conservation in town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</a:pPr>
            <a:r>
              <a:rPr lang="en-US" sz="2000" dirty="0">
                <a:solidFill>
                  <a:prstClr val="black"/>
                </a:solidFill>
                <a:latin typeface="+mj-lt"/>
                <a:cs typeface="Arial" pitchFamily="34" charset="0"/>
              </a:rPr>
              <a:t>Over the past several years, </a:t>
            </a:r>
            <a:r>
              <a:rPr lang="en-US" sz="20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some Dover </a:t>
            </a:r>
            <a:r>
              <a:rPr lang="en-US" sz="20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Public Water Suppliers </a:t>
            </a:r>
            <a:r>
              <a:rPr lang="en-US" sz="20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(PWS) have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exceeded 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permitted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withdrawals</a:t>
            </a:r>
            <a:r>
              <a:rPr lang="en-US" sz="2000" dirty="0">
                <a:solidFill>
                  <a:prstClr val="black"/>
                </a:solidFill>
                <a:latin typeface="+mj-lt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by </a:t>
            </a:r>
            <a:r>
              <a:rPr lang="en-US" sz="2000" dirty="0">
                <a:solidFill>
                  <a:prstClr val="black"/>
                </a:solidFill>
                <a:latin typeface="+mj-lt"/>
                <a:cs typeface="Arial" pitchFamily="34" charset="0"/>
              </a:rPr>
              <a:t>over 100</a:t>
            </a:r>
            <a:r>
              <a:rPr lang="en-US" sz="20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%, </a:t>
            </a:r>
            <a:r>
              <a:rPr lang="en-US" sz="2000" dirty="0">
                <a:solidFill>
                  <a:prstClr val="black"/>
                </a:solidFill>
                <a:latin typeface="+mj-lt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they do </a:t>
            </a:r>
            <a:r>
              <a:rPr lang="en-US" sz="2000" dirty="0">
                <a:solidFill>
                  <a:prstClr val="black"/>
                </a:solidFill>
                <a:latin typeface="+mj-lt"/>
                <a:cs typeface="Arial" pitchFamily="34" charset="0"/>
              </a:rPr>
              <a:t>not impose conservation measures mandated in their DEP Permits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  <a:cs typeface="Arial" pitchFamily="34" charset="0"/>
              </a:rPr>
              <a:t>Scientific data shows long-term temperature increases and a shortening of precipitation cycles.  Higher temperatures and more developed land result in less water absorbed in ground to replenish groundwater.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Water Sources in the Commonwealth</a:t>
            </a:r>
            <a:br>
              <a:rPr lang="en-US" sz="4000" b="1" dirty="0"/>
            </a:br>
            <a:r>
              <a:rPr lang="en-US" sz="4000" b="1" dirty="0"/>
              <a:t>(as estimated by DEP)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428020"/>
              </p:ext>
            </p:extLst>
          </p:nvPr>
        </p:nvGraphicFramePr>
        <p:xfrm>
          <a:off x="457200" y="19812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The MWRA </a:t>
            </a:r>
            <a:r>
              <a:rPr lang="en-US" sz="3200" b="1" dirty="0" smtClean="0"/>
              <a:t>Serves about 65</a:t>
            </a:r>
            <a:r>
              <a:rPr lang="en-US" sz="3200" b="1" dirty="0" smtClean="0"/>
              <a:t>% </a:t>
            </a:r>
            <a:r>
              <a:rPr lang="en-US" sz="3200" b="1" dirty="0" smtClean="0"/>
              <a:t>of Massachusetts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87640" cy="8382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1600" dirty="0" smtClean="0">
                <a:latin typeface="+mj-lt"/>
              </a:rPr>
              <a:t>The MWRA’s largest reservoir, the </a:t>
            </a:r>
            <a:r>
              <a:rPr lang="en-US" sz="1600" dirty="0" err="1" smtClean="0">
                <a:latin typeface="+mj-lt"/>
              </a:rPr>
              <a:t>Quabbin</a:t>
            </a:r>
            <a:r>
              <a:rPr lang="en-US" sz="1600" dirty="0" smtClean="0">
                <a:latin typeface="+mj-lt"/>
              </a:rPr>
              <a:t>, is </a:t>
            </a:r>
            <a:r>
              <a:rPr lang="en-US" sz="1600" dirty="0" smtClean="0">
                <a:latin typeface="+mj-lt"/>
              </a:rPr>
              <a:t>experiencing the </a:t>
            </a:r>
            <a:r>
              <a:rPr lang="en-US" sz="1600" dirty="0" smtClean="0">
                <a:latin typeface="+mj-lt"/>
              </a:rPr>
              <a:t>effects of drought and growing demand with more towns joining the system and population movement into Greater </a:t>
            </a:r>
            <a:r>
              <a:rPr lang="en-US" sz="1600" dirty="0" smtClean="0">
                <a:latin typeface="+mj-lt"/>
              </a:rPr>
              <a:t>Boston.</a:t>
            </a:r>
            <a:endParaRPr lang="en-US" sz="1600" dirty="0">
              <a:latin typeface="+mj-lt"/>
            </a:endParaRPr>
          </a:p>
        </p:txBody>
      </p:sp>
      <p:pic>
        <p:nvPicPr>
          <p:cNvPr id="1026" name="Picture 2" descr="C:\Users\Gerald_Clarke\Documents\DOVER Town\BOH\Water\MA Plan &amp; Drought - Water Shortage\2008-2017 QUABBIN RESERVOIR LEVELS - Aver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286000"/>
            <a:ext cx="7956550" cy="42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5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843" y="6096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Understanding Dover’s Groundwater</a:t>
            </a:r>
            <a:endParaRPr lang="en-US" sz="4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4572000"/>
            <a:ext cx="4038600" cy="1981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Dover straddles two river basins, the Charles River Basin and the Boston Harbor/Neponset River Basin</a:t>
            </a:r>
          </a:p>
          <a:p>
            <a:r>
              <a:rPr lang="en-US" sz="1900" dirty="0" smtClean="0">
                <a:latin typeface="+mj-lt"/>
              </a:rPr>
              <a:t>Groundwater </a:t>
            </a:r>
            <a:r>
              <a:rPr lang="en-US" sz="1900" dirty="0" smtClean="0">
                <a:latin typeface="+mj-lt"/>
              </a:rPr>
              <a:t>aquifers closely </a:t>
            </a:r>
            <a:r>
              <a:rPr lang="en-US" sz="1900" dirty="0" smtClean="0">
                <a:latin typeface="+mj-lt"/>
              </a:rPr>
              <a:t>correspond to these surface water delineations</a:t>
            </a:r>
          </a:p>
          <a:p>
            <a:endParaRPr lang="en-US" sz="1600" dirty="0">
              <a:latin typeface="+mj-lt"/>
            </a:endParaRPr>
          </a:p>
          <a:p>
            <a:pPr>
              <a:buNone/>
            </a:pPr>
            <a:endParaRPr lang="en-US" sz="1200" dirty="0">
              <a:latin typeface="+mj-lt"/>
            </a:endParaRPr>
          </a:p>
          <a:p>
            <a:pPr>
              <a:buNone/>
            </a:pPr>
            <a:endParaRPr lang="en-US" sz="1800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28175"/>
            <a:ext cx="4038600" cy="1986625"/>
          </a:xfrm>
          <a:ln w="38100">
            <a:solidFill>
              <a:schemeClr val="tx2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26" name="AutoShape 2" descr="https://mail.google.com/mail/u/0/?ui=2&amp;ik=4fa6f5637e&amp;view=fimg&amp;th=1622c6db43f334d9&amp;attid=0.0.1&amp;disp=emb&amp;realattid=ii_jet9h9jb1_1622c692f88ef9e4&amp;attbid=ANGjdJ-V4gCZN3Zrz7A_6TgxUwUrF_lzcvOKxX-8Uu-G8FN3p2MNIMdCTb4unOLxlDsLj_DTcEEjZ7DiCJLkh6bfpaCKeucD9i116bE_ETHj0VU9FkLcTCkYbS52f-8&amp;sz=w944-h708&amp;ats=1521407973609&amp;rm=1622c6db43f334d9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mail.google.com/mail/u/0/?ui=2&amp;ik=4fa6f5637e&amp;view=fimg&amp;th=1622c6db43f334d9&amp;attid=0.0.1&amp;disp=emb&amp;realattid=ii_jet9h9jb1_1622c692f88ef9e4&amp;attbid=ANGjdJ-V4gCZN3Zrz7A_6TgxUwUrF_lzcvOKxX-8Uu-G8FN3p2MNIMdCTb4unOLxlDsLj_DTcEEjZ7DiCJLkh6bfpaCKeucD9i116bE_ETHj0VU9FkLcTCkYbS52f-8&amp;sz=w944-h708&amp;ats=1521407973609&amp;rm=1622c6db43f334d9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0753"/>
            <a:ext cx="3657600" cy="27450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800600" y="4819471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Every well in Dover draws from these </a:t>
            </a:r>
            <a:r>
              <a:rPr lang="en-US" dirty="0" smtClean="0">
                <a:latin typeface="+mj-lt"/>
              </a:rPr>
              <a:t>two </a:t>
            </a:r>
            <a:r>
              <a:rPr lang="en-US" dirty="0">
                <a:latin typeface="+mj-lt"/>
              </a:rPr>
              <a:t>aquifers, whether the well is deep or shallow, </a:t>
            </a:r>
            <a:r>
              <a:rPr lang="en-US" dirty="0" smtClean="0">
                <a:latin typeface="+mj-lt"/>
              </a:rPr>
              <a:t>or </a:t>
            </a:r>
            <a:r>
              <a:rPr lang="en-US" dirty="0">
                <a:latin typeface="+mj-lt"/>
              </a:rPr>
              <a:t>whether it is </a:t>
            </a:r>
            <a:r>
              <a:rPr lang="en-US" dirty="0" smtClean="0">
                <a:latin typeface="+mj-lt"/>
              </a:rPr>
              <a:t>a large </a:t>
            </a:r>
            <a:r>
              <a:rPr lang="en-US" dirty="0">
                <a:latin typeface="+mj-lt"/>
              </a:rPr>
              <a:t>well servicing a </a:t>
            </a:r>
            <a:r>
              <a:rPr lang="en-US" dirty="0" smtClean="0">
                <a:latin typeface="+mj-lt"/>
              </a:rPr>
              <a:t>Public Water Supplier or </a:t>
            </a:r>
            <a:r>
              <a:rPr lang="en-US" dirty="0">
                <a:latin typeface="+mj-lt"/>
              </a:rPr>
              <a:t>a residential well on private property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841306"/>
              </p:ext>
            </p:extLst>
          </p:nvPr>
        </p:nvGraphicFramePr>
        <p:xfrm>
          <a:off x="990600" y="1828800"/>
          <a:ext cx="7086600" cy="420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7620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tx2"/>
                </a:solidFill>
                <a:latin typeface="+mj-lt"/>
              </a:rPr>
              <a:t>Withdrawals from Dover’s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Groundwater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(by household)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902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4617B"/>
                </a:solidFill>
              </a:rPr>
              <a:t>Regulation of </a:t>
            </a:r>
            <a:r>
              <a:rPr lang="en-US" sz="3600" b="1" dirty="0" smtClean="0">
                <a:solidFill>
                  <a:srgbClr val="04617B"/>
                </a:solidFill>
              </a:rPr>
              <a:t>Public Water </a:t>
            </a:r>
            <a:r>
              <a:rPr lang="en-US" sz="3600" b="1" dirty="0" smtClean="0">
                <a:solidFill>
                  <a:srgbClr val="04617B"/>
                </a:solidFill>
              </a:rPr>
              <a:t>Suppliers </a:t>
            </a:r>
            <a:r>
              <a:rPr lang="en-US" sz="3600" b="1" dirty="0" smtClean="0">
                <a:solidFill>
                  <a:srgbClr val="04617B"/>
                </a:solidFill>
              </a:rPr>
              <a:t>by </a:t>
            </a:r>
            <a:r>
              <a:rPr lang="en-US" sz="3600" b="1" dirty="0">
                <a:solidFill>
                  <a:srgbClr val="04617B"/>
                </a:solidFill>
              </a:rPr>
              <a:t>DEP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9600" dirty="0">
                <a:latin typeface="+mj-lt"/>
                <a:cs typeface="Arial" pitchFamily="34" charset="0"/>
              </a:rPr>
              <a:t>Does NOT happen due to DEP’s limited staffing and budget constraints</a:t>
            </a:r>
          </a:p>
          <a:p>
            <a:pPr>
              <a:spcAft>
                <a:spcPts val="1200"/>
              </a:spcAft>
              <a:buNone/>
            </a:pPr>
            <a:endParaRPr lang="en-US" sz="3200" dirty="0">
              <a:latin typeface="+mj-lt"/>
              <a:cs typeface="Arial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9600" dirty="0">
                <a:latin typeface="+mj-lt"/>
                <a:cs typeface="Arial" pitchFamily="34" charset="0"/>
              </a:rPr>
              <a:t>Water conservation measures mandated in PWS permits are not enforced or even monitored for compliance</a:t>
            </a:r>
          </a:p>
          <a:p>
            <a:pPr>
              <a:spcAft>
                <a:spcPts val="1200"/>
              </a:spcAft>
              <a:buNone/>
            </a:pPr>
            <a:endParaRPr lang="en-US" sz="3200" dirty="0">
              <a:latin typeface="+mj-lt"/>
              <a:cs typeface="Arial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9600" dirty="0">
                <a:latin typeface="+mj-lt"/>
                <a:cs typeface="Arial" pitchFamily="34" charset="0"/>
              </a:rPr>
              <a:t>Withdrawals above permitted limits occur regularly and are not addressed by DEP</a:t>
            </a:r>
          </a:p>
          <a:p>
            <a:pPr>
              <a:spcAft>
                <a:spcPts val="1200"/>
              </a:spcAft>
              <a:buNone/>
            </a:pPr>
            <a:endParaRPr lang="en-US" sz="3200" strike="dblStrike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9600" dirty="0">
                <a:latin typeface="+mj-lt"/>
                <a:cs typeface="Arial" pitchFamily="34" charset="0"/>
              </a:rPr>
              <a:t>PWS customer base continues to expand without any review or </a:t>
            </a:r>
            <a:r>
              <a:rPr lang="en-US" sz="9600" dirty="0" smtClean="0">
                <a:latin typeface="+mj-lt"/>
                <a:cs typeface="Arial" pitchFamily="34" charset="0"/>
              </a:rPr>
              <a:t>analysis by </a:t>
            </a:r>
            <a:r>
              <a:rPr lang="en-US" sz="9600" dirty="0">
                <a:latin typeface="+mj-lt"/>
                <a:cs typeface="Arial" pitchFamily="34" charset="0"/>
              </a:rPr>
              <a:t>any </a:t>
            </a:r>
            <a:r>
              <a:rPr lang="en-US" sz="9600" dirty="0" smtClean="0">
                <a:latin typeface="+mj-lt"/>
                <a:cs typeface="Arial" pitchFamily="34" charset="0"/>
              </a:rPr>
              <a:t>authority, </a:t>
            </a:r>
            <a:r>
              <a:rPr lang="en-US" sz="9600" dirty="0">
                <a:latin typeface="+mj-lt"/>
                <a:cs typeface="Arial" pitchFamily="34" charset="0"/>
              </a:rPr>
              <a:t>or any regard to implications to </a:t>
            </a:r>
            <a:r>
              <a:rPr lang="en-US" sz="9600" dirty="0" smtClean="0">
                <a:latin typeface="+mj-lt"/>
                <a:cs typeface="Arial" pitchFamily="34" charset="0"/>
              </a:rPr>
              <a:t>abutting property owners and groundwater </a:t>
            </a:r>
            <a:r>
              <a:rPr lang="en-US" sz="9600" dirty="0">
                <a:latin typeface="+mj-lt"/>
                <a:cs typeface="Arial" pitchFamily="34" charset="0"/>
              </a:rPr>
              <a:t>supply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F9D9-3115-4D60-849C-BFC6031CAA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</TotalTime>
  <Words>1374</Words>
  <Application>Microsoft Office PowerPoint</Application>
  <PresentationFormat>On-screen Show (4:3)</PresentationFormat>
  <Paragraphs>251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Dover Board of Health Water Resources Study Committee</vt:lpstr>
      <vt:lpstr>Members of the Water Resources Study Committee</vt:lpstr>
      <vt:lpstr>About the Water Resource Study Committee (the Committee)</vt:lpstr>
      <vt:lpstr>Why we Should be Concerned about Water Resources in Dover?</vt:lpstr>
      <vt:lpstr>Water Sources in the Commonwealth (as estimated by DEP)</vt:lpstr>
      <vt:lpstr>The MWRA Serves about 65% of Massachusetts</vt:lpstr>
      <vt:lpstr>Understanding Dover’s Groundwater</vt:lpstr>
      <vt:lpstr>PowerPoint Presentation</vt:lpstr>
      <vt:lpstr>Regulation of Public Water Suppliers by DEP</vt:lpstr>
      <vt:lpstr>Top 5 Reasons to Fund Hydrology Study</vt:lpstr>
      <vt:lpstr>Scope and Benefits of the Hydrology Study</vt:lpstr>
      <vt:lpstr>Scope and Benefits of the Hydrology Study (cont.)</vt:lpstr>
      <vt:lpstr>Hydrology Study Cost Estimates First Year - $75.00/household </vt:lpstr>
      <vt:lpstr>Hydrology Study Cost Estimates Subsequent Years - $10.00/household</vt:lpstr>
      <vt:lpstr>PowerPoint Presentation</vt:lpstr>
      <vt:lpstr> Dover Board of Health</vt:lpstr>
      <vt:lpstr>PowerPoint Presentation</vt:lpstr>
      <vt:lpstr>PowerPoint Presentation</vt:lpstr>
      <vt:lpstr>PowerPoint Presentation</vt:lpstr>
      <vt:lpstr>Massachusetts Water Law </vt:lpstr>
      <vt:lpstr>Long-Term Trend to Higher Temperatures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Dover Water Resources Study Committee</dc:title>
  <dc:creator>Carol;Gerald Clarke</dc:creator>
  <cp:lastModifiedBy>CarolHChirico</cp:lastModifiedBy>
  <cp:revision>208</cp:revision>
  <cp:lastPrinted>2018-05-04T15:49:17Z</cp:lastPrinted>
  <dcterms:created xsi:type="dcterms:W3CDTF">2018-01-09T11:27:47Z</dcterms:created>
  <dcterms:modified xsi:type="dcterms:W3CDTF">2018-05-04T16:17:31Z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