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5" r:id="rId4"/>
    <p:sldId id="258" r:id="rId5"/>
    <p:sldId id="259" r:id="rId6"/>
    <p:sldId id="260" r:id="rId7"/>
    <p:sldId id="264" r:id="rId8"/>
    <p:sldId id="262" r:id="rId9"/>
    <p:sldId id="26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96" d="100"/>
          <a:sy n="96" d="100"/>
        </p:scale>
        <p:origin x="86" y="19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8EC33-DB53-457F-9B1F-10A44CAB9E2B}" type="datetimeFigureOut">
              <a:rPr lang="en-US" smtClean="0"/>
              <a:t>5/7/2018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3CED2-0354-4DE4-AD00-526F052B25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0640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8EC33-DB53-457F-9B1F-10A44CAB9E2B}" type="datetimeFigureOut">
              <a:rPr lang="en-US" smtClean="0"/>
              <a:t>5/7/2018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3CED2-0354-4DE4-AD00-526F052B25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95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8EC33-DB53-457F-9B1F-10A44CAB9E2B}" type="datetimeFigureOut">
              <a:rPr lang="en-US" smtClean="0"/>
              <a:t>5/7/2018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3CED2-0354-4DE4-AD00-526F052B25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757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8EC33-DB53-457F-9B1F-10A44CAB9E2B}" type="datetimeFigureOut">
              <a:rPr lang="en-US" smtClean="0"/>
              <a:t>5/7/2018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3CED2-0354-4DE4-AD00-526F052B25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1306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8EC33-DB53-457F-9B1F-10A44CAB9E2B}" type="datetimeFigureOut">
              <a:rPr lang="en-US" smtClean="0"/>
              <a:t>5/7/2018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3CED2-0354-4DE4-AD00-526F052B25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3043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8EC33-DB53-457F-9B1F-10A44CAB9E2B}" type="datetimeFigureOut">
              <a:rPr lang="en-US" smtClean="0"/>
              <a:t>5/7/2018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3CED2-0354-4DE4-AD00-526F052B25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859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8EC33-DB53-457F-9B1F-10A44CAB9E2B}" type="datetimeFigureOut">
              <a:rPr lang="en-US" smtClean="0"/>
              <a:t>5/7/2018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3CED2-0354-4DE4-AD00-526F052B25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254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8EC33-DB53-457F-9B1F-10A44CAB9E2B}" type="datetimeFigureOut">
              <a:rPr lang="en-US" smtClean="0"/>
              <a:t>5/7/2018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3CED2-0354-4DE4-AD00-526F052B25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153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8EC33-DB53-457F-9B1F-10A44CAB9E2B}" type="datetimeFigureOut">
              <a:rPr lang="en-US" smtClean="0"/>
              <a:t>5/7/2018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3CED2-0354-4DE4-AD00-526F052B25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4248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8EC33-DB53-457F-9B1F-10A44CAB9E2B}" type="datetimeFigureOut">
              <a:rPr lang="en-US" smtClean="0"/>
              <a:t>5/7/2018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3CED2-0354-4DE4-AD00-526F052B25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0256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8EC33-DB53-457F-9B1F-10A44CAB9E2B}" type="datetimeFigureOut">
              <a:rPr lang="en-US" smtClean="0"/>
              <a:t>5/7/2018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3CED2-0354-4DE4-AD00-526F052B25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0447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F8EC33-DB53-457F-9B1F-10A44CAB9E2B}" type="datetimeFigureOut">
              <a:rPr lang="en-US" smtClean="0"/>
              <a:t>5/7/2018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63CED2-0354-4DE4-AD00-526F052B25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9632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Caryl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Community Center</a:t>
            </a:r>
            <a:b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Article 15</a:t>
            </a:r>
          </a:p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Essential Improvements &amp; </a:t>
            </a:r>
          </a:p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ADA Accessibility Compliance</a:t>
            </a:r>
          </a:p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$3.4 Million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71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Project Components: HVAC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u="sng" dirty="0" smtClean="0">
                <a:latin typeface="Arial" panose="020B0604020202020204" pitchFamily="34" charset="0"/>
                <a:cs typeface="Arial" panose="020B0604020202020204" pitchFamily="34" charset="0"/>
              </a:rPr>
              <a:t>Replace HV systems, equipment, &amp; temperature controls </a:t>
            </a: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    -- Provide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energy efficient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&amp; cost-saving heat distribution &amp; 	temperature control</a:t>
            </a: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    -- Do simultaneously with boiler replacement as 	recommended by engineers &amp; consultant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~ Project cost savings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~ Interrelationship of components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~ Compatibility with boilers – for ease of maintenance</a:t>
            </a:r>
          </a:p>
          <a:p>
            <a:pPr marL="514350" indent="-514350">
              <a:buAutoNum type="arabicPeriod" startAt="2"/>
            </a:pPr>
            <a:endParaRPr lang="en-US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AutoNum type="arabicPeriod" startAt="2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38822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Project Components: ADA Accessibility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u="sng" dirty="0" smtClean="0">
                <a:latin typeface="Arial" panose="020B0604020202020204" pitchFamily="34" charset="0"/>
                <a:cs typeface="Arial" panose="020B0604020202020204" pitchFamily="34" charset="0"/>
              </a:rPr>
              <a:t>Upgrades </a:t>
            </a:r>
            <a:r>
              <a:rPr lang="en-US" u="sng" dirty="0">
                <a:latin typeface="Arial" panose="020B0604020202020204" pitchFamily="34" charset="0"/>
                <a:cs typeface="Arial" panose="020B0604020202020204" pitchFamily="34" charset="0"/>
              </a:rPr>
              <a:t>to make CCC fully ADA </a:t>
            </a:r>
            <a:r>
              <a:rPr lang="en-US" u="sng" dirty="0" smtClean="0">
                <a:latin typeface="Arial" panose="020B0604020202020204" pitchFamily="34" charset="0"/>
                <a:cs typeface="Arial" panose="020B0604020202020204" pitchFamily="34" charset="0"/>
              </a:rPr>
              <a:t>compliant* include:</a:t>
            </a:r>
            <a:endParaRPr lang="en-US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   -- Install LULA elevator at back entrance to service all levels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   -- Improve approaches at both entrances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   -- Provide accessible doorways, exits, sinks, counters; fire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	alarms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&amp;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exit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signs, etc.</a:t>
            </a: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200" i="1" dirty="0"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Required due to HV cost being greater than 1/3 of building’s assessed value.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38338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Project Components, cont’d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3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u="sng" dirty="0" smtClean="0">
                <a:latin typeface="Arial" panose="020B0604020202020204" pitchFamily="34" charset="0"/>
                <a:cs typeface="Arial" panose="020B0604020202020204" pitchFamily="34" charset="0"/>
              </a:rPr>
              <a:t>Electrical upgrades</a:t>
            </a: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    -- Replace 1971 switchgear and panels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   -- Replace 1971 fire alarm system &amp; emergency generator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   -- Upgrade 1971 hallway lighting</a:t>
            </a: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en-US" u="sng" dirty="0" smtClean="0">
                <a:latin typeface="Arial" panose="020B0604020202020204" pitchFamily="34" charset="0"/>
                <a:cs typeface="Arial" panose="020B0604020202020204" pitchFamily="34" charset="0"/>
              </a:rPr>
              <a:t>Common area improvements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   -- Replace flooring in hallways and stairways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   -- Install acoustical ceiling tiles in hallways </a:t>
            </a:r>
          </a:p>
        </p:txBody>
      </p:sp>
    </p:spTree>
    <p:extLst>
      <p:ext uri="{BB962C8B-B14F-4D97-AF65-F5344CB8AC3E}">
        <p14:creationId xmlns:p14="http://schemas.microsoft.com/office/powerpoint/2010/main" val="11635690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Cost Considerations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 single integrated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project: $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3.4M 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ecommended by consultant and engineers: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   -- Cost savings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   -- Compatibility &amp; interrelationship of components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   -- Less disruption for building occupants</a:t>
            </a: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hased over 10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years: $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4.3M = $.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M more*</a:t>
            </a: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*Per separate phased study requested from architect Don Mills, January 2018   </a:t>
            </a:r>
            <a:endParaRPr lang="en-US" sz="20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28617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Tax Impact for Article 15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 smtClean="0">
                <a:latin typeface="Arial" panose="020B0604020202020204" pitchFamily="34" charset="0"/>
                <a:cs typeface="Arial" panose="020B0604020202020204" pitchFamily="34" charset="0"/>
              </a:rPr>
              <a:t>Borrowing Cost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	   </a:t>
            </a:r>
            <a:r>
              <a:rPr lang="en-US" u="sng" dirty="0" smtClean="0">
                <a:latin typeface="Arial" panose="020B0604020202020204" pitchFamily="34" charset="0"/>
                <a:cs typeface="Arial" panose="020B0604020202020204" pitchFamily="34" charset="0"/>
              </a:rPr>
              <a:t>at 4.25% Interest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Median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FY 2021		$174,250		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$  72.56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	First year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FY 2022		$310,888		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$130.27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	Highest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yr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FY 2041		$173,613		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$  67.61 </a:t>
            </a:r>
            <a:r>
              <a:rPr lang="en-US" dirty="0" smtClean="0"/>
              <a:t>	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Last year</a:t>
            </a: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Assumptions: Standard issue (equal principal, declining interest); 20 year bond; 2018 median single family home value $969,400; 2018 total valuation $2,498,440,838</a:t>
            </a: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22023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Cost Comparisons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Final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deferred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maintenance on existing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CCC: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40,982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gross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sf = </a:t>
            </a:r>
          </a:p>
          <a:p>
            <a:pPr marL="0" indent="0">
              <a:buNone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program space</a:t>
            </a:r>
            <a:r>
              <a:rPr lang="en-US" sz="2400" smtClean="0">
                <a:latin typeface="Arial" panose="020B0604020202020204" pitchFamily="34" charset="0"/>
                <a:cs typeface="Arial" panose="020B0604020202020204" pitchFamily="34" charset="0"/>
              </a:rPr>
              <a:t>, and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hallways, stairs, toilets, utilities, </a:t>
            </a:r>
          </a:p>
          <a:p>
            <a:pPr marL="0" indent="0">
              <a:buNone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+ future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expansion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							$ 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4.0M</a:t>
            </a:r>
          </a:p>
          <a:p>
            <a:pPr marL="0" indent="0">
              <a:buNone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2006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design: 50,992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gsf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=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specific program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+ future expansion 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	$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25.6M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</a:p>
          <a:p>
            <a:pPr marL="0" indent="0">
              <a:buNone/>
            </a:pP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½ of 2006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design: 25,500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gsf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=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specific program not determined, </a:t>
            </a: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no future expansion							$16.6M*</a:t>
            </a:r>
          </a:p>
          <a:p>
            <a:pPr marL="0" indent="0">
              <a:buNone/>
            </a:pP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*Provided upon request by architect Don Mills, Mills Whitaker Architects April 26, 2018</a:t>
            </a:r>
            <a:endParaRPr lang="en-US" sz="18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17627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Future Plans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No further major infrastructure maintenance projects foreseen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On-going maintenance as with any building: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   -- Monitor masonry, timbers, window conditions, septic system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   -- Make use-related improvements as needed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   -- Fund items through Article 5 Capital Budget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Maintain flexibility to adapt to growth, evolving needs</a:t>
            </a: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98143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Conclusion – Why Support Article 15?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Is essential to efficient, reliable functioning of the CCC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Completes deferred maintenance outlined in 2003 report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Brings CCC up to standard of other Town buildings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Single integrated project – costs far less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Supports growth in programs &amp; participants</a:t>
            </a:r>
          </a:p>
          <a:p>
            <a:r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t>Affirms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many more years of useful &amp; vibrant life in the CCC, </a:t>
            </a:r>
            <a:r>
              <a:rPr lang="en-US" u="sng" dirty="0" smtClean="0">
                <a:latin typeface="Arial" panose="020B0604020202020204" pitchFamily="34" charset="0"/>
                <a:cs typeface="Arial" panose="020B0604020202020204" pitchFamily="34" charset="0"/>
              </a:rPr>
              <a:t>if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we maintain it!</a:t>
            </a:r>
          </a:p>
        </p:txBody>
      </p:sp>
    </p:spTree>
    <p:extLst>
      <p:ext uri="{BB962C8B-B14F-4D97-AF65-F5344CB8AC3E}">
        <p14:creationId xmlns:p14="http://schemas.microsoft.com/office/powerpoint/2010/main" val="36624486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566</TotalTime>
  <Words>334</Words>
  <Application>Microsoft Office PowerPoint</Application>
  <PresentationFormat>Widescreen</PresentationFormat>
  <Paragraphs>71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Caryl Community Center </vt:lpstr>
      <vt:lpstr>Project Components: HVAC</vt:lpstr>
      <vt:lpstr>Project Components: ADA Accessibility</vt:lpstr>
      <vt:lpstr>Project Components, cont’d</vt:lpstr>
      <vt:lpstr>Cost Considerations</vt:lpstr>
      <vt:lpstr>Tax Impact for Article 15</vt:lpstr>
      <vt:lpstr>Cost Comparisons</vt:lpstr>
      <vt:lpstr>Future Plans</vt:lpstr>
      <vt:lpstr>Conclusion – Why Support Article 15?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Caryl Community Center</dc:title>
  <dc:creator>Kathy Weld</dc:creator>
  <cp:lastModifiedBy>Kathy Weld</cp:lastModifiedBy>
  <cp:revision>62</cp:revision>
  <cp:lastPrinted>2018-05-04T02:15:35Z</cp:lastPrinted>
  <dcterms:created xsi:type="dcterms:W3CDTF">2018-04-25T01:43:26Z</dcterms:created>
  <dcterms:modified xsi:type="dcterms:W3CDTF">2018-05-07T17:18:57Z</dcterms:modified>
</cp:coreProperties>
</file>