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60" r:id="rId2"/>
    <p:sldId id="308" r:id="rId3"/>
    <p:sldId id="309" r:id="rId4"/>
    <p:sldId id="310" r:id="rId5"/>
    <p:sldId id="311" r:id="rId6"/>
    <p:sldId id="312" r:id="rId7"/>
    <p:sldId id="313" r:id="rId8"/>
    <p:sldId id="276" r:id="rId9"/>
    <p:sldId id="277" r:id="rId10"/>
    <p:sldId id="278" r:id="rId11"/>
    <p:sldId id="306" r:id="rId12"/>
    <p:sldId id="314" r:id="rId13"/>
    <p:sldId id="279" r:id="rId14"/>
    <p:sldId id="305" r:id="rId15"/>
    <p:sldId id="280" r:id="rId16"/>
    <p:sldId id="268" r:id="rId17"/>
    <p:sldId id="281" r:id="rId18"/>
    <p:sldId id="282" r:id="rId19"/>
    <p:sldId id="283" r:id="rId20"/>
    <p:sldId id="284" r:id="rId21"/>
    <p:sldId id="289" r:id="rId22"/>
    <p:sldId id="285" r:id="rId23"/>
    <p:sldId id="307" r:id="rId24"/>
    <p:sldId id="299" r:id="rId25"/>
    <p:sldId id="287" r:id="rId26"/>
    <p:sldId id="293" r:id="rId27"/>
    <p:sldId id="29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2tLBMCGrvbFazPKpWSSoeG7V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p:restoredTop sz="84378"/>
  </p:normalViewPr>
  <p:slideViewPr>
    <p:cSldViewPr snapToGrid="0">
      <p:cViewPr varScale="1">
        <p:scale>
          <a:sx n="116" d="100"/>
          <a:sy n="116" d="100"/>
        </p:scale>
        <p:origin x="70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56"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15 units per acre, with a goal of 102 units, translates to just over 7 acres speaking very broadly</a:t>
            </a:r>
            <a:endParaRPr dirty="0"/>
          </a:p>
        </p:txBody>
      </p:sp>
      <p:sp>
        <p:nvSpPr>
          <p:cNvPr id="145" name="Google Shape;145;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F4325FA5-30FF-92B1-FC59-AE999CB88C7D}"/>
            </a:ext>
          </a:extLst>
        </p:cNvPr>
        <p:cNvGrpSpPr/>
        <p:nvPr/>
      </p:nvGrpSpPr>
      <p:grpSpPr>
        <a:xfrm>
          <a:off x="0" y="0"/>
          <a:ext cx="0" cy="0"/>
          <a:chOff x="0" y="0"/>
          <a:chExt cx="0" cy="0"/>
        </a:xfrm>
      </p:grpSpPr>
      <p:sp>
        <p:nvSpPr>
          <p:cNvPr id="293" name="Google Shape;293;p30:notes">
            <a:extLst>
              <a:ext uri="{FF2B5EF4-FFF2-40B4-BE49-F238E27FC236}">
                <a16:creationId xmlns:a16="http://schemas.microsoft.com/office/drawing/2014/main" id="{4741A27D-A3BD-811C-43A6-D194BBB072B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0:notes">
            <a:extLst>
              <a:ext uri="{FF2B5EF4-FFF2-40B4-BE49-F238E27FC236}">
                <a16:creationId xmlns:a16="http://schemas.microsoft.com/office/drawing/2014/main" id="{FA274DDD-47DE-0D98-1F18-BDAC31E76590}"/>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43900" lvl="0" indent="0" algn="l" rtl="0">
              <a:spcBef>
                <a:spcPts val="0"/>
              </a:spcBef>
              <a:spcAft>
                <a:spcPts val="0"/>
              </a:spcAft>
              <a:buNone/>
            </a:pPr>
            <a:r>
              <a:rPr lang="en-US" sz="1800" b="0" i="0" u="none" strike="noStrike" dirty="0">
                <a:latin typeface="Calibri"/>
                <a:ea typeface="Calibri"/>
                <a:cs typeface="Calibri"/>
                <a:sym typeface="Calibri"/>
              </a:rPr>
              <a:t>“These are the types of homes that might be a better fit for people at different stages of their life: Elderly, empty-nesters, young adults, single-parents, etc.</a:t>
            </a:r>
            <a:endParaRPr dirty="0"/>
          </a:p>
        </p:txBody>
      </p:sp>
      <p:sp>
        <p:nvSpPr>
          <p:cNvPr id="295" name="Google Shape;295;p30:notes">
            <a:extLst>
              <a:ext uri="{FF2B5EF4-FFF2-40B4-BE49-F238E27FC236}">
                <a16:creationId xmlns:a16="http://schemas.microsoft.com/office/drawing/2014/main" id="{B4C2C5AC-FA9B-EB53-3906-022F6A610046}"/>
              </a:ext>
            </a:extLst>
          </p:cNvPr>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715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rgbClr val="953734"/>
              </a:buClr>
              <a:buSzPts val="1200"/>
              <a:buFont typeface="Calibri"/>
              <a:buNone/>
            </a:pPr>
            <a:r>
              <a:rPr lang="en-US" sz="1200" b="0" i="0" u="none" strike="noStrike" cap="none" dirty="0">
                <a:solidFill>
                  <a:srgbClr val="953734"/>
                </a:solidFill>
                <a:latin typeface="Calibri"/>
                <a:ea typeface="Calibri"/>
                <a:cs typeface="Calibri"/>
                <a:sym typeface="Calibri"/>
              </a:rPr>
              <a:t>Adjacent Small Town </a:t>
            </a:r>
            <a:r>
              <a:rPr lang="en-US" sz="1200" b="0" i="0" u="none" strike="noStrike" cap="none" dirty="0">
                <a:solidFill>
                  <a:srgbClr val="000000"/>
                </a:solidFill>
                <a:latin typeface="Calibri"/>
                <a:ea typeface="Calibri"/>
                <a:cs typeface="Calibri"/>
                <a:sym typeface="Calibri"/>
              </a:rPr>
              <a:t>(Adjacent Communities of 7,000 people or less or a population density of less than 500 persons per square mile)</a:t>
            </a:r>
            <a:endParaRPr sz="105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r>
              <a:rPr lang="en-US" dirty="0"/>
              <a:t>If anyone asks, if the total area of the district is more than 5 acres, at least 50% must be contiguous.</a:t>
            </a:r>
            <a:endParaRPr dirty="0"/>
          </a:p>
        </p:txBody>
      </p:sp>
      <p:sp>
        <p:nvSpPr>
          <p:cNvPr id="152" name="Google Shape;152;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572D0D35-CDA3-EE6E-A98B-1FE0B6C47C72}"/>
            </a:ext>
          </a:extLst>
        </p:cNvPr>
        <p:cNvGrpSpPr/>
        <p:nvPr/>
      </p:nvGrpSpPr>
      <p:grpSpPr>
        <a:xfrm>
          <a:off x="0" y="0"/>
          <a:ext cx="0" cy="0"/>
          <a:chOff x="0" y="0"/>
          <a:chExt cx="0" cy="0"/>
        </a:xfrm>
      </p:grpSpPr>
      <p:sp>
        <p:nvSpPr>
          <p:cNvPr id="285" name="Google Shape;285;p29:notes">
            <a:extLst>
              <a:ext uri="{FF2B5EF4-FFF2-40B4-BE49-F238E27FC236}">
                <a16:creationId xmlns:a16="http://schemas.microsoft.com/office/drawing/2014/main" id="{423FD50E-932C-6086-6328-99E790F8D3C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9:notes">
            <a:extLst>
              <a:ext uri="{FF2B5EF4-FFF2-40B4-BE49-F238E27FC236}">
                <a16:creationId xmlns:a16="http://schemas.microsoft.com/office/drawing/2014/main" id="{0E56E105-178B-2934-BAE2-A2C4185C412A}"/>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287" name="Google Shape;287;p29:notes">
            <a:extLst>
              <a:ext uri="{FF2B5EF4-FFF2-40B4-BE49-F238E27FC236}">
                <a16:creationId xmlns:a16="http://schemas.microsoft.com/office/drawing/2014/main" id="{ADE0C58C-FCE6-418E-594E-937902F7564B}"/>
              </a:ext>
            </a:extLst>
          </p:cNvPr>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1563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To put a fine point on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From Nina email (2/24/26) I am 100% comfortable with that statement until a Judge tells me I’m wrong.  Now, to be clear, you cannot just pass a regulation that effectively requires only multi-family housing to comply with some rigorous town-specific conditions.  But, as long as they apply to all housing/development, it can also apply to proposals under Section 3A.  I apologize for not being able to say definitively that a court will agree with us – some things with this law are TBD. </a:t>
            </a:r>
            <a:endParaRPr dirty="0"/>
          </a:p>
        </p:txBody>
      </p:sp>
      <p:sp>
        <p:nvSpPr>
          <p:cNvPr id="159" name="Google Shape;159;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a:t>Many many months of work to date</a:t>
            </a:r>
            <a:endParaRPr/>
          </a:p>
        </p:txBody>
      </p:sp>
      <p:sp>
        <p:nvSpPr>
          <p:cNvPr id="166" name="Google Shape;166;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a:t>Starting to imagine a proposed location….we went through a 4 step process with Horsley Whitten</a:t>
            </a:r>
            <a:endParaRPr/>
          </a:p>
          <a:p>
            <a:pPr marL="0" lvl="0" indent="0" algn="l" rtl="0">
              <a:spcBef>
                <a:spcPts val="0"/>
              </a:spcBef>
              <a:spcAft>
                <a:spcPts val="0"/>
              </a:spcAft>
              <a:buNone/>
            </a:pPr>
            <a:endParaRPr/>
          </a:p>
          <a:p>
            <a:pPr marL="0" marR="0" lvl="0" indent="0" algn="l" rtl="0">
              <a:lnSpc>
                <a:spcPct val="100000"/>
              </a:lnSpc>
              <a:spcBef>
                <a:spcPts val="200"/>
              </a:spcBef>
              <a:spcAft>
                <a:spcPts val="0"/>
              </a:spcAft>
              <a:buClr>
                <a:srgbClr val="953734"/>
              </a:buClr>
              <a:buSzPts val="1200"/>
              <a:buFont typeface="Calibri"/>
              <a:buNone/>
            </a:pPr>
            <a:r>
              <a:rPr lang="en-US" sz="1200" b="1" i="1" u="none" strike="noStrike" cap="none">
                <a:solidFill>
                  <a:srgbClr val="953734"/>
                </a:solidFill>
                <a:latin typeface="Calibri"/>
                <a:ea typeface="Calibri"/>
                <a:cs typeface="Calibri"/>
                <a:sym typeface="Calibri"/>
              </a:rPr>
              <a:t>Step 1: Step 2: Step 3: Step 4:</a:t>
            </a:r>
            <a:endParaRPr/>
          </a:p>
        </p:txBody>
      </p:sp>
      <p:sp>
        <p:nvSpPr>
          <p:cNvPr id="173" name="Google Shape;173;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a:t>So here is where the PB started, by beginning to imagine and explore some locations that might fit the bill and allow us to zone a compliant area with these elements in mind…..</a:t>
            </a:r>
            <a:endParaRPr/>
          </a:p>
        </p:txBody>
      </p:sp>
      <p:sp>
        <p:nvSpPr>
          <p:cNvPr id="180" name="Google Shape;180;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187" name="Google Shape;187;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195" name="Google Shape;195;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fontScale="92500"/>
          </a:bodyPr>
          <a:lstStyle/>
          <a:p>
            <a:pPr marL="457200" marR="0" lvl="0" indent="-457200" algn="l" rtl="0">
              <a:lnSpc>
                <a:spcPct val="100000"/>
              </a:lnSpc>
              <a:spcBef>
                <a:spcPts val="0"/>
              </a:spcBef>
              <a:spcAft>
                <a:spcPts val="0"/>
              </a:spcAft>
              <a:buClr>
                <a:schemeClr val="dk1"/>
              </a:buClr>
              <a:buSzPts val="1200"/>
              <a:buFont typeface="Arial"/>
              <a:buChar char="•"/>
            </a:pPr>
            <a:r>
              <a:rPr lang="en-US" sz="1200" dirty="0"/>
              <a:t>The MBTA Communities Act was signed into law by Charlie Baker’s administration in 2021, with the intention of creating more reasonably-priced homes near transit. </a:t>
            </a:r>
            <a:endParaRPr dirty="0"/>
          </a:p>
          <a:p>
            <a:pPr marL="457200" marR="0" lvl="0" indent="-457200" algn="l" rtl="0">
              <a:lnSpc>
                <a:spcPct val="100000"/>
              </a:lnSpc>
              <a:spcBef>
                <a:spcPts val="0"/>
              </a:spcBef>
              <a:spcAft>
                <a:spcPts val="0"/>
              </a:spcAft>
              <a:buClr>
                <a:schemeClr val="dk1"/>
              </a:buClr>
              <a:buSzPts val="1200"/>
              <a:buFont typeface="Arial"/>
              <a:buChar char="•"/>
            </a:pPr>
            <a:r>
              <a:rPr lang="en-US" sz="1200" dirty="0"/>
              <a:t>The law requires every one of the 177 communities that are adjacent to MBTA service to update their zoning to legalize the construction of some multifamily housing. </a:t>
            </a:r>
            <a:endParaRPr dirty="0"/>
          </a:p>
          <a:p>
            <a:pPr marL="457200" marR="0" lvl="0" indent="-457200" algn="l" rtl="0">
              <a:lnSpc>
                <a:spcPct val="100000"/>
              </a:lnSpc>
              <a:spcBef>
                <a:spcPts val="0"/>
              </a:spcBef>
              <a:spcAft>
                <a:spcPts val="0"/>
              </a:spcAft>
              <a:buClr>
                <a:schemeClr val="dk1"/>
              </a:buClr>
              <a:buSzPts val="1200"/>
              <a:buFont typeface="Arial"/>
              <a:buChar char="•"/>
            </a:pPr>
            <a:r>
              <a:rPr lang="en-US" sz="1200" dirty="0"/>
              <a:t>Communities that fail to comply will be ineligible for certain state funding programs, including the Housing Choice Initiative, Local Capital Projects Fund, </a:t>
            </a:r>
            <a:r>
              <a:rPr lang="en-US" sz="1200" dirty="0" err="1"/>
              <a:t>MassWorks</a:t>
            </a:r>
            <a:r>
              <a:rPr lang="en-US" sz="1200" dirty="0"/>
              <a:t>, and HousingWorks</a:t>
            </a: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lang="en-US" dirty="0"/>
          </a:p>
          <a:p>
            <a:pPr algn="l"/>
            <a:r>
              <a:rPr lang="en-US" b="0" i="0" dirty="0">
                <a:solidFill>
                  <a:srgbClr val="141414"/>
                </a:solidFill>
                <a:effectLst/>
                <a:latin typeface="Noto Sans VF"/>
              </a:rPr>
              <a:t>The following discretionary grant programs will take compliance with Section 3A into consideration when making grant award recommendations: </a:t>
            </a:r>
          </a:p>
          <a:p>
            <a:pPr algn="l">
              <a:buFont typeface="+mj-lt"/>
              <a:buAutoNum type="arabicPeriod"/>
            </a:pPr>
            <a:r>
              <a:rPr lang="en-US" b="0" i="0" dirty="0">
                <a:solidFill>
                  <a:srgbClr val="141414"/>
                </a:solidFill>
                <a:effectLst/>
                <a:latin typeface="Noto Sans VF"/>
              </a:rPr>
              <a:t>Community Planning Grants, EOHLC,</a:t>
            </a:r>
          </a:p>
          <a:p>
            <a:pPr algn="l">
              <a:buFont typeface="+mj-lt"/>
              <a:buAutoNum type="arabicPeriod"/>
            </a:pPr>
            <a:r>
              <a:rPr lang="en-US" b="0" i="0" dirty="0">
                <a:solidFill>
                  <a:srgbClr val="141414"/>
                </a:solidFill>
                <a:effectLst/>
                <a:latin typeface="Noto Sans VF"/>
              </a:rPr>
              <a:t>Massachusetts Downtown Initiative, EOED,</a:t>
            </a:r>
          </a:p>
          <a:p>
            <a:pPr algn="l">
              <a:buFont typeface="+mj-lt"/>
              <a:buAutoNum type="arabicPeriod"/>
            </a:pPr>
            <a:r>
              <a:rPr lang="en-US" b="0" i="0" dirty="0">
                <a:solidFill>
                  <a:srgbClr val="141414"/>
                </a:solidFill>
                <a:effectLst/>
                <a:latin typeface="Noto Sans VF"/>
              </a:rPr>
              <a:t>Urban Agenda, EOED,</a:t>
            </a:r>
          </a:p>
          <a:p>
            <a:pPr algn="l">
              <a:buFont typeface="+mj-lt"/>
              <a:buAutoNum type="arabicPeriod"/>
            </a:pPr>
            <a:r>
              <a:rPr lang="en-US" b="0" i="0" dirty="0">
                <a:solidFill>
                  <a:srgbClr val="141414"/>
                </a:solidFill>
                <a:effectLst/>
                <a:latin typeface="Noto Sans VF"/>
              </a:rPr>
              <a:t>Rural and Small Town Development Fund, EOED,</a:t>
            </a:r>
          </a:p>
          <a:p>
            <a:pPr algn="l">
              <a:buFont typeface="+mj-lt"/>
              <a:buAutoNum type="arabicPeriod"/>
            </a:pPr>
            <a:r>
              <a:rPr lang="en-US" b="0" i="0" dirty="0">
                <a:solidFill>
                  <a:srgbClr val="141414"/>
                </a:solidFill>
                <a:effectLst/>
                <a:latin typeface="Noto Sans VF"/>
              </a:rPr>
              <a:t>Brownfields Redevelopment Fund, MassDevelopment,</a:t>
            </a:r>
          </a:p>
          <a:p>
            <a:pPr algn="l">
              <a:buFont typeface="+mj-lt"/>
              <a:buAutoNum type="arabicPeriod"/>
            </a:pPr>
            <a:r>
              <a:rPr lang="en-US" b="0" i="0" dirty="0">
                <a:solidFill>
                  <a:srgbClr val="141414"/>
                </a:solidFill>
                <a:effectLst/>
                <a:latin typeface="Noto Sans VF"/>
              </a:rPr>
              <a:t>Site Readiness Program, MassDevelopment,</a:t>
            </a:r>
          </a:p>
          <a:p>
            <a:pPr algn="l">
              <a:buFont typeface="+mj-lt"/>
              <a:buAutoNum type="arabicPeriod"/>
            </a:pPr>
            <a:r>
              <a:rPr lang="en-US" b="0" i="0" dirty="0">
                <a:solidFill>
                  <a:srgbClr val="141414"/>
                </a:solidFill>
                <a:effectLst/>
                <a:latin typeface="Noto Sans VF"/>
              </a:rPr>
              <a:t>Underutilized Properties Program, MassDevelopment,</a:t>
            </a:r>
          </a:p>
          <a:p>
            <a:pPr algn="l">
              <a:buFont typeface="+mj-lt"/>
              <a:buAutoNum type="arabicPeriod"/>
            </a:pPr>
            <a:r>
              <a:rPr lang="en-US" b="0" i="0" dirty="0">
                <a:solidFill>
                  <a:srgbClr val="141414"/>
                </a:solidFill>
                <a:effectLst/>
                <a:latin typeface="Noto Sans VF"/>
              </a:rPr>
              <a:t>Collaborative Workspace Program, MassDevelopment,</a:t>
            </a:r>
          </a:p>
          <a:p>
            <a:pPr algn="l">
              <a:buFont typeface="+mj-lt"/>
              <a:buAutoNum type="arabicPeriod"/>
            </a:pPr>
            <a:r>
              <a:rPr lang="en-US" b="0" i="0" dirty="0">
                <a:solidFill>
                  <a:srgbClr val="141414"/>
                </a:solidFill>
                <a:effectLst/>
                <a:latin typeface="Noto Sans VF"/>
              </a:rPr>
              <a:t>Real Estate Services Technical Assistance, MassDevelopment,</a:t>
            </a:r>
          </a:p>
          <a:p>
            <a:pPr algn="l">
              <a:buFont typeface="+mj-lt"/>
              <a:buAutoNum type="arabicPeriod"/>
            </a:pPr>
            <a:r>
              <a:rPr lang="en-US" b="0" i="0" dirty="0">
                <a:solidFill>
                  <a:srgbClr val="141414"/>
                </a:solidFill>
                <a:effectLst/>
                <a:latin typeface="Noto Sans VF"/>
              </a:rPr>
              <a:t>Commonwealth Places Programs, MassDevelopment,</a:t>
            </a:r>
          </a:p>
          <a:p>
            <a:pPr algn="l">
              <a:buFont typeface="+mj-lt"/>
              <a:buAutoNum type="arabicPeriod"/>
            </a:pPr>
            <a:r>
              <a:rPr lang="en-US" b="0" i="0" dirty="0">
                <a:solidFill>
                  <a:srgbClr val="141414"/>
                </a:solidFill>
                <a:effectLst/>
                <a:latin typeface="Noto Sans VF"/>
              </a:rPr>
              <a:t>Land Use Planning Grants, EOEEA,</a:t>
            </a:r>
          </a:p>
          <a:p>
            <a:pPr algn="l">
              <a:buFont typeface="+mj-lt"/>
              <a:buAutoNum type="arabicPeriod"/>
            </a:pPr>
            <a:r>
              <a:rPr lang="en-US" b="0" i="0" dirty="0">
                <a:solidFill>
                  <a:srgbClr val="141414"/>
                </a:solidFill>
                <a:effectLst/>
                <a:latin typeface="Noto Sans VF"/>
              </a:rPr>
              <a:t>Local Acquisitions for Natural Diversity (LAND) Grants, EOEEA, and</a:t>
            </a:r>
          </a:p>
          <a:p>
            <a:pPr algn="l">
              <a:buFont typeface="+mj-lt"/>
              <a:buAutoNum type="arabicPeriod"/>
            </a:pPr>
            <a:r>
              <a:rPr lang="en-US" b="0" i="0" dirty="0">
                <a:solidFill>
                  <a:srgbClr val="141414"/>
                </a:solidFill>
                <a:effectLst/>
                <a:latin typeface="Noto Sans VF"/>
              </a:rPr>
              <a:t>Municipal Vulnerability Preparedness (MVP) Planning and Project Grants, EOEEA</a:t>
            </a:r>
          </a:p>
          <a:p>
            <a:pPr marL="0" lvl="0" indent="0" algn="l" rtl="0">
              <a:spcBef>
                <a:spcPts val="0"/>
              </a:spcBef>
              <a:spcAft>
                <a:spcPts val="0"/>
              </a:spcAft>
              <a:buNone/>
            </a:pPr>
            <a:endParaRPr dirty="0"/>
          </a:p>
        </p:txBody>
      </p:sp>
      <p:sp>
        <p:nvSpPr>
          <p:cNvPr id="118" name="Google Shape;118;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231" name="Google Shape;231;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We already have an existing multi-family residence district on our Town Code.  It is not MBTA compliant, however. (185-42),  We decided to ask our consultant to model the bylaw after these already approved dimensional requirements.</a:t>
            </a:r>
            <a:endParaRPr dirty="0"/>
          </a:p>
        </p:txBody>
      </p:sp>
      <p:sp>
        <p:nvSpPr>
          <p:cNvPr id="203" name="Google Shape;203;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6010B292-A438-6BB3-56AA-6D581F4AF1D5}"/>
            </a:ext>
          </a:extLst>
        </p:cNvPr>
        <p:cNvGrpSpPr/>
        <p:nvPr/>
      </p:nvGrpSpPr>
      <p:grpSpPr>
        <a:xfrm>
          <a:off x="0" y="0"/>
          <a:ext cx="0" cy="0"/>
          <a:chOff x="0" y="0"/>
          <a:chExt cx="0" cy="0"/>
        </a:xfrm>
      </p:grpSpPr>
      <p:sp>
        <p:nvSpPr>
          <p:cNvPr id="201" name="Google Shape;201;p17:notes">
            <a:extLst>
              <a:ext uri="{FF2B5EF4-FFF2-40B4-BE49-F238E27FC236}">
                <a16:creationId xmlns:a16="http://schemas.microsoft.com/office/drawing/2014/main" id="{B7AED339-F4AC-406B-67FE-0679CEF5032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a:extLst>
              <a:ext uri="{FF2B5EF4-FFF2-40B4-BE49-F238E27FC236}">
                <a16:creationId xmlns:a16="http://schemas.microsoft.com/office/drawing/2014/main" id="{F7CD382A-0814-ED5C-378F-8AFF7BA9B71C}"/>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dirty="0"/>
          </a:p>
        </p:txBody>
      </p:sp>
      <p:sp>
        <p:nvSpPr>
          <p:cNvPr id="203" name="Google Shape;203;p17:notes">
            <a:extLst>
              <a:ext uri="{FF2B5EF4-FFF2-40B4-BE49-F238E27FC236}">
                <a16:creationId xmlns:a16="http://schemas.microsoft.com/office/drawing/2014/main" id="{BB5705BB-6DE8-87AC-BC4C-AD3DE43CC4D4}"/>
              </a:ext>
            </a:extLst>
          </p:cNvPr>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1804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305" name="Google Shape;305;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3469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HW punched the information into the compliance model and here is what we learned</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knocked two of the existing locations out of the consideration set</a:t>
            </a:r>
            <a:endParaRPr dirty="0"/>
          </a:p>
        </p:txBody>
      </p:sp>
      <p:sp>
        <p:nvSpPr>
          <p:cNvPr id="217" name="Google Shape;217;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259" name="Google Shape;259;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266" name="Google Shape;266;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And speaking of grants…..here’s a lookback of grant funding received by Dover in 2024…..</a:t>
            </a:r>
          </a:p>
          <a:p>
            <a:pPr marL="0" lvl="0" indent="0" algn="l" rtl="0">
              <a:spcBef>
                <a:spcPts val="0"/>
              </a:spcBef>
              <a:spcAft>
                <a:spcPts val="0"/>
              </a:spcAft>
              <a:buNone/>
            </a:pPr>
            <a:endParaRPr lang="en-US" dirty="0"/>
          </a:p>
          <a:p>
            <a:pPr algn="l"/>
            <a:r>
              <a:rPr lang="en-US" b="0" i="0" dirty="0">
                <a:solidFill>
                  <a:srgbClr val="141414"/>
                </a:solidFill>
                <a:effectLst/>
                <a:latin typeface="Noto Sans VF"/>
              </a:rPr>
              <a:t>The following discretionary grant programs will take compliance with Section 3A into consideration when making grant award recommendations: </a:t>
            </a:r>
          </a:p>
          <a:p>
            <a:pPr algn="l">
              <a:buFont typeface="+mj-lt"/>
              <a:buAutoNum type="arabicPeriod"/>
            </a:pPr>
            <a:r>
              <a:rPr lang="en-US" b="0" i="0" dirty="0">
                <a:solidFill>
                  <a:srgbClr val="141414"/>
                </a:solidFill>
                <a:effectLst/>
                <a:latin typeface="Noto Sans VF"/>
              </a:rPr>
              <a:t>Community Planning Grants, EOHLC,</a:t>
            </a:r>
          </a:p>
          <a:p>
            <a:pPr algn="l">
              <a:buFont typeface="+mj-lt"/>
              <a:buAutoNum type="arabicPeriod"/>
            </a:pPr>
            <a:r>
              <a:rPr lang="en-US" b="0" i="0" dirty="0">
                <a:solidFill>
                  <a:srgbClr val="141414"/>
                </a:solidFill>
                <a:effectLst/>
                <a:latin typeface="Noto Sans VF"/>
              </a:rPr>
              <a:t>Massachusetts Downtown Initiative, EOED,</a:t>
            </a:r>
          </a:p>
          <a:p>
            <a:pPr algn="l">
              <a:buFont typeface="+mj-lt"/>
              <a:buAutoNum type="arabicPeriod"/>
            </a:pPr>
            <a:r>
              <a:rPr lang="en-US" b="0" i="0" dirty="0">
                <a:solidFill>
                  <a:srgbClr val="141414"/>
                </a:solidFill>
                <a:effectLst/>
                <a:latin typeface="Noto Sans VF"/>
              </a:rPr>
              <a:t>Urban Agenda, EOED,</a:t>
            </a:r>
          </a:p>
          <a:p>
            <a:pPr algn="l">
              <a:buFont typeface="+mj-lt"/>
              <a:buAutoNum type="arabicPeriod"/>
            </a:pPr>
            <a:r>
              <a:rPr lang="en-US" b="0" i="0" dirty="0">
                <a:solidFill>
                  <a:srgbClr val="141414"/>
                </a:solidFill>
                <a:effectLst/>
                <a:latin typeface="Noto Sans VF"/>
              </a:rPr>
              <a:t>Rural and Small Town Development Fund, EOED,</a:t>
            </a:r>
          </a:p>
          <a:p>
            <a:pPr algn="l">
              <a:buFont typeface="+mj-lt"/>
              <a:buAutoNum type="arabicPeriod"/>
            </a:pPr>
            <a:r>
              <a:rPr lang="en-US" b="0" i="0" dirty="0">
                <a:solidFill>
                  <a:srgbClr val="141414"/>
                </a:solidFill>
                <a:effectLst/>
                <a:latin typeface="Noto Sans VF"/>
              </a:rPr>
              <a:t>Brownfields Redevelopment Fund, MassDevelopment,</a:t>
            </a:r>
          </a:p>
          <a:p>
            <a:pPr algn="l">
              <a:buFont typeface="+mj-lt"/>
              <a:buAutoNum type="arabicPeriod"/>
            </a:pPr>
            <a:r>
              <a:rPr lang="en-US" b="0" i="0" dirty="0">
                <a:solidFill>
                  <a:srgbClr val="141414"/>
                </a:solidFill>
                <a:effectLst/>
                <a:latin typeface="Noto Sans VF"/>
              </a:rPr>
              <a:t>Site Readiness Program, MassDevelopment,</a:t>
            </a:r>
          </a:p>
          <a:p>
            <a:pPr algn="l">
              <a:buFont typeface="+mj-lt"/>
              <a:buAutoNum type="arabicPeriod"/>
            </a:pPr>
            <a:r>
              <a:rPr lang="en-US" b="0" i="0" dirty="0">
                <a:solidFill>
                  <a:srgbClr val="141414"/>
                </a:solidFill>
                <a:effectLst/>
                <a:latin typeface="Noto Sans VF"/>
              </a:rPr>
              <a:t>Underutilized Properties Program, MassDevelopment,</a:t>
            </a:r>
          </a:p>
          <a:p>
            <a:pPr algn="l">
              <a:buFont typeface="+mj-lt"/>
              <a:buAutoNum type="arabicPeriod"/>
            </a:pPr>
            <a:r>
              <a:rPr lang="en-US" b="0" i="0" dirty="0">
                <a:solidFill>
                  <a:srgbClr val="141414"/>
                </a:solidFill>
                <a:effectLst/>
                <a:latin typeface="Noto Sans VF"/>
              </a:rPr>
              <a:t>Collaborative Workspace Program, MassDevelopment,</a:t>
            </a:r>
          </a:p>
          <a:p>
            <a:pPr algn="l">
              <a:buFont typeface="+mj-lt"/>
              <a:buAutoNum type="arabicPeriod"/>
            </a:pPr>
            <a:r>
              <a:rPr lang="en-US" b="0" i="0" dirty="0">
                <a:solidFill>
                  <a:srgbClr val="141414"/>
                </a:solidFill>
                <a:effectLst/>
                <a:latin typeface="Noto Sans VF"/>
              </a:rPr>
              <a:t>Real Estate Services Technical Assistance, MassDevelopment,</a:t>
            </a:r>
          </a:p>
          <a:p>
            <a:pPr algn="l">
              <a:buFont typeface="+mj-lt"/>
              <a:buAutoNum type="arabicPeriod"/>
            </a:pPr>
            <a:r>
              <a:rPr lang="en-US" b="0" i="0" dirty="0">
                <a:solidFill>
                  <a:srgbClr val="141414"/>
                </a:solidFill>
                <a:effectLst/>
                <a:latin typeface="Noto Sans VF"/>
              </a:rPr>
              <a:t>Commonwealth Places Programs, MassDevelopment,</a:t>
            </a:r>
          </a:p>
          <a:p>
            <a:pPr algn="l">
              <a:buFont typeface="+mj-lt"/>
              <a:buAutoNum type="arabicPeriod"/>
            </a:pPr>
            <a:r>
              <a:rPr lang="en-US" b="0" i="0" dirty="0">
                <a:solidFill>
                  <a:srgbClr val="141414"/>
                </a:solidFill>
                <a:effectLst/>
                <a:latin typeface="Noto Sans VF"/>
              </a:rPr>
              <a:t>Land Use Planning Grants, EOEEA,</a:t>
            </a:r>
          </a:p>
          <a:p>
            <a:pPr algn="l">
              <a:buFont typeface="+mj-lt"/>
              <a:buAutoNum type="arabicPeriod"/>
            </a:pPr>
            <a:r>
              <a:rPr lang="en-US" b="0" i="0" dirty="0">
                <a:solidFill>
                  <a:srgbClr val="141414"/>
                </a:solidFill>
                <a:effectLst/>
                <a:latin typeface="Noto Sans VF"/>
              </a:rPr>
              <a:t>Local Acquisitions for Natural Diversity (LAND) Grants, EOEEA, and</a:t>
            </a:r>
          </a:p>
          <a:p>
            <a:pPr algn="l">
              <a:buFont typeface="+mj-lt"/>
              <a:buAutoNum type="arabicPeriod"/>
            </a:pPr>
            <a:r>
              <a:rPr lang="en-US" b="0" i="0" dirty="0">
                <a:solidFill>
                  <a:srgbClr val="141414"/>
                </a:solidFill>
                <a:effectLst/>
                <a:latin typeface="Noto Sans VF"/>
              </a:rPr>
              <a:t>Municipal Vulnerability Preparedness (MVP) Planning and Project Grants, EOEEA</a:t>
            </a:r>
          </a:p>
          <a:p>
            <a:pPr marL="0" lvl="0" indent="0" algn="l" rtl="0">
              <a:spcBef>
                <a:spcPts val="0"/>
              </a:spcBef>
              <a:spcAft>
                <a:spcPts val="0"/>
              </a:spcAft>
              <a:buNone/>
            </a:pPr>
            <a:endParaRPr dirty="0"/>
          </a:p>
        </p:txBody>
      </p:sp>
      <p:sp>
        <p:nvSpPr>
          <p:cNvPr id="124" name="Google Shape;124;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6543BCE-006A-35B8-61CF-72B42C37BD81}"/>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0B1A057E-B952-7D6E-1F98-C2B81BF6B161}"/>
              </a:ext>
            </a:extLst>
          </p:cNvPr>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2023…..</a:t>
            </a:r>
            <a:endParaRPr dirty="0"/>
          </a:p>
        </p:txBody>
      </p:sp>
      <p:sp>
        <p:nvSpPr>
          <p:cNvPr id="124" name="Google Shape;124;p6:notes">
            <a:extLst>
              <a:ext uri="{FF2B5EF4-FFF2-40B4-BE49-F238E27FC236}">
                <a16:creationId xmlns:a16="http://schemas.microsoft.com/office/drawing/2014/main" id="{8B5A203D-5675-3CAF-1F3E-2B95BDE6F96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4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12305500-1DB8-F817-6184-94DC1E5A0631}"/>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3D33B14E-19F1-CDB9-77AA-F6A67B6C646A}"/>
              </a:ext>
            </a:extLst>
          </p:cNvPr>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And 2021……</a:t>
            </a:r>
            <a:endParaRPr dirty="0"/>
          </a:p>
        </p:txBody>
      </p:sp>
      <p:sp>
        <p:nvSpPr>
          <p:cNvPr id="124" name="Google Shape;124;p6:notes">
            <a:extLst>
              <a:ext uri="{FF2B5EF4-FFF2-40B4-BE49-F238E27FC236}">
                <a16:creationId xmlns:a16="http://schemas.microsoft.com/office/drawing/2014/main" id="{A0F59180-74A8-B3C9-5625-777473A6968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90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BFA982DE-4FE8-2EA9-10D5-DAF404C470DE}"/>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AC535984-FD8E-8ABA-5C70-46B90A2CBE8B}"/>
              </a:ext>
            </a:extLst>
          </p:cNvPr>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But looking ahead is where it gets pretty stressful….this list in development</a:t>
            </a:r>
            <a:endParaRPr dirty="0"/>
          </a:p>
        </p:txBody>
      </p:sp>
      <p:sp>
        <p:nvSpPr>
          <p:cNvPr id="124" name="Google Shape;124;p6:notes">
            <a:extLst>
              <a:ext uri="{FF2B5EF4-FFF2-40B4-BE49-F238E27FC236}">
                <a16:creationId xmlns:a16="http://schemas.microsoft.com/office/drawing/2014/main" id="{E6BE97A6-B964-EBB7-1481-C8BDB6DDD84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8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But it’s not just money.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There’s been a lot of talk in the news about non compliant communities.  Milton led the way, and the MA Supreme Judicial Court has made its ruling on the Milton case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it is the opinion of the PB that non compliance is not an option, and we are working hard to develop options and strategies that will bring us into state compliance but that will also reflect the best interests of our community</a:t>
            </a:r>
            <a:endParaRPr dirty="0"/>
          </a:p>
        </p:txBody>
      </p:sp>
      <p:sp>
        <p:nvSpPr>
          <p:cNvPr id="280" name="Google Shape;280;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7466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a:t>Lots of reasons but here are three that are often cited</a:t>
            </a:r>
            <a:endParaRPr/>
          </a:p>
          <a:p>
            <a:pPr marL="0" lvl="0" indent="0" algn="l" rtl="0">
              <a:spcBef>
                <a:spcPts val="0"/>
              </a:spcBef>
              <a:spcAft>
                <a:spcPts val="0"/>
              </a:spcAft>
              <a:buNone/>
            </a:pPr>
            <a:endParaRPr/>
          </a:p>
          <a:p>
            <a:pPr marL="0" lvl="0" indent="0" algn="l" rtl="0">
              <a:spcBef>
                <a:spcPts val="0"/>
              </a:spcBef>
              <a:spcAft>
                <a:spcPts val="0"/>
              </a:spcAft>
              <a:buNone/>
            </a:pPr>
            <a:r>
              <a:rPr lang="en-US"/>
              <a:t>Our own Multi Family Bylaw has been on the books since (xxx) and has never been used.  It requires a special permit from the PB </a:t>
            </a:r>
            <a:endParaRPr/>
          </a:p>
        </p:txBody>
      </p:sp>
      <p:sp>
        <p:nvSpPr>
          <p:cNvPr id="131" name="Google Shape;131;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dirty="0"/>
              <a:t>List some other adjacent small towns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Sherborn</a:t>
            </a:r>
            <a:endParaRPr dirty="0"/>
          </a:p>
          <a:p>
            <a:pPr marL="0" lvl="0" indent="0" algn="l" rtl="0">
              <a:spcBef>
                <a:spcPts val="0"/>
              </a:spcBef>
              <a:spcAft>
                <a:spcPts val="0"/>
              </a:spcAft>
              <a:buNone/>
            </a:pPr>
            <a:r>
              <a:rPr lang="en-US" dirty="0"/>
              <a:t>Needham</a:t>
            </a:r>
            <a:endParaRPr dirty="0"/>
          </a:p>
          <a:p>
            <a:pPr marL="0" lvl="0" indent="0" algn="l" rtl="0">
              <a:spcBef>
                <a:spcPts val="0"/>
              </a:spcBef>
              <a:spcAft>
                <a:spcPts val="0"/>
              </a:spcAft>
              <a:buNone/>
            </a:pPr>
            <a:r>
              <a:rPr lang="en-US" dirty="0"/>
              <a:t>Newton</a:t>
            </a:r>
            <a:endParaRPr dirty="0"/>
          </a:p>
          <a:p>
            <a:pPr marL="0" lvl="0" indent="0" algn="l" rtl="0">
              <a:spcBef>
                <a:spcPts val="0"/>
              </a:spcBef>
              <a:spcAft>
                <a:spcPts val="0"/>
              </a:spcAft>
              <a:buNone/>
            </a:pPr>
            <a:r>
              <a:rPr lang="en-US" dirty="0"/>
              <a:t>Milton</a:t>
            </a:r>
            <a:endParaRPr dirty="0"/>
          </a:p>
          <a:p>
            <a:pPr marL="0" lvl="0" indent="0" algn="l" rtl="0">
              <a:spcBef>
                <a:spcPts val="0"/>
              </a:spcBef>
              <a:spcAft>
                <a:spcPts val="0"/>
              </a:spcAft>
              <a:buNone/>
            </a:pPr>
            <a:r>
              <a:rPr lang="en-US" dirty="0"/>
              <a:t>Carlisle – Adjacent Small</a:t>
            </a:r>
            <a:endParaRPr dirty="0"/>
          </a:p>
          <a:p>
            <a:pPr marL="0" lvl="0" indent="0" algn="l" rtl="0">
              <a:spcBef>
                <a:spcPts val="0"/>
              </a:spcBef>
              <a:spcAft>
                <a:spcPts val="0"/>
              </a:spcAft>
              <a:buNone/>
            </a:pPr>
            <a:r>
              <a:rPr lang="en-US" dirty="0"/>
              <a:t>Medfield</a:t>
            </a:r>
            <a:endParaRPr dirty="0"/>
          </a:p>
        </p:txBody>
      </p:sp>
      <p:sp>
        <p:nvSpPr>
          <p:cNvPr id="138" name="Google Shape;138;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3"/>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1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1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1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1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a:spLocks noGrp="1"/>
          </p:cNvSpPr>
          <p:nvPr>
            <p:ph type="pic" idx="2"/>
          </p:nvPr>
        </p:nvSpPr>
        <p:spPr>
          <a:xfrm>
            <a:off x="15" y="0"/>
            <a:ext cx="12191985" cy="4915076"/>
          </a:xfrm>
          <a:prstGeom prst="rect">
            <a:avLst/>
          </a:prstGeom>
          <a:solidFill>
            <a:srgbClr val="D7D0C0"/>
          </a:solidFill>
          <a:ln>
            <a:noFill/>
          </a:ln>
        </p:spPr>
      </p:sp>
      <p:sp>
        <p:nvSpPr>
          <p:cNvPr id="83" name="Google Shape;83;p1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0"/>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0"/>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mass.gov/info-details/multi-family-zoning-requirement-for-mbta-communitie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mass.gov/doc/compliance-guidelines-for-multi-family-zoning-districts-under-section-3a-of-the-zoning-act/downloa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ctrTitle" idx="4294967295"/>
          </p:nvPr>
        </p:nvSpPr>
        <p:spPr>
          <a:xfrm>
            <a:off x="2209800" y="1958975"/>
            <a:ext cx="7772400" cy="1470025"/>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dirty="0"/>
              <a:t>MBTA Communities Act &amp; Dover</a:t>
            </a:r>
            <a:endParaRPr dirty="0"/>
          </a:p>
        </p:txBody>
      </p:sp>
      <p:sp>
        <p:nvSpPr>
          <p:cNvPr id="114" name="Google Shape;114;p4"/>
          <p:cNvSpPr txBox="1">
            <a:spLocks noGrp="1"/>
          </p:cNvSpPr>
          <p:nvPr>
            <p:ph type="subTitle" idx="4294967295"/>
          </p:nvPr>
        </p:nvSpPr>
        <p:spPr>
          <a:xfrm>
            <a:off x="2057400" y="3798888"/>
            <a:ext cx="8077200" cy="1752600"/>
          </a:xfrm>
          <a:prstGeom prst="rect">
            <a:avLst/>
          </a:prstGeom>
          <a:noFill/>
          <a:ln>
            <a:noFill/>
          </a:ln>
        </p:spPr>
        <p:txBody>
          <a:bodyPr spcFirstLastPara="1" wrap="square" lIns="91425" tIns="45700" rIns="91425" bIns="45700" anchor="t" anchorCtr="0">
            <a:normAutofit/>
          </a:bodyPr>
          <a:lstStyle/>
          <a:p>
            <a:pPr marL="0" indent="0" algn="ctr">
              <a:spcBef>
                <a:spcPts val="0"/>
              </a:spcBef>
              <a:buClr>
                <a:srgbClr val="888888"/>
              </a:buClr>
              <a:buSzPts val="3200"/>
            </a:pPr>
            <a:r>
              <a:rPr lang="en-US" b="1" i="1" dirty="0"/>
              <a:t>Sec. 3A of Massachusetts General Law </a:t>
            </a:r>
            <a:endParaRPr dirty="0"/>
          </a:p>
          <a:p>
            <a:pPr marL="0" indent="0" algn="ctr">
              <a:spcBef>
                <a:spcPts val="640"/>
              </a:spcBef>
              <a:buClr>
                <a:srgbClr val="888888"/>
              </a:buClr>
              <a:buSzPts val="3200"/>
            </a:pPr>
            <a:r>
              <a:rPr lang="en-US" b="1" i="1" dirty="0"/>
              <a:t>Chapter  40A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idx="4294967295"/>
          </p:nvPr>
        </p:nvSpPr>
        <p:spPr>
          <a:xfrm>
            <a:off x="617838" y="274639"/>
            <a:ext cx="9592962" cy="1020762"/>
          </a:xfrm>
          <a:prstGeom prst="rect">
            <a:avLst/>
          </a:prstGeom>
          <a:noFill/>
          <a:ln>
            <a:noFill/>
          </a:ln>
        </p:spPr>
        <p:txBody>
          <a:bodyPr spcFirstLastPara="1" wrap="square" lIns="91425" tIns="45700" rIns="91425" bIns="45700" anchor="ctr" anchorCtr="0">
            <a:normAutofit fontScale="90000"/>
          </a:bodyPr>
          <a:lstStyle/>
          <a:p>
            <a:pPr>
              <a:buClr>
                <a:schemeClr val="dk1"/>
              </a:buClr>
              <a:buSzPts val="4400"/>
            </a:pPr>
            <a:r>
              <a:rPr lang="en-US" dirty="0"/>
              <a:t>Statewide Requirements for all MBTA Communities:</a:t>
            </a:r>
            <a:endParaRPr dirty="0"/>
          </a:p>
        </p:txBody>
      </p:sp>
      <p:sp>
        <p:nvSpPr>
          <p:cNvPr id="148" name="Google Shape;148;p9"/>
          <p:cNvSpPr txBox="1"/>
          <p:nvPr/>
        </p:nvSpPr>
        <p:spPr>
          <a:xfrm>
            <a:off x="617838" y="1454101"/>
            <a:ext cx="10243751" cy="4401164"/>
          </a:xfrm>
          <a:prstGeom prst="rect">
            <a:avLst/>
          </a:prstGeom>
          <a:noFill/>
          <a:ln>
            <a:noFill/>
          </a:ln>
        </p:spPr>
        <p:txBody>
          <a:bodyPr spcFirstLastPara="1" wrap="square" lIns="91425" tIns="45700" rIns="91425" bIns="45700" anchor="t" anchorCtr="0">
            <a:spAutoFit/>
          </a:bodyPr>
          <a:lstStyle/>
          <a:p>
            <a:pPr marL="457200" indent="-457200">
              <a:buSzPts val="2800"/>
              <a:buFont typeface="Arial"/>
              <a:buChar char="•"/>
            </a:pPr>
            <a:r>
              <a:rPr lang="en-US" sz="2800" dirty="0">
                <a:latin typeface="Calibri"/>
                <a:ea typeface="Calibri"/>
                <a:cs typeface="Calibri"/>
                <a:sym typeface="Calibri"/>
              </a:rPr>
              <a:t>Must have at least one zoning district in which Multi-family housing is permitted </a:t>
            </a:r>
            <a:r>
              <a:rPr lang="en-US" sz="2800" b="1" dirty="0">
                <a:solidFill>
                  <a:srgbClr val="953734"/>
                </a:solidFill>
                <a:latin typeface="Calibri"/>
                <a:ea typeface="Calibri"/>
                <a:cs typeface="Calibri"/>
                <a:sym typeface="Calibri"/>
              </a:rPr>
              <a:t>by right </a:t>
            </a:r>
            <a:r>
              <a:rPr lang="en-US" sz="2800" dirty="0">
                <a:latin typeface="Calibri"/>
                <a:ea typeface="Calibri"/>
                <a:cs typeface="Calibri"/>
                <a:sym typeface="Calibri"/>
              </a:rPr>
              <a:t>(</a:t>
            </a:r>
            <a:r>
              <a:rPr lang="en-US" sz="2800" i="1" dirty="0">
                <a:latin typeface="Calibri"/>
                <a:ea typeface="Calibri"/>
                <a:cs typeface="Calibri"/>
                <a:sym typeface="Calibri"/>
              </a:rPr>
              <a:t>which can include Site Plan Review</a:t>
            </a:r>
            <a:r>
              <a:rPr lang="en-US" sz="2800" dirty="0">
                <a:latin typeface="Calibri"/>
                <a:ea typeface="Calibri"/>
                <a:cs typeface="Calibri"/>
                <a:sym typeface="Calibri"/>
              </a:rPr>
              <a:t>)</a:t>
            </a:r>
            <a:endParaRPr sz="2800" dirty="0">
              <a:latin typeface="Calibri"/>
              <a:ea typeface="Calibri"/>
              <a:cs typeface="Calibri"/>
              <a:sym typeface="Calibri"/>
            </a:endParaRPr>
          </a:p>
          <a:p>
            <a:pPr marL="457200" indent="-457200">
              <a:buSzPts val="2800"/>
              <a:buFont typeface="Arial"/>
              <a:buChar char="•"/>
            </a:pPr>
            <a:r>
              <a:rPr lang="en-US" sz="2800" dirty="0">
                <a:latin typeface="Calibri"/>
                <a:ea typeface="Calibri"/>
                <a:cs typeface="Calibri"/>
                <a:sym typeface="Calibri"/>
              </a:rPr>
              <a:t>Minimum gross density of </a:t>
            </a:r>
            <a:r>
              <a:rPr lang="en-US" sz="2800" b="1" dirty="0">
                <a:solidFill>
                  <a:srgbClr val="953734"/>
                </a:solidFill>
                <a:latin typeface="Calibri"/>
                <a:ea typeface="Calibri"/>
                <a:cs typeface="Calibri"/>
                <a:sym typeface="Calibri"/>
              </a:rPr>
              <a:t>15 units per acre</a:t>
            </a:r>
            <a:endParaRPr dirty="0"/>
          </a:p>
          <a:p>
            <a:pPr marL="457200" indent="-457200">
              <a:buSzPts val="2800"/>
              <a:buFont typeface="Arial"/>
              <a:buChar char="•"/>
            </a:pPr>
            <a:r>
              <a:rPr lang="en-US" sz="2800" dirty="0">
                <a:latin typeface="Calibri"/>
                <a:ea typeface="Calibri"/>
                <a:cs typeface="Calibri"/>
                <a:sym typeface="Calibri"/>
              </a:rPr>
              <a:t>Located not more than 0.5 miles from a transit station, </a:t>
            </a:r>
            <a:r>
              <a:rPr lang="en-US" sz="2800" b="1" i="1" dirty="0">
                <a:solidFill>
                  <a:srgbClr val="953734"/>
                </a:solidFill>
                <a:latin typeface="Calibri"/>
                <a:ea typeface="Calibri"/>
                <a:cs typeface="Calibri"/>
                <a:sym typeface="Calibri"/>
              </a:rPr>
              <a:t>if applicable</a:t>
            </a:r>
            <a:endParaRPr dirty="0"/>
          </a:p>
          <a:p>
            <a:pPr marL="457200" indent="-457200">
              <a:buClr>
                <a:srgbClr val="953734"/>
              </a:buClr>
              <a:buSzPts val="2800"/>
              <a:buFont typeface="Arial"/>
              <a:buChar char="•"/>
            </a:pPr>
            <a:r>
              <a:rPr lang="en-US" sz="2800" b="1" dirty="0">
                <a:solidFill>
                  <a:srgbClr val="953734"/>
                </a:solidFill>
                <a:latin typeface="Calibri"/>
                <a:ea typeface="Calibri"/>
                <a:cs typeface="Calibri"/>
                <a:sym typeface="Calibri"/>
              </a:rPr>
              <a:t>No age restrictions </a:t>
            </a:r>
            <a:r>
              <a:rPr lang="en-US" sz="2800" dirty="0">
                <a:latin typeface="Calibri"/>
                <a:ea typeface="Calibri"/>
                <a:cs typeface="Calibri"/>
                <a:sym typeface="Calibri"/>
              </a:rPr>
              <a:t>and suitable for families with children (i.e. no bedroom or occupancy caps)</a:t>
            </a:r>
            <a:endParaRPr dirty="0"/>
          </a:p>
          <a:p>
            <a:pPr marL="457200" indent="-457200">
              <a:buClr>
                <a:srgbClr val="953734"/>
              </a:buClr>
              <a:buSzPts val="2800"/>
              <a:buFont typeface="Arial"/>
              <a:buChar char="•"/>
            </a:pPr>
            <a:r>
              <a:rPr lang="en-US" sz="2800" b="1" dirty="0">
                <a:solidFill>
                  <a:srgbClr val="953734"/>
                </a:solidFill>
                <a:latin typeface="Calibri"/>
                <a:ea typeface="Calibri"/>
                <a:cs typeface="Calibri"/>
                <a:sym typeface="Calibri"/>
              </a:rPr>
              <a:t>Parity with other uses </a:t>
            </a:r>
            <a:r>
              <a:rPr lang="en-US" sz="2800" dirty="0">
                <a:latin typeface="Calibri"/>
                <a:ea typeface="Calibri"/>
                <a:cs typeface="Calibri"/>
                <a:sym typeface="Calibri"/>
              </a:rPr>
              <a:t>– multi-family housing cannot be required to meet higher standards than other permitted uses</a:t>
            </a:r>
            <a:endParaRPr dirty="0"/>
          </a:p>
          <a:p>
            <a:pPr marL="457200" indent="-457200">
              <a:buSzPts val="2800"/>
              <a:buFont typeface="Arial"/>
              <a:buChar char="•"/>
            </a:pPr>
            <a:r>
              <a:rPr lang="en-US" sz="2800" dirty="0">
                <a:latin typeface="Calibri"/>
                <a:ea typeface="Calibri"/>
                <a:cs typeface="Calibri"/>
                <a:sym typeface="Calibri"/>
              </a:rPr>
              <a:t>Compliance deadlines vary</a:t>
            </a:r>
            <a:endParaRPr sz="28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4E425252-7D98-0A58-2C0B-3B3E2B691049}"/>
            </a:ext>
          </a:extLst>
        </p:cNvPr>
        <p:cNvGrpSpPr/>
        <p:nvPr/>
      </p:nvGrpSpPr>
      <p:grpSpPr>
        <a:xfrm>
          <a:off x="0" y="0"/>
          <a:ext cx="0" cy="0"/>
          <a:chOff x="0" y="0"/>
          <a:chExt cx="0" cy="0"/>
        </a:xfrm>
      </p:grpSpPr>
      <p:sp>
        <p:nvSpPr>
          <p:cNvPr id="297" name="Google Shape;297;p30">
            <a:extLst>
              <a:ext uri="{FF2B5EF4-FFF2-40B4-BE49-F238E27FC236}">
                <a16:creationId xmlns:a16="http://schemas.microsoft.com/office/drawing/2014/main" id="{D1C93753-8FD9-BA2C-7BD0-8293BB8FB3A6}"/>
              </a:ext>
            </a:extLst>
          </p:cNvPr>
          <p:cNvSpPr txBox="1">
            <a:spLocks noGrp="1"/>
          </p:cNvSpPr>
          <p:nvPr>
            <p:ph type="title" idx="4294967295"/>
          </p:nvPr>
        </p:nvSpPr>
        <p:spPr>
          <a:xfrm>
            <a:off x="685800" y="298452"/>
            <a:ext cx="8229600"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b="1" dirty="0"/>
              <a:t>What is multi-family housing?</a:t>
            </a:r>
            <a:endParaRPr dirty="0"/>
          </a:p>
        </p:txBody>
      </p:sp>
      <p:sp>
        <p:nvSpPr>
          <p:cNvPr id="299" name="Google Shape;299;p30">
            <a:extLst>
              <a:ext uri="{FF2B5EF4-FFF2-40B4-BE49-F238E27FC236}">
                <a16:creationId xmlns:a16="http://schemas.microsoft.com/office/drawing/2014/main" id="{F7654CA6-480A-F90E-CDCF-ACF70BE0F307}"/>
              </a:ext>
            </a:extLst>
          </p:cNvPr>
          <p:cNvSpPr txBox="1"/>
          <p:nvPr/>
        </p:nvSpPr>
        <p:spPr>
          <a:xfrm>
            <a:off x="2214563" y="1695451"/>
            <a:ext cx="7986713" cy="2246729"/>
          </a:xfrm>
          <a:prstGeom prst="rect">
            <a:avLst/>
          </a:prstGeom>
          <a:noFill/>
          <a:ln>
            <a:noFill/>
          </a:ln>
        </p:spPr>
        <p:txBody>
          <a:bodyPr spcFirstLastPara="1" wrap="square" lIns="91425" tIns="45700" rIns="91425" bIns="45700" anchor="t" anchorCtr="0">
            <a:spAutoFit/>
          </a:bodyPr>
          <a:lstStyle/>
          <a:p>
            <a:pPr>
              <a:buClr>
                <a:schemeClr val="dk1"/>
              </a:buClr>
              <a:buSzPts val="1400"/>
            </a:pPr>
            <a:endParaRPr sz="2800" dirty="0">
              <a:latin typeface="Calibri" panose="020F0502020204030204" pitchFamily="34" charset="0"/>
              <a:ea typeface="Calibri"/>
              <a:cs typeface="Calibri" panose="020F0502020204030204" pitchFamily="34" charset="0"/>
              <a:sym typeface="Calibri"/>
            </a:endParaRPr>
          </a:p>
          <a:p>
            <a:pPr>
              <a:buSzPts val="3000"/>
            </a:pPr>
            <a:r>
              <a:rPr lang="en-US" sz="2800" dirty="0">
                <a:latin typeface="Calibri" panose="020F0502020204030204" pitchFamily="34" charset="0"/>
                <a:ea typeface="Calibri"/>
                <a:cs typeface="Calibri" panose="020F0502020204030204" pitchFamily="34" charset="0"/>
                <a:sym typeface="Calibri"/>
              </a:rPr>
              <a:t>“</a:t>
            </a:r>
            <a:r>
              <a:rPr lang="en-US" sz="2800" dirty="0">
                <a:solidFill>
                  <a:srgbClr val="323232"/>
                </a:solidFill>
                <a:latin typeface="Calibri" panose="020F0502020204030204" pitchFamily="34" charset="0"/>
                <a:ea typeface="Calibri"/>
                <a:cs typeface="Calibri" panose="020F0502020204030204" pitchFamily="34" charset="0"/>
                <a:sym typeface="Calibri"/>
              </a:rPr>
              <a:t>a building with 3 or more residential dwelling units or 2 or more buildings on the same lot with more than 1 residential dwelling unit in each building”</a:t>
            </a:r>
          </a:p>
          <a:p>
            <a:pPr>
              <a:buSzPts val="3000"/>
            </a:pPr>
            <a:r>
              <a:rPr lang="en-US" sz="2800" dirty="0">
                <a:solidFill>
                  <a:srgbClr val="323232"/>
                </a:solidFill>
                <a:latin typeface="Calibri" panose="020F0502020204030204" pitchFamily="34" charset="0"/>
                <a:ea typeface="Calibri"/>
                <a:cs typeface="Calibri" panose="020F0502020204030204" pitchFamily="34" charset="0"/>
              </a:rPr>
              <a:t> </a:t>
            </a:r>
            <a:r>
              <a:rPr lang="en-US" sz="2800" dirty="0">
                <a:latin typeface="Calibri" panose="020F0502020204030204" pitchFamily="34" charset="0"/>
                <a:ea typeface="Calibri"/>
                <a:cs typeface="Calibri" panose="020F0502020204030204" pitchFamily="34" charset="0"/>
                <a:sym typeface="Calibri"/>
              </a:rPr>
              <a:t>–MGL c. 40A §1A</a:t>
            </a:r>
          </a:p>
        </p:txBody>
      </p:sp>
    </p:spTree>
    <p:extLst>
      <p:ext uri="{BB962C8B-B14F-4D97-AF65-F5344CB8AC3E}">
        <p14:creationId xmlns:p14="http://schemas.microsoft.com/office/powerpoint/2010/main" val="62637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5F29-E581-2B24-5DD7-DB52864C86CC}"/>
              </a:ext>
            </a:extLst>
          </p:cNvPr>
          <p:cNvSpPr>
            <a:spLocks noGrp="1"/>
          </p:cNvSpPr>
          <p:nvPr>
            <p:ph type="title"/>
          </p:nvPr>
        </p:nvSpPr>
        <p:spPr/>
        <p:txBody>
          <a:bodyPr/>
          <a:lstStyle/>
          <a:p>
            <a:r>
              <a:rPr lang="en-US" dirty="0"/>
              <a:t>What do we actually need to do?</a:t>
            </a:r>
          </a:p>
        </p:txBody>
      </p:sp>
      <p:sp>
        <p:nvSpPr>
          <p:cNvPr id="3" name="Text Placeholder 2">
            <a:extLst>
              <a:ext uri="{FF2B5EF4-FFF2-40B4-BE49-F238E27FC236}">
                <a16:creationId xmlns:a16="http://schemas.microsoft.com/office/drawing/2014/main" id="{3E5EEA5B-B48D-B1B8-FE89-7A80E45907BD}"/>
              </a:ext>
            </a:extLst>
          </p:cNvPr>
          <p:cNvSpPr>
            <a:spLocks noGrp="1"/>
          </p:cNvSpPr>
          <p:nvPr>
            <p:ph type="body" idx="1"/>
          </p:nvPr>
        </p:nvSpPr>
        <p:spPr/>
        <p:txBody>
          <a:bodyPr>
            <a:normAutofit/>
          </a:bodyPr>
          <a:lstStyle/>
          <a:p>
            <a:pPr marL="628650" indent="-514350">
              <a:buFont typeface="+mj-lt"/>
              <a:buAutoNum type="arabicPeriod"/>
            </a:pPr>
            <a:r>
              <a:rPr lang="en-US" sz="3200" dirty="0"/>
              <a:t>Select a district (or districts) to be zoned for MBTA compliance</a:t>
            </a:r>
          </a:p>
          <a:p>
            <a:pPr marL="628650" indent="-514350">
              <a:buFont typeface="+mj-lt"/>
              <a:buAutoNum type="arabicPeriod"/>
            </a:pPr>
            <a:r>
              <a:rPr lang="en-US" sz="3200" dirty="0"/>
              <a:t>Write a zoning bylaw regulating this specific type of development in the proposed district</a:t>
            </a:r>
          </a:p>
          <a:p>
            <a:pPr marL="628650" indent="-514350">
              <a:buFont typeface="+mj-lt"/>
              <a:buAutoNum type="arabicPeriod"/>
            </a:pPr>
            <a:r>
              <a:rPr lang="en-US" sz="3200" dirty="0"/>
              <a:t>Vote at Town Meeting to approve this bylaw and Zoning map amendment before December 31, 2025</a:t>
            </a:r>
          </a:p>
          <a:p>
            <a:endParaRPr lang="en-US" dirty="0"/>
          </a:p>
        </p:txBody>
      </p:sp>
    </p:spTree>
    <p:extLst>
      <p:ext uri="{BB962C8B-B14F-4D97-AF65-F5344CB8AC3E}">
        <p14:creationId xmlns:p14="http://schemas.microsoft.com/office/powerpoint/2010/main" val="313616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idx="4294967295"/>
          </p:nvPr>
        </p:nvSpPr>
        <p:spPr>
          <a:xfrm>
            <a:off x="1676400" y="202921"/>
            <a:ext cx="8839200" cy="1020762"/>
          </a:xfrm>
          <a:prstGeom prst="rect">
            <a:avLst/>
          </a:prstGeom>
          <a:noFill/>
          <a:ln>
            <a:noFill/>
          </a:ln>
        </p:spPr>
        <p:txBody>
          <a:bodyPr spcFirstLastPara="1" wrap="square" lIns="91425" tIns="45700" rIns="91425" bIns="45700" anchor="ctr" anchorCtr="0">
            <a:normAutofit fontScale="90000"/>
          </a:bodyPr>
          <a:lstStyle/>
          <a:p>
            <a:pPr algn="ctr">
              <a:buClr>
                <a:schemeClr val="dk1"/>
              </a:buClr>
              <a:buSzPct val="100000"/>
            </a:pPr>
            <a:r>
              <a:rPr lang="en-US" dirty="0"/>
              <a:t>Compliance Requirements for Dover </a:t>
            </a:r>
            <a:br>
              <a:rPr lang="en-US" dirty="0"/>
            </a:br>
            <a:r>
              <a:rPr lang="en-US" dirty="0"/>
              <a:t>(</a:t>
            </a:r>
            <a:r>
              <a:rPr lang="en-US" i="1" dirty="0"/>
              <a:t>Adjacent Small Town</a:t>
            </a:r>
            <a:r>
              <a:rPr lang="en-US" dirty="0"/>
              <a:t>)</a:t>
            </a:r>
            <a:endParaRPr dirty="0"/>
          </a:p>
        </p:txBody>
      </p:sp>
      <p:graphicFrame>
        <p:nvGraphicFramePr>
          <p:cNvPr id="155" name="Google Shape;155;p10"/>
          <p:cNvGraphicFramePr/>
          <p:nvPr>
            <p:extLst>
              <p:ext uri="{D42A27DB-BD31-4B8C-83A1-F6EECF244321}">
                <p14:modId xmlns:p14="http://schemas.microsoft.com/office/powerpoint/2010/main" val="3525655739"/>
              </p:ext>
            </p:extLst>
          </p:nvPr>
        </p:nvGraphicFramePr>
        <p:xfrm>
          <a:off x="1185863" y="1341741"/>
          <a:ext cx="9929812" cy="4846370"/>
        </p:xfrm>
        <a:graphic>
          <a:graphicData uri="http://schemas.openxmlformats.org/drawingml/2006/table">
            <a:tbl>
              <a:tblPr firstRow="1" bandRow="1">
                <a:noFill/>
              </a:tblPr>
              <a:tblGrid>
                <a:gridCol w="3881662">
                  <a:extLst>
                    <a:ext uri="{9D8B030D-6E8A-4147-A177-3AD203B41FA5}">
                      <a16:colId xmlns:a16="http://schemas.microsoft.com/office/drawing/2014/main" val="20000"/>
                    </a:ext>
                  </a:extLst>
                </a:gridCol>
                <a:gridCol w="6048150">
                  <a:extLst>
                    <a:ext uri="{9D8B030D-6E8A-4147-A177-3AD203B41FA5}">
                      <a16:colId xmlns:a16="http://schemas.microsoft.com/office/drawing/2014/main" val="20001"/>
                    </a:ext>
                  </a:extLst>
                </a:gridCol>
              </a:tblGrid>
              <a:tr h="1129024">
                <a:tc>
                  <a:txBody>
                    <a:bodyPr/>
                    <a:lstStyle/>
                    <a:p>
                      <a:pPr marL="0" marR="0" lvl="0" indent="0" algn="l" rtl="0">
                        <a:spcBef>
                          <a:spcPts val="0"/>
                        </a:spcBef>
                        <a:spcAft>
                          <a:spcPts val="0"/>
                        </a:spcAft>
                        <a:buClr>
                          <a:schemeClr val="dk1"/>
                        </a:buClr>
                        <a:buSzPts val="2400"/>
                        <a:buFont typeface="Noto Sans Symbols"/>
                        <a:buNone/>
                      </a:pPr>
                      <a:r>
                        <a:rPr lang="en-US" sz="2400" b="0">
                          <a:solidFill>
                            <a:schemeClr val="dk1"/>
                          </a:solidFill>
                          <a:latin typeface="Calibri"/>
                          <a:ea typeface="Calibri"/>
                          <a:cs typeface="Calibri"/>
                          <a:sym typeface="Calibri"/>
                        </a:rPr>
                        <a:t>Minimum multi-family housing unit capacity:</a:t>
                      </a:r>
                      <a:endParaRPr/>
                    </a:p>
                    <a:p>
                      <a:pPr marL="0" marR="0" lvl="0" indent="0" algn="l" rtl="0">
                        <a:spcBef>
                          <a:spcPts val="0"/>
                        </a:spcBef>
                        <a:spcAft>
                          <a:spcPts val="0"/>
                        </a:spcAft>
                        <a:buNone/>
                      </a:pPr>
                      <a:endParaRPr sz="2400" b="0">
                        <a:solidFill>
                          <a:schemeClr val="dk1"/>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C00000"/>
                        </a:buClr>
                        <a:buSzPts val="2400"/>
                        <a:buFont typeface="Calibri"/>
                        <a:buNone/>
                      </a:pPr>
                      <a:r>
                        <a:rPr lang="en-US" sz="2400" b="0" dirty="0">
                          <a:solidFill>
                            <a:srgbClr val="C00000"/>
                          </a:solidFill>
                          <a:latin typeface="Calibri"/>
                          <a:ea typeface="Calibri"/>
                          <a:cs typeface="Calibri"/>
                          <a:sym typeface="Calibri"/>
                        </a:rPr>
                        <a:t>102 units (5% of Dover’s 2020 housing stock)</a:t>
                      </a:r>
                      <a:endParaRPr dirty="0"/>
                    </a:p>
                    <a:p>
                      <a:pPr marL="0" marR="0" lvl="0" indent="0" algn="l" rtl="0">
                        <a:spcBef>
                          <a:spcPts val="0"/>
                        </a:spcBef>
                        <a:spcAft>
                          <a:spcPts val="0"/>
                        </a:spcAft>
                        <a:buNone/>
                      </a:pPr>
                      <a:endParaRPr sz="2400" b="0" dirty="0">
                        <a:solidFill>
                          <a:srgbClr val="C00000"/>
                        </a:solidFill>
                        <a:latin typeface="Calibri"/>
                        <a:ea typeface="Calibri"/>
                        <a:cs typeface="Calibri"/>
                        <a:sym typeface="Calibri"/>
                      </a:endParaRPr>
                    </a:p>
                  </a:txBody>
                  <a:tcPr marL="91450" marR="91450" marT="45725" marB="45725">
                    <a:solidFill>
                      <a:srgbClr val="C5D8F1"/>
                    </a:solidFill>
                  </a:tcPr>
                </a:tc>
                <a:extLst>
                  <a:ext uri="{0D108BD9-81ED-4DB2-BD59-A6C34878D82A}">
                    <a16:rowId xmlns:a16="http://schemas.microsoft.com/office/drawing/2014/main" val="10000"/>
                  </a:ext>
                </a:extLst>
              </a:tr>
              <a:tr h="1129024">
                <a:tc>
                  <a:txBody>
                    <a:bodyPr/>
                    <a:lstStyle/>
                    <a:p>
                      <a:pPr marL="0" marR="0" lvl="0" indent="0" algn="l" rtl="0">
                        <a:lnSpc>
                          <a:spcPct val="100000"/>
                        </a:lnSpc>
                        <a:spcBef>
                          <a:spcPts val="0"/>
                        </a:spcBef>
                        <a:spcAft>
                          <a:spcPts val="0"/>
                        </a:spcAft>
                        <a:buClr>
                          <a:schemeClr val="dk1"/>
                        </a:buClr>
                        <a:buSzPts val="2400"/>
                        <a:buFont typeface="Calibri"/>
                        <a:buNone/>
                      </a:pPr>
                      <a:r>
                        <a:rPr lang="en-US" sz="2400" b="0">
                          <a:solidFill>
                            <a:schemeClr val="dk1"/>
                          </a:solidFill>
                          <a:latin typeface="Calibri"/>
                          <a:ea typeface="Calibri"/>
                          <a:cs typeface="Calibri"/>
                          <a:sym typeface="Calibri"/>
                        </a:rPr>
                        <a:t>Minimum land area:</a:t>
                      </a:r>
                      <a:endParaRPr sz="2400" b="0">
                        <a:solidFill>
                          <a:schemeClr val="dk1"/>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C00000"/>
                        </a:buClr>
                        <a:buSzPts val="2400"/>
                        <a:buFont typeface="Calibri"/>
                        <a:buNone/>
                      </a:pPr>
                      <a:r>
                        <a:rPr lang="en-US" sz="2400" b="0">
                          <a:solidFill>
                            <a:srgbClr val="C00000"/>
                          </a:solidFill>
                          <a:latin typeface="Calibri"/>
                          <a:ea typeface="Calibri"/>
                          <a:cs typeface="Calibri"/>
                          <a:sym typeface="Calibri"/>
                        </a:rPr>
                        <a:t>No minimum size required for Dover, but if the area is less than 5 acres it must all be contiguous. </a:t>
                      </a:r>
                      <a:endParaRPr/>
                    </a:p>
                  </a:txBody>
                  <a:tcPr marL="91450" marR="91450" marT="45725" marB="45725">
                    <a:solidFill>
                      <a:srgbClr val="C5D8F1"/>
                    </a:solidFill>
                  </a:tcPr>
                </a:tc>
                <a:extLst>
                  <a:ext uri="{0D108BD9-81ED-4DB2-BD59-A6C34878D82A}">
                    <a16:rowId xmlns:a16="http://schemas.microsoft.com/office/drawing/2014/main" val="10001"/>
                  </a:ext>
                </a:extLst>
              </a:tr>
              <a:tr h="781635">
                <a:tc>
                  <a:txBody>
                    <a:bodyPr/>
                    <a:lstStyle/>
                    <a:p>
                      <a:pPr marL="0" marR="0" lvl="0" indent="0" algn="l" rtl="0">
                        <a:lnSpc>
                          <a:spcPct val="100000"/>
                        </a:lnSpc>
                        <a:spcBef>
                          <a:spcPts val="0"/>
                        </a:spcBef>
                        <a:spcAft>
                          <a:spcPts val="0"/>
                        </a:spcAft>
                        <a:buClr>
                          <a:schemeClr val="dk1"/>
                        </a:buClr>
                        <a:buSzPts val="2400"/>
                        <a:buFont typeface="Calibri"/>
                        <a:buNone/>
                      </a:pPr>
                      <a:r>
                        <a:rPr lang="en-US" sz="2400" b="0" dirty="0">
                          <a:solidFill>
                            <a:schemeClr val="dk1"/>
                          </a:solidFill>
                          <a:latin typeface="Calibri"/>
                          <a:ea typeface="Calibri"/>
                          <a:cs typeface="Calibri"/>
                          <a:sym typeface="Calibri"/>
                        </a:rPr>
                        <a:t>Minimum gross density in the zoned area:</a:t>
                      </a:r>
                      <a:endParaRPr sz="2400" b="0" dirty="0">
                        <a:solidFill>
                          <a:schemeClr val="dk1"/>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C00000"/>
                        </a:buClr>
                        <a:buSzPts val="2400"/>
                        <a:buFont typeface="Calibri"/>
                        <a:buNone/>
                      </a:pPr>
                      <a:r>
                        <a:rPr lang="en-US" sz="2400" b="0" dirty="0">
                          <a:solidFill>
                            <a:srgbClr val="C00000"/>
                          </a:solidFill>
                          <a:latin typeface="Calibri"/>
                          <a:ea typeface="Calibri"/>
                          <a:cs typeface="Calibri"/>
                          <a:sym typeface="Calibri"/>
                        </a:rPr>
                        <a:t>15 units per acre</a:t>
                      </a:r>
                      <a:endParaRPr dirty="0"/>
                    </a:p>
                    <a:p>
                      <a:pPr marL="0" marR="0" lvl="0" indent="0" algn="l" rtl="0">
                        <a:spcBef>
                          <a:spcPts val="0"/>
                        </a:spcBef>
                        <a:spcAft>
                          <a:spcPts val="0"/>
                        </a:spcAft>
                        <a:buNone/>
                      </a:pPr>
                      <a:endParaRPr sz="2400" b="0" dirty="0">
                        <a:solidFill>
                          <a:srgbClr val="C00000"/>
                        </a:solidFill>
                        <a:latin typeface="Calibri"/>
                        <a:ea typeface="Calibri"/>
                        <a:cs typeface="Calibri"/>
                        <a:sym typeface="Calibri"/>
                      </a:endParaRPr>
                    </a:p>
                  </a:txBody>
                  <a:tcPr marL="91450" marR="91450" marT="45725" marB="45725">
                    <a:solidFill>
                      <a:srgbClr val="C5D8F1"/>
                    </a:solidFill>
                  </a:tcPr>
                </a:tc>
                <a:extLst>
                  <a:ext uri="{0D108BD9-81ED-4DB2-BD59-A6C34878D82A}">
                    <a16:rowId xmlns:a16="http://schemas.microsoft.com/office/drawing/2014/main" val="10002"/>
                  </a:ext>
                </a:extLst>
              </a:tr>
              <a:tr h="781635">
                <a:tc>
                  <a:txBody>
                    <a:bodyPr/>
                    <a:lstStyle/>
                    <a:p>
                      <a:pPr marL="0" marR="0" lvl="0" indent="0" algn="l" rtl="0">
                        <a:lnSpc>
                          <a:spcPct val="100000"/>
                        </a:lnSpc>
                        <a:spcBef>
                          <a:spcPts val="0"/>
                        </a:spcBef>
                        <a:spcAft>
                          <a:spcPts val="0"/>
                        </a:spcAft>
                        <a:buClr>
                          <a:schemeClr val="dk1"/>
                        </a:buClr>
                        <a:buSzPts val="2400"/>
                        <a:buFont typeface="Calibri"/>
                        <a:buNone/>
                      </a:pPr>
                      <a:r>
                        <a:rPr lang="en-US" sz="2400" b="0">
                          <a:solidFill>
                            <a:schemeClr val="dk1"/>
                          </a:solidFill>
                          <a:latin typeface="Calibri"/>
                          <a:ea typeface="Calibri"/>
                          <a:cs typeface="Calibri"/>
                          <a:sym typeface="Calibri"/>
                        </a:rPr>
                        <a:t>Location requirements:</a:t>
                      </a:r>
                      <a:endParaRPr/>
                    </a:p>
                    <a:p>
                      <a:pPr marL="0" marR="0" lvl="0" indent="0" algn="l" rtl="0">
                        <a:spcBef>
                          <a:spcPts val="0"/>
                        </a:spcBef>
                        <a:spcAft>
                          <a:spcPts val="0"/>
                        </a:spcAft>
                        <a:buNone/>
                      </a:pPr>
                      <a:endParaRPr sz="2400" b="0">
                        <a:solidFill>
                          <a:schemeClr val="dk1"/>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400" b="0">
                          <a:solidFill>
                            <a:srgbClr val="C00000"/>
                          </a:solidFill>
                          <a:latin typeface="Calibri"/>
                          <a:ea typeface="Calibri"/>
                          <a:cs typeface="Calibri"/>
                          <a:sym typeface="Calibri"/>
                        </a:rPr>
                        <a:t>None</a:t>
                      </a:r>
                      <a:endParaRPr/>
                    </a:p>
                  </a:txBody>
                  <a:tcPr marL="91450" marR="91450" marT="45725" marB="45725">
                    <a:solidFill>
                      <a:srgbClr val="C5D8F1"/>
                    </a:solidFill>
                  </a:tcPr>
                </a:tc>
                <a:extLst>
                  <a:ext uri="{0D108BD9-81ED-4DB2-BD59-A6C34878D82A}">
                    <a16:rowId xmlns:a16="http://schemas.microsoft.com/office/drawing/2014/main" val="10003"/>
                  </a:ext>
                </a:extLst>
              </a:tr>
              <a:tr h="795171">
                <a:tc>
                  <a:txBody>
                    <a:bodyPr/>
                    <a:lstStyle/>
                    <a:p>
                      <a:pPr marL="0" marR="0" lvl="0" indent="0" algn="l" rtl="0">
                        <a:lnSpc>
                          <a:spcPct val="100000"/>
                        </a:lnSpc>
                        <a:spcBef>
                          <a:spcPts val="0"/>
                        </a:spcBef>
                        <a:spcAft>
                          <a:spcPts val="0"/>
                        </a:spcAft>
                        <a:buClr>
                          <a:schemeClr val="dk1"/>
                        </a:buClr>
                        <a:buSzPts val="2400"/>
                        <a:buFont typeface="Calibri"/>
                        <a:buNone/>
                      </a:pPr>
                      <a:r>
                        <a:rPr lang="en-US" sz="2400" b="0">
                          <a:solidFill>
                            <a:schemeClr val="dk1"/>
                          </a:solidFill>
                          <a:latin typeface="Calibri"/>
                          <a:ea typeface="Calibri"/>
                          <a:cs typeface="Calibri"/>
                          <a:sym typeface="Calibri"/>
                        </a:rPr>
                        <a:t>Compliance Deadline:</a:t>
                      </a:r>
                      <a:endParaRPr/>
                    </a:p>
                    <a:p>
                      <a:pPr marL="0" marR="0" lvl="0" indent="0" algn="l" rtl="0">
                        <a:spcBef>
                          <a:spcPts val="0"/>
                        </a:spcBef>
                        <a:spcAft>
                          <a:spcPts val="0"/>
                        </a:spcAft>
                        <a:buNone/>
                      </a:pPr>
                      <a:endParaRPr sz="2400" b="0">
                        <a:solidFill>
                          <a:schemeClr val="dk1"/>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400" b="0" dirty="0">
                          <a:solidFill>
                            <a:srgbClr val="C00000"/>
                          </a:solidFill>
                          <a:latin typeface="Calibri"/>
                          <a:ea typeface="Calibri"/>
                          <a:cs typeface="Calibri"/>
                          <a:sym typeface="Calibri"/>
                        </a:rPr>
                        <a:t>December 31, 2025</a:t>
                      </a:r>
                      <a:endParaRPr dirty="0"/>
                    </a:p>
                  </a:txBody>
                  <a:tcPr marL="91450" marR="91450" marT="45725" marB="45725">
                    <a:solidFill>
                      <a:srgbClr val="C5D8F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a:extLst>
            <a:ext uri="{FF2B5EF4-FFF2-40B4-BE49-F238E27FC236}">
              <a16:creationId xmlns:a16="http://schemas.microsoft.com/office/drawing/2014/main" id="{4BB4352D-A5D8-A8FE-5F7A-7110DA7286A7}"/>
            </a:ext>
          </a:extLst>
        </p:cNvPr>
        <p:cNvGrpSpPr/>
        <p:nvPr/>
      </p:nvGrpSpPr>
      <p:grpSpPr>
        <a:xfrm>
          <a:off x="0" y="0"/>
          <a:ext cx="0" cy="0"/>
          <a:chOff x="0" y="0"/>
          <a:chExt cx="0" cy="0"/>
        </a:xfrm>
      </p:grpSpPr>
      <p:sp>
        <p:nvSpPr>
          <p:cNvPr id="289" name="Google Shape;289;p29">
            <a:extLst>
              <a:ext uri="{FF2B5EF4-FFF2-40B4-BE49-F238E27FC236}">
                <a16:creationId xmlns:a16="http://schemas.microsoft.com/office/drawing/2014/main" id="{088EF9CB-16A5-16E4-ABF0-32D23AF3774F}"/>
              </a:ext>
            </a:extLst>
          </p:cNvPr>
          <p:cNvSpPr txBox="1">
            <a:spLocks noGrp="1"/>
          </p:cNvSpPr>
          <p:nvPr>
            <p:ph type="title" idx="4294967295"/>
          </p:nvPr>
        </p:nvSpPr>
        <p:spPr>
          <a:xfrm>
            <a:off x="621956" y="397321"/>
            <a:ext cx="9665043"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b="1" dirty="0"/>
              <a:t>What does “Unit Capacity” mean?</a:t>
            </a:r>
            <a:endParaRPr dirty="0"/>
          </a:p>
        </p:txBody>
      </p:sp>
      <p:sp>
        <p:nvSpPr>
          <p:cNvPr id="290" name="Google Shape;290;p29">
            <a:extLst>
              <a:ext uri="{FF2B5EF4-FFF2-40B4-BE49-F238E27FC236}">
                <a16:creationId xmlns:a16="http://schemas.microsoft.com/office/drawing/2014/main" id="{FDD36C7C-29F3-016C-E23B-012D42914657}"/>
              </a:ext>
            </a:extLst>
          </p:cNvPr>
          <p:cNvSpPr txBox="1"/>
          <p:nvPr/>
        </p:nvSpPr>
        <p:spPr>
          <a:xfrm>
            <a:off x="621956" y="1418083"/>
            <a:ext cx="10746260" cy="2800726"/>
          </a:xfrm>
          <a:prstGeom prst="rect">
            <a:avLst/>
          </a:prstGeom>
          <a:noFill/>
          <a:ln>
            <a:noFill/>
          </a:ln>
        </p:spPr>
        <p:txBody>
          <a:bodyPr spcFirstLastPara="1" wrap="square" lIns="91425" tIns="45700" rIns="91425" bIns="45700" anchor="t" anchorCtr="0">
            <a:spAutoFit/>
          </a:bodyPr>
          <a:lstStyle/>
          <a:p>
            <a:pPr>
              <a:buClr>
                <a:schemeClr val="dk1"/>
              </a:buClr>
              <a:buSzPts val="1600"/>
            </a:pPr>
            <a:endParaRPr sz="1600" dirty="0">
              <a:latin typeface="Calibri"/>
              <a:ea typeface="Calibri"/>
              <a:cs typeface="Calibri"/>
              <a:sym typeface="Calibri"/>
            </a:endParaRPr>
          </a:p>
          <a:p>
            <a:pPr marL="457200" indent="-457200">
              <a:buSzPts val="3200"/>
              <a:buFont typeface="Arial" panose="020B0604020202020204" pitchFamily="34" charset="0"/>
              <a:buChar char="•"/>
            </a:pPr>
            <a:r>
              <a:rPr lang="en-US" sz="3200" dirty="0">
                <a:latin typeface="Calibri"/>
                <a:ea typeface="Calibri"/>
                <a:cs typeface="Calibri"/>
                <a:sym typeface="Calibri"/>
              </a:rPr>
              <a:t>Although some units may already exist, “unit capacity” for any given parcel may be higher or lower than existing development on the site.</a:t>
            </a:r>
          </a:p>
          <a:p>
            <a:pPr marL="457200" indent="-457200">
              <a:buSzPts val="3200"/>
              <a:buFont typeface="Arial" panose="020B0604020202020204" pitchFamily="34" charset="0"/>
              <a:buChar char="•"/>
            </a:pPr>
            <a:r>
              <a:rPr lang="en-US" sz="3200" dirty="0">
                <a:latin typeface="Calibri"/>
                <a:ea typeface="Calibri"/>
                <a:cs typeface="Calibri"/>
                <a:sym typeface="Calibri"/>
              </a:rPr>
              <a:t>The unit capacity of each parcel is measured as if that parcel was undeveloped</a:t>
            </a:r>
            <a:endParaRPr sz="2400" dirty="0">
              <a:latin typeface="Calibri"/>
              <a:ea typeface="Calibri"/>
              <a:cs typeface="Calibri"/>
              <a:sym typeface="Calibri"/>
            </a:endParaRPr>
          </a:p>
        </p:txBody>
      </p:sp>
      <p:pic>
        <p:nvPicPr>
          <p:cNvPr id="3" name="Picture 2" descr="A diagram of a graph&#10;&#10;AI-generated content may be incorrect.">
            <a:extLst>
              <a:ext uri="{FF2B5EF4-FFF2-40B4-BE49-F238E27FC236}">
                <a16:creationId xmlns:a16="http://schemas.microsoft.com/office/drawing/2014/main" id="{20ECF3B8-78FA-8B46-086B-EAF19288CC15}"/>
              </a:ext>
            </a:extLst>
          </p:cNvPr>
          <p:cNvPicPr>
            <a:picLocks noChangeAspect="1"/>
          </p:cNvPicPr>
          <p:nvPr/>
        </p:nvPicPr>
        <p:blipFill>
          <a:blip r:embed="rId3"/>
          <a:stretch>
            <a:fillRect/>
          </a:stretch>
        </p:blipFill>
        <p:spPr>
          <a:xfrm>
            <a:off x="4436435" y="3832964"/>
            <a:ext cx="6361001" cy="2335843"/>
          </a:xfrm>
          <a:prstGeom prst="rect">
            <a:avLst/>
          </a:prstGeom>
        </p:spPr>
      </p:pic>
    </p:spTree>
    <p:extLst>
      <p:ext uri="{BB962C8B-B14F-4D97-AF65-F5344CB8AC3E}">
        <p14:creationId xmlns:p14="http://schemas.microsoft.com/office/powerpoint/2010/main" val="169275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idx="4294967295"/>
          </p:nvPr>
        </p:nvSpPr>
        <p:spPr>
          <a:xfrm>
            <a:off x="621956" y="605251"/>
            <a:ext cx="10202563" cy="1020762"/>
          </a:xfrm>
          <a:prstGeom prst="rect">
            <a:avLst/>
          </a:prstGeom>
          <a:noFill/>
          <a:ln>
            <a:noFill/>
          </a:ln>
        </p:spPr>
        <p:txBody>
          <a:bodyPr spcFirstLastPara="1" wrap="square" lIns="91425" tIns="45700" rIns="91425" bIns="45700" anchor="ctr" anchorCtr="0">
            <a:normAutofit fontScale="90000"/>
          </a:bodyPr>
          <a:lstStyle/>
          <a:p>
            <a:pPr>
              <a:buClr>
                <a:schemeClr val="dk1"/>
              </a:buClr>
              <a:buSzPct val="100000"/>
            </a:pPr>
            <a:br>
              <a:rPr lang="en-US" b="1" dirty="0"/>
            </a:br>
            <a:br>
              <a:rPr lang="en-US" b="1" dirty="0"/>
            </a:br>
            <a:r>
              <a:rPr lang="en-US" b="1" dirty="0"/>
              <a:t>Section 3A does not:</a:t>
            </a:r>
            <a:br>
              <a:rPr lang="en-US" b="1" dirty="0"/>
            </a:br>
            <a:br>
              <a:rPr lang="en-US" b="1" dirty="0"/>
            </a:br>
            <a:endParaRPr b="1" dirty="0"/>
          </a:p>
        </p:txBody>
      </p:sp>
      <p:sp>
        <p:nvSpPr>
          <p:cNvPr id="162" name="Google Shape;162;p11"/>
          <p:cNvSpPr txBox="1"/>
          <p:nvPr/>
        </p:nvSpPr>
        <p:spPr>
          <a:xfrm>
            <a:off x="621955" y="1941520"/>
            <a:ext cx="10202563" cy="3046948"/>
          </a:xfrm>
          <a:prstGeom prst="rect">
            <a:avLst/>
          </a:prstGeom>
          <a:noFill/>
          <a:ln>
            <a:noFill/>
          </a:ln>
        </p:spPr>
        <p:txBody>
          <a:bodyPr spcFirstLastPara="1" wrap="square" lIns="91425" tIns="45700" rIns="91425" bIns="45700" anchor="t" anchorCtr="0">
            <a:spAutoFit/>
          </a:bodyPr>
          <a:lstStyle/>
          <a:p>
            <a:pPr marL="457200" indent="-457200">
              <a:buSzPts val="3200"/>
              <a:buFont typeface="Arial"/>
              <a:buChar char="•"/>
            </a:pPr>
            <a:r>
              <a:rPr lang="en-US" sz="3200" dirty="0">
                <a:latin typeface="Calibri"/>
                <a:ea typeface="Calibri"/>
                <a:cs typeface="Calibri"/>
                <a:sym typeface="Calibri"/>
              </a:rPr>
              <a:t>Require that multi-family housing be built (compliance is based on zoning that meets standards);</a:t>
            </a:r>
            <a:endParaRPr dirty="0"/>
          </a:p>
          <a:p>
            <a:pPr marL="457200" indent="-457200">
              <a:buSzPts val="3200"/>
              <a:buFont typeface="Arial"/>
              <a:buChar char="•"/>
            </a:pPr>
            <a:r>
              <a:rPr lang="en-US" sz="3200" dirty="0">
                <a:latin typeface="Calibri"/>
                <a:ea typeface="Calibri"/>
                <a:cs typeface="Calibri"/>
                <a:sym typeface="Calibri"/>
              </a:rPr>
              <a:t>Compel communities to design or pay for new infrastructure to accommodate future multi-family development in a 3A district;</a:t>
            </a:r>
            <a:endParaRPr dirty="0"/>
          </a:p>
          <a:p>
            <a:pPr marL="457200" indent="-457200">
              <a:buSzPts val="3200"/>
              <a:buFont typeface="Arial"/>
              <a:buChar char="•"/>
            </a:pPr>
            <a:r>
              <a:rPr lang="en-US" sz="3200" dirty="0">
                <a:latin typeface="Calibri"/>
                <a:ea typeface="Calibri"/>
                <a:cs typeface="Calibri"/>
                <a:sym typeface="Calibri"/>
              </a:rPr>
              <a:t>Supersede or override Dover wetlands or Title V laws.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idx="4294967295"/>
          </p:nvPr>
        </p:nvSpPr>
        <p:spPr>
          <a:xfrm>
            <a:off x="609600" y="330399"/>
            <a:ext cx="8229600" cy="1020762"/>
          </a:xfrm>
          <a:prstGeom prst="rect">
            <a:avLst/>
          </a:prstGeom>
          <a:noFill/>
          <a:ln>
            <a:noFill/>
          </a:ln>
        </p:spPr>
        <p:txBody>
          <a:bodyPr spcFirstLastPara="1" wrap="square" lIns="91425" tIns="45700" rIns="91425" bIns="45700" anchor="ctr" anchorCtr="0">
            <a:normAutofit fontScale="90000"/>
          </a:bodyPr>
          <a:lstStyle/>
          <a:p>
            <a:pPr algn="ctr">
              <a:buClr>
                <a:schemeClr val="dk1"/>
              </a:buClr>
              <a:buSzPts val="4400"/>
            </a:pPr>
            <a:r>
              <a:rPr lang="en-US" b="1" dirty="0"/>
              <a:t>How has Dover been preparing?</a:t>
            </a:r>
            <a:endParaRPr dirty="0"/>
          </a:p>
        </p:txBody>
      </p:sp>
      <p:sp>
        <p:nvSpPr>
          <p:cNvPr id="169" name="Google Shape;169;p12"/>
          <p:cNvSpPr txBox="1"/>
          <p:nvPr/>
        </p:nvSpPr>
        <p:spPr>
          <a:xfrm>
            <a:off x="609600" y="1351161"/>
            <a:ext cx="10972800" cy="4247276"/>
          </a:xfrm>
          <a:prstGeom prst="rect">
            <a:avLst/>
          </a:prstGeom>
          <a:noFill/>
          <a:ln>
            <a:noFill/>
          </a:ln>
        </p:spPr>
        <p:txBody>
          <a:bodyPr spcFirstLastPara="1" wrap="square" lIns="91425" tIns="45700" rIns="91425" bIns="45700" anchor="t" anchorCtr="0">
            <a:spAutoFit/>
          </a:bodyPr>
          <a:lstStyle/>
          <a:p>
            <a:pPr marL="457200" indent="-457200">
              <a:buSzPts val="3000"/>
              <a:buFont typeface="Arial"/>
              <a:buChar char="•"/>
            </a:pPr>
            <a:r>
              <a:rPr lang="en-US" sz="3000" dirty="0">
                <a:latin typeface="Calibri"/>
                <a:ea typeface="Calibri"/>
                <a:cs typeface="Calibri"/>
                <a:sym typeface="Calibri"/>
              </a:rPr>
              <a:t>In 2023 Dover contracted Horsley Witten Group through a</a:t>
            </a:r>
            <a:r>
              <a:rPr lang="en-US" sz="3000" dirty="0">
                <a:solidFill>
                  <a:schemeClr val="dk1"/>
                </a:solidFill>
                <a:latin typeface="Calibri"/>
                <a:ea typeface="Calibri"/>
                <a:cs typeface="Calibri"/>
                <a:sym typeface="Calibri"/>
              </a:rPr>
              <a:t> technical assistance grant to MBTA Communities to help us with this process:</a:t>
            </a:r>
            <a:endParaRPr dirty="0"/>
          </a:p>
          <a:p>
            <a:pPr marL="914400" lvl="1" indent="-457200">
              <a:buClr>
                <a:schemeClr val="dk1"/>
              </a:buClr>
              <a:buSzPts val="3000"/>
              <a:buFont typeface="Arial"/>
              <a:buChar char="•"/>
            </a:pPr>
            <a:r>
              <a:rPr lang="en-US" sz="3000" dirty="0">
                <a:solidFill>
                  <a:schemeClr val="dk1"/>
                </a:solidFill>
                <a:latin typeface="Calibri"/>
                <a:ea typeface="Calibri"/>
                <a:cs typeface="Calibri"/>
                <a:sym typeface="Calibri"/>
              </a:rPr>
              <a:t>Initial locations were identified as potential </a:t>
            </a:r>
            <a:r>
              <a:rPr lang="en-US" sz="3000" i="1" dirty="0">
                <a:solidFill>
                  <a:schemeClr val="dk1"/>
                </a:solidFill>
                <a:latin typeface="Calibri"/>
                <a:ea typeface="Calibri"/>
                <a:cs typeface="Calibri"/>
                <a:sym typeface="Calibri"/>
              </a:rPr>
              <a:t>MBTA overlay zones  - a starting point for discussion. </a:t>
            </a:r>
          </a:p>
          <a:p>
            <a:pPr marL="914400" indent="-457200">
              <a:buClr>
                <a:schemeClr val="dk1"/>
              </a:buClr>
              <a:buSzPts val="3000"/>
              <a:buFont typeface="Arial"/>
              <a:buChar char="•"/>
            </a:pPr>
            <a:r>
              <a:rPr lang="en-US" sz="3000" dirty="0">
                <a:solidFill>
                  <a:schemeClr val="dk1"/>
                </a:solidFill>
                <a:latin typeface="Calibri"/>
                <a:ea typeface="Calibri"/>
                <a:cs typeface="Calibri"/>
                <a:sym typeface="Calibri"/>
              </a:rPr>
              <a:t>Worked with Horsley Witten and town counsel to develop a first draft MBTA Communities Act Bylaw that can be reviewed on the Town of Dover website</a:t>
            </a:r>
            <a:endParaRPr dirty="0"/>
          </a:p>
          <a:p>
            <a:pPr marL="457200" indent="-457200">
              <a:buClr>
                <a:schemeClr val="dk1"/>
              </a:buClr>
              <a:buSzPts val="3000"/>
              <a:buFont typeface="Arial"/>
              <a:buChar char="•"/>
            </a:pPr>
            <a:r>
              <a:rPr lang="en-US" sz="3000" dirty="0">
                <a:solidFill>
                  <a:schemeClr val="dk1"/>
                </a:solidFill>
                <a:latin typeface="Calibri"/>
                <a:ea typeface="Calibri"/>
                <a:cs typeface="Calibri"/>
                <a:sym typeface="Calibri"/>
              </a:rPr>
              <a:t>Timeline of activities to date is on the website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idx="4294967295"/>
          </p:nvPr>
        </p:nvSpPr>
        <p:spPr>
          <a:xfrm>
            <a:off x="621957" y="268213"/>
            <a:ext cx="8229600" cy="1020763"/>
          </a:xfrm>
          <a:prstGeom prst="rect">
            <a:avLst/>
          </a:prstGeom>
          <a:noFill/>
          <a:ln>
            <a:noFill/>
          </a:ln>
        </p:spPr>
        <p:txBody>
          <a:bodyPr spcFirstLastPara="1" wrap="square" lIns="91425" tIns="45700" rIns="91425" bIns="45700" anchor="ctr" anchorCtr="0">
            <a:normAutofit fontScale="90000"/>
          </a:bodyPr>
          <a:lstStyle/>
          <a:p>
            <a:pPr>
              <a:buClr>
                <a:schemeClr val="dk1"/>
              </a:buClr>
              <a:buSzPts val="4400"/>
            </a:pPr>
            <a:r>
              <a:rPr lang="en-US" b="1" dirty="0"/>
              <a:t>Where might an MBTA District go?</a:t>
            </a:r>
            <a:endParaRPr dirty="0"/>
          </a:p>
        </p:txBody>
      </p:sp>
      <p:graphicFrame>
        <p:nvGraphicFramePr>
          <p:cNvPr id="176" name="Google Shape;176;p13"/>
          <p:cNvGraphicFramePr/>
          <p:nvPr>
            <p:extLst>
              <p:ext uri="{D42A27DB-BD31-4B8C-83A1-F6EECF244321}">
                <p14:modId xmlns:p14="http://schemas.microsoft.com/office/powerpoint/2010/main" val="1294957316"/>
              </p:ext>
            </p:extLst>
          </p:nvPr>
        </p:nvGraphicFramePr>
        <p:xfrm>
          <a:off x="621957" y="1288975"/>
          <a:ext cx="10400270" cy="4469272"/>
        </p:xfrm>
        <a:graphic>
          <a:graphicData uri="http://schemas.openxmlformats.org/drawingml/2006/table">
            <a:tbl>
              <a:tblPr firstRow="1" bandRow="1">
                <a:noFill/>
              </a:tblPr>
              <a:tblGrid>
                <a:gridCol w="1580432">
                  <a:extLst>
                    <a:ext uri="{9D8B030D-6E8A-4147-A177-3AD203B41FA5}">
                      <a16:colId xmlns:a16="http://schemas.microsoft.com/office/drawing/2014/main" val="20000"/>
                    </a:ext>
                  </a:extLst>
                </a:gridCol>
                <a:gridCol w="8819838">
                  <a:extLst>
                    <a:ext uri="{9D8B030D-6E8A-4147-A177-3AD203B41FA5}">
                      <a16:colId xmlns:a16="http://schemas.microsoft.com/office/drawing/2014/main" val="20001"/>
                    </a:ext>
                  </a:extLst>
                </a:gridCol>
              </a:tblGrid>
              <a:tr h="1320465">
                <a:tc>
                  <a:txBody>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Step 1</a:t>
                      </a:r>
                      <a:endParaRPr dirty="0"/>
                    </a:p>
                  </a:txBody>
                  <a:tcPr marL="91450" marR="91450" marT="45725" marB="45725">
                    <a:solidFill>
                      <a:srgbClr val="B7CCE4"/>
                    </a:solidFill>
                  </a:tcPr>
                </a:tc>
                <a:tc>
                  <a:txBody>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Determine district boundaries. Where might multi-family residential be appropriate? </a:t>
                      </a:r>
                      <a:r>
                        <a:rPr lang="en-US" sz="2400" b="0" i="1" u="none" strike="noStrike" cap="none" dirty="0">
                          <a:solidFill>
                            <a:srgbClr val="000000"/>
                          </a:solidFill>
                          <a:latin typeface="Calibri"/>
                          <a:ea typeface="Calibri"/>
                          <a:cs typeface="Calibri"/>
                          <a:sym typeface="Calibri"/>
                        </a:rPr>
                        <a:t>No minimum size required for Dover, but if the area is less than 5 acres it must all be contiguous</a:t>
                      </a:r>
                      <a:r>
                        <a:rPr lang="en-US" sz="2400" b="0" i="0" u="none" strike="noStrike" cap="none" dirty="0">
                          <a:solidFill>
                            <a:srgbClr val="000000"/>
                          </a:solidFill>
                          <a:latin typeface="Calibri"/>
                          <a:ea typeface="Calibri"/>
                          <a:cs typeface="Calibri"/>
                          <a:sym typeface="Calibri"/>
                        </a:rPr>
                        <a:t>. </a:t>
                      </a:r>
                      <a:endParaRPr sz="2400" b="1" i="1" u="none" strike="noStrike" cap="none" dirty="0">
                        <a:solidFill>
                          <a:srgbClr val="953734"/>
                        </a:solidFill>
                        <a:latin typeface="Calibri"/>
                        <a:ea typeface="Calibri"/>
                        <a:cs typeface="Calibri"/>
                        <a:sym typeface="Calibri"/>
                      </a:endParaRPr>
                    </a:p>
                  </a:txBody>
                  <a:tcPr marL="91450" marR="91450" marT="45725" marB="45725">
                    <a:solidFill>
                      <a:srgbClr val="B7CCE4"/>
                    </a:solidFill>
                  </a:tcPr>
                </a:tc>
                <a:extLst>
                  <a:ext uri="{0D108BD9-81ED-4DB2-BD59-A6C34878D82A}">
                    <a16:rowId xmlns:a16="http://schemas.microsoft.com/office/drawing/2014/main" val="10000"/>
                  </a:ext>
                </a:extLst>
              </a:tr>
              <a:tr h="914171">
                <a:tc>
                  <a:txBody>
                    <a:bodyPr/>
                    <a:lstStyle/>
                    <a:p>
                      <a:pPr marL="0" marR="0" lvl="0" indent="0" algn="l" rtl="0">
                        <a:spcBef>
                          <a:spcPts val="0"/>
                        </a:spcBef>
                        <a:spcAft>
                          <a:spcPts val="0"/>
                        </a:spcAft>
                        <a:buNone/>
                      </a:pPr>
                      <a:r>
                        <a:rPr lang="en-US" sz="2400" b="1">
                          <a:latin typeface="Calibri"/>
                          <a:ea typeface="Calibri"/>
                          <a:cs typeface="Calibri"/>
                          <a:sym typeface="Calibri"/>
                        </a:rPr>
                        <a:t>Step 2</a:t>
                      </a:r>
                      <a:endParaRPr/>
                    </a:p>
                  </a:txBody>
                  <a:tcPr marL="91450" marR="91450" marT="45725" marB="45725">
                    <a:solidFill>
                      <a:srgbClr val="B7CCE4"/>
                    </a:solidFill>
                  </a:tcPr>
                </a:tc>
                <a:tc>
                  <a:txBody>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Determine some dimensional requirements. How tall should buildings be in this district? What setbacks? What density? </a:t>
                      </a:r>
                      <a:endParaRPr dirty="0"/>
                    </a:p>
                  </a:txBody>
                  <a:tcPr marL="91450" marR="91450" marT="45725" marB="45725">
                    <a:solidFill>
                      <a:srgbClr val="B7CCE4"/>
                    </a:solidFill>
                  </a:tcPr>
                </a:tc>
                <a:extLst>
                  <a:ext uri="{0D108BD9-81ED-4DB2-BD59-A6C34878D82A}">
                    <a16:rowId xmlns:a16="http://schemas.microsoft.com/office/drawing/2014/main" val="10001"/>
                  </a:ext>
                </a:extLst>
              </a:tr>
              <a:tr h="914171">
                <a:tc>
                  <a:txBody>
                    <a:bodyPr/>
                    <a:lstStyle/>
                    <a:p>
                      <a:pPr marL="0" marR="0" lvl="0" indent="0" algn="l" rtl="0">
                        <a:spcBef>
                          <a:spcPts val="0"/>
                        </a:spcBef>
                        <a:spcAft>
                          <a:spcPts val="0"/>
                        </a:spcAft>
                        <a:buNone/>
                      </a:pPr>
                      <a:r>
                        <a:rPr lang="en-US" sz="2400" b="1">
                          <a:latin typeface="Calibri"/>
                          <a:ea typeface="Calibri"/>
                          <a:cs typeface="Calibri"/>
                          <a:sym typeface="Calibri"/>
                        </a:rPr>
                        <a:t>Step 3</a:t>
                      </a:r>
                      <a:endParaRPr/>
                    </a:p>
                  </a:txBody>
                  <a:tcPr marL="91450" marR="91450" marT="45725" marB="45725">
                    <a:solidFill>
                      <a:srgbClr val="B7CCE4"/>
                    </a:solidFill>
                  </a:tcPr>
                </a:tc>
                <a:tc>
                  <a:txBody>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Ensure all zoning policy for the district complies with the law (affordable housing, policies that would limit family-sized units, etc.)</a:t>
                      </a:r>
                      <a:endParaRPr dirty="0"/>
                    </a:p>
                  </a:txBody>
                  <a:tcPr marL="91450" marR="91450" marT="45725" marB="45725">
                    <a:solidFill>
                      <a:srgbClr val="B7CCE4"/>
                    </a:solidFill>
                  </a:tcPr>
                </a:tc>
                <a:extLst>
                  <a:ext uri="{0D108BD9-81ED-4DB2-BD59-A6C34878D82A}">
                    <a16:rowId xmlns:a16="http://schemas.microsoft.com/office/drawing/2014/main" val="10002"/>
                  </a:ext>
                </a:extLst>
              </a:tr>
              <a:tr h="1320465">
                <a:tc>
                  <a:txBody>
                    <a:bodyPr/>
                    <a:lstStyle/>
                    <a:p>
                      <a:pPr marL="0" marR="0" lvl="0" indent="0" algn="l" rtl="0">
                        <a:spcBef>
                          <a:spcPts val="0"/>
                        </a:spcBef>
                        <a:spcAft>
                          <a:spcPts val="0"/>
                        </a:spcAft>
                        <a:buNone/>
                      </a:pPr>
                      <a:r>
                        <a:rPr lang="en-US" sz="2400" b="1">
                          <a:latin typeface="Calibri"/>
                          <a:ea typeface="Calibri"/>
                          <a:cs typeface="Calibri"/>
                          <a:sym typeface="Calibri"/>
                        </a:rPr>
                        <a:t>Step 4</a:t>
                      </a:r>
                      <a:endParaRPr/>
                    </a:p>
                  </a:txBody>
                  <a:tcPr marL="91450" marR="91450" marT="45725" marB="45725">
                    <a:solidFill>
                      <a:srgbClr val="B7CCE4"/>
                    </a:solidFill>
                  </a:tcPr>
                </a:tc>
                <a:tc>
                  <a:txBody>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Enter this data into the Compliance Model and “test” different iterations. </a:t>
                      </a:r>
                      <a:r>
                        <a:rPr lang="en-US" sz="2400" b="1" i="1" u="none" strike="noStrike" cap="none" dirty="0">
                          <a:solidFill>
                            <a:srgbClr val="953734"/>
                          </a:solidFill>
                          <a:latin typeface="Calibri"/>
                          <a:ea typeface="Calibri"/>
                          <a:cs typeface="Calibri"/>
                          <a:sym typeface="Calibri"/>
                        </a:rPr>
                        <a:t>Find a scenario that meets the Town’s needs as well as state law. </a:t>
                      </a:r>
                      <a:endParaRPr dirty="0"/>
                    </a:p>
                  </a:txBody>
                  <a:tcPr marL="91450" marR="91450" marT="45725" marB="45725">
                    <a:solidFill>
                      <a:srgbClr val="B7CCE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idx="4294967295"/>
          </p:nvPr>
        </p:nvSpPr>
        <p:spPr>
          <a:xfrm>
            <a:off x="584886" y="543980"/>
            <a:ext cx="9992497" cy="1020762"/>
          </a:xfrm>
          <a:prstGeom prst="rect">
            <a:avLst/>
          </a:prstGeom>
          <a:noFill/>
          <a:ln>
            <a:noFill/>
          </a:ln>
        </p:spPr>
        <p:txBody>
          <a:bodyPr spcFirstLastPara="1" wrap="square" lIns="91425" tIns="45700" rIns="91425" bIns="45700" anchor="ctr" anchorCtr="0">
            <a:normAutofit fontScale="90000"/>
          </a:bodyPr>
          <a:lstStyle/>
          <a:p>
            <a:pPr>
              <a:buClr>
                <a:schemeClr val="dk1"/>
              </a:buClr>
              <a:buSzPct val="100000"/>
            </a:pPr>
            <a:r>
              <a:rPr lang="en-US" b="1" dirty="0"/>
              <a:t>Step 1: </a:t>
            </a:r>
            <a:br>
              <a:rPr lang="en-US" b="1" dirty="0"/>
            </a:br>
            <a:r>
              <a:rPr lang="en-US" b="1" dirty="0"/>
              <a:t>Identifying Possible Locations</a:t>
            </a:r>
            <a:endParaRPr dirty="0"/>
          </a:p>
        </p:txBody>
      </p:sp>
      <p:sp>
        <p:nvSpPr>
          <p:cNvPr id="183" name="Google Shape;183;p14"/>
          <p:cNvSpPr txBox="1"/>
          <p:nvPr/>
        </p:nvSpPr>
        <p:spPr>
          <a:xfrm>
            <a:off x="584885" y="1923088"/>
            <a:ext cx="10437341" cy="3821519"/>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3200"/>
              <a:buFont typeface="Calibri"/>
              <a:buAutoNum type="arabicPeriod"/>
            </a:pPr>
            <a:r>
              <a:rPr lang="en-US" sz="3000" dirty="0">
                <a:solidFill>
                  <a:schemeClr val="dk1"/>
                </a:solidFill>
                <a:latin typeface="Calibri" panose="020F0502020204030204" pitchFamily="34" charset="0"/>
                <a:ea typeface="Cambria"/>
                <a:cs typeface="Calibri" panose="020F0502020204030204" pitchFamily="34" charset="0"/>
                <a:sym typeface="Cambria"/>
              </a:rPr>
              <a:t>Look at Pre-Existing Developments </a:t>
            </a:r>
          </a:p>
          <a:p>
            <a:pPr marL="457200" indent="-457200">
              <a:buClr>
                <a:schemeClr val="dk1"/>
              </a:buClr>
              <a:buSzPts val="3200"/>
              <a:buFont typeface="Calibri"/>
              <a:buAutoNum type="arabicPeriod"/>
            </a:pPr>
            <a:r>
              <a:rPr lang="en-US" sz="3000" dirty="0">
                <a:solidFill>
                  <a:schemeClr val="dk1"/>
                </a:solidFill>
                <a:latin typeface="Calibri" panose="020F0502020204030204" pitchFamily="34" charset="0"/>
                <a:cs typeface="Calibri" panose="020F0502020204030204" pitchFamily="34" charset="0"/>
                <a:sym typeface="Cambria"/>
              </a:rPr>
              <a:t>Identify a single area where compliance can be met</a:t>
            </a:r>
            <a:endParaRPr sz="3000" dirty="0">
              <a:latin typeface="Calibri" panose="020F0502020204030204" pitchFamily="34" charset="0"/>
              <a:cs typeface="Calibri" panose="020F0502020204030204" pitchFamily="34" charset="0"/>
            </a:endParaRPr>
          </a:p>
          <a:p>
            <a:pPr marL="457200" indent="-457200">
              <a:spcBef>
                <a:spcPts val="200"/>
              </a:spcBef>
              <a:buClr>
                <a:schemeClr val="dk1"/>
              </a:buClr>
              <a:buSzPts val="3200"/>
              <a:buFont typeface="Calibri"/>
              <a:buAutoNum type="arabicPeriod"/>
            </a:pPr>
            <a:r>
              <a:rPr lang="en-US" sz="3000" dirty="0">
                <a:solidFill>
                  <a:schemeClr val="dk1"/>
                </a:solidFill>
                <a:latin typeface="Calibri" panose="020F0502020204030204" pitchFamily="34" charset="0"/>
                <a:ea typeface="Cambria"/>
                <a:cs typeface="Calibri" panose="020F0502020204030204" pitchFamily="34" charset="0"/>
                <a:sym typeface="Cambria"/>
              </a:rPr>
              <a:t>Look at undeveloped property where density would be less likely to disturb residential neighborhoods</a:t>
            </a:r>
            <a:endParaRPr sz="3000" dirty="0">
              <a:latin typeface="Calibri" panose="020F0502020204030204" pitchFamily="34" charset="0"/>
              <a:cs typeface="Calibri" panose="020F0502020204030204" pitchFamily="34" charset="0"/>
            </a:endParaRPr>
          </a:p>
          <a:p>
            <a:pPr marL="457200" indent="-457200">
              <a:spcBef>
                <a:spcPts val="200"/>
              </a:spcBef>
              <a:buClr>
                <a:schemeClr val="dk1"/>
              </a:buClr>
              <a:buSzPts val="3200"/>
              <a:buFont typeface="Calibri"/>
              <a:buAutoNum type="arabicPeriod"/>
            </a:pPr>
            <a:r>
              <a:rPr lang="en-US" sz="3000" dirty="0">
                <a:solidFill>
                  <a:schemeClr val="dk1"/>
                </a:solidFill>
                <a:latin typeface="Calibri" panose="020F0502020204030204" pitchFamily="34" charset="0"/>
                <a:ea typeface="Cambria"/>
                <a:cs typeface="Calibri" panose="020F0502020204030204" pitchFamily="34" charset="0"/>
                <a:sym typeface="Cambria"/>
              </a:rPr>
              <a:t>Factor in proximity to town services</a:t>
            </a:r>
            <a:endParaRPr sz="3000" dirty="0">
              <a:latin typeface="Calibri" panose="020F0502020204030204" pitchFamily="34" charset="0"/>
              <a:cs typeface="Calibri" panose="020F0502020204030204" pitchFamily="34" charset="0"/>
            </a:endParaRPr>
          </a:p>
          <a:p>
            <a:pPr marL="457200" indent="-457200">
              <a:spcBef>
                <a:spcPts val="200"/>
              </a:spcBef>
              <a:buClr>
                <a:schemeClr val="dk1"/>
              </a:buClr>
              <a:buSzPts val="3200"/>
              <a:buFont typeface="Calibri"/>
              <a:buAutoNum type="arabicPeriod"/>
            </a:pPr>
            <a:r>
              <a:rPr lang="en-US" sz="3000" dirty="0">
                <a:solidFill>
                  <a:schemeClr val="dk1"/>
                </a:solidFill>
                <a:latin typeface="Calibri" panose="020F0502020204030204" pitchFamily="34" charset="0"/>
                <a:ea typeface="Cambria"/>
                <a:cs typeface="Calibri" panose="020F0502020204030204" pitchFamily="34" charset="0"/>
                <a:sym typeface="Cambria"/>
              </a:rPr>
              <a:t>Consider infrastructure requirements</a:t>
            </a:r>
            <a:endParaRPr sz="3000" dirty="0">
              <a:latin typeface="Calibri" panose="020F0502020204030204" pitchFamily="34" charset="0"/>
              <a:cs typeface="Calibri" panose="020F0502020204030204" pitchFamily="34" charset="0"/>
            </a:endParaRPr>
          </a:p>
          <a:p>
            <a:pPr marL="457200" indent="-457200">
              <a:spcBef>
                <a:spcPts val="200"/>
              </a:spcBef>
              <a:buClr>
                <a:schemeClr val="dk1"/>
              </a:buClr>
              <a:buSzPts val="3200"/>
              <a:buFont typeface="Calibri"/>
              <a:buAutoNum type="arabicPeriod"/>
            </a:pPr>
            <a:r>
              <a:rPr lang="en-US" sz="3000" dirty="0">
                <a:solidFill>
                  <a:schemeClr val="dk1"/>
                </a:solidFill>
                <a:latin typeface="Calibri" panose="020F0502020204030204" pitchFamily="34" charset="0"/>
                <a:ea typeface="Cambria"/>
                <a:cs typeface="Calibri" panose="020F0502020204030204" pitchFamily="34" charset="0"/>
                <a:sym typeface="Cambria"/>
              </a:rPr>
              <a:t>Consider State compliance criteria carefully</a:t>
            </a:r>
            <a:endParaRPr sz="3000" dirty="0">
              <a:latin typeface="Calibri" panose="020F0502020204030204" pitchFamily="34" charset="0"/>
              <a:cs typeface="Calibri" panose="020F0502020204030204" pitchFamily="34" charset="0"/>
            </a:endParaRPr>
          </a:p>
          <a:p>
            <a:pPr>
              <a:spcBef>
                <a:spcPts val="200"/>
              </a:spcBef>
              <a:buClr>
                <a:schemeClr val="dk1"/>
              </a:buClr>
              <a:buSzPts val="2400"/>
            </a:pPr>
            <a:endParaRPr sz="2400" b="1" i="1" dirty="0">
              <a:solidFill>
                <a:srgbClr val="953734"/>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p:nvPr/>
        </p:nvSpPr>
        <p:spPr>
          <a:xfrm>
            <a:off x="634313" y="262472"/>
            <a:ext cx="10923373" cy="954067"/>
          </a:xfrm>
          <a:prstGeom prst="rect">
            <a:avLst/>
          </a:prstGeom>
          <a:noFill/>
          <a:ln>
            <a:noFill/>
          </a:ln>
        </p:spPr>
        <p:txBody>
          <a:bodyPr spcFirstLastPara="1" wrap="square" lIns="91425" tIns="45700" rIns="91425" bIns="45700" anchor="t" anchorCtr="0">
            <a:spAutoFit/>
          </a:bodyPr>
          <a:lstStyle/>
          <a:p>
            <a:pPr algn="ctr"/>
            <a:r>
              <a:rPr lang="en-US" sz="3200" b="1" i="1" dirty="0">
                <a:solidFill>
                  <a:srgbClr val="953734"/>
                </a:solidFill>
                <a:latin typeface="Calibri"/>
                <a:ea typeface="Calibri"/>
                <a:cs typeface="Calibri"/>
                <a:sym typeface="Calibri"/>
              </a:rPr>
              <a:t>HW was initially asked to look at (4) existing development sites</a:t>
            </a:r>
            <a:endParaRPr dirty="0"/>
          </a:p>
          <a:p>
            <a:pPr algn="ctr"/>
            <a:r>
              <a:rPr lang="en-US" sz="2400" i="1" dirty="0">
                <a:solidFill>
                  <a:srgbClr val="953734"/>
                </a:solidFill>
                <a:latin typeface="Calibri"/>
                <a:ea typeface="Calibri"/>
                <a:cs typeface="Calibri"/>
                <a:sym typeface="Calibri"/>
              </a:rPr>
              <a:t>County Court (Blue) and The Pastures (Red)</a:t>
            </a:r>
            <a:endParaRPr dirty="0"/>
          </a:p>
        </p:txBody>
      </p:sp>
      <p:pic>
        <p:nvPicPr>
          <p:cNvPr id="190" name="Google Shape;190;p15"/>
          <p:cNvPicPr preferRelativeResize="0"/>
          <p:nvPr/>
        </p:nvPicPr>
        <p:blipFill rotWithShape="1">
          <a:blip r:embed="rId3">
            <a:alphaModFix/>
          </a:blip>
          <a:srcRect t="20000" b="15555"/>
          <a:stretch/>
        </p:blipFill>
        <p:spPr>
          <a:xfrm>
            <a:off x="1848759" y="1698894"/>
            <a:ext cx="8494482" cy="441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587188" y="352425"/>
            <a:ext cx="10058400" cy="1450975"/>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dirty="0"/>
              <a:t>Basic Facts about this law:</a:t>
            </a:r>
            <a:endParaRPr i="1" dirty="0"/>
          </a:p>
        </p:txBody>
      </p:sp>
      <p:sp>
        <p:nvSpPr>
          <p:cNvPr id="121" name="Google Shape;121;p5"/>
          <p:cNvSpPr txBox="1"/>
          <p:nvPr/>
        </p:nvSpPr>
        <p:spPr>
          <a:xfrm>
            <a:off x="587187" y="1640489"/>
            <a:ext cx="10058399" cy="3631723"/>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3200"/>
              <a:buFont typeface="Arial"/>
              <a:buChar char="•"/>
            </a:pPr>
            <a:r>
              <a:rPr lang="en-US" sz="2200" dirty="0">
                <a:solidFill>
                  <a:schemeClr val="dk1"/>
                </a:solidFill>
                <a:latin typeface="Calibri" panose="020F0502020204030204" pitchFamily="34" charset="0"/>
                <a:ea typeface="Calibri"/>
                <a:cs typeface="Calibri" panose="020F0502020204030204" pitchFamily="34" charset="0"/>
                <a:sym typeface="Calibri"/>
              </a:rPr>
              <a:t>Signed into law by Baker administration, 2021</a:t>
            </a:r>
            <a:endParaRPr sz="2200" dirty="0">
              <a:latin typeface="Calibri" panose="020F0502020204030204" pitchFamily="34" charset="0"/>
              <a:cs typeface="Calibri" panose="020F0502020204030204" pitchFamily="34" charset="0"/>
            </a:endParaRPr>
          </a:p>
          <a:p>
            <a:pPr marL="457200" indent="-457200">
              <a:buClr>
                <a:schemeClr val="dk1"/>
              </a:buClr>
              <a:buSzPts val="3200"/>
              <a:buFont typeface="Arial"/>
              <a:buChar char="•"/>
            </a:pPr>
            <a:r>
              <a:rPr lang="en-US" sz="2200" dirty="0">
                <a:solidFill>
                  <a:schemeClr val="dk1"/>
                </a:solidFill>
                <a:latin typeface="Calibri" panose="020F0502020204030204" pitchFamily="34" charset="0"/>
                <a:ea typeface="Calibri"/>
                <a:cs typeface="Calibri" panose="020F0502020204030204" pitchFamily="34" charset="0"/>
                <a:sym typeface="Calibri"/>
              </a:rPr>
              <a:t>Requires 177 communities (adjacent to MBTA service) to update their zoning to allow some multi-family housing by-right</a:t>
            </a:r>
            <a:endParaRPr sz="2200" dirty="0">
              <a:latin typeface="Calibri" panose="020F0502020204030204" pitchFamily="34" charset="0"/>
              <a:cs typeface="Calibri" panose="020F0502020204030204" pitchFamily="34" charset="0"/>
            </a:endParaRPr>
          </a:p>
          <a:p>
            <a:pPr marL="457200" indent="-457200">
              <a:buClr>
                <a:schemeClr val="dk1"/>
              </a:buClr>
              <a:buSzPts val="3200"/>
              <a:buFont typeface="Arial"/>
              <a:buChar char="•"/>
            </a:pPr>
            <a:r>
              <a:rPr lang="en-US" sz="2200" dirty="0">
                <a:solidFill>
                  <a:schemeClr val="dk1"/>
                </a:solidFill>
                <a:latin typeface="Calibri" panose="020F0502020204030204" pitchFamily="34" charset="0"/>
                <a:ea typeface="Calibri"/>
                <a:cs typeface="Calibri" panose="020F0502020204030204" pitchFamily="34" charset="0"/>
                <a:sym typeface="Calibri"/>
              </a:rPr>
              <a:t>Failure to comply makes a community ineligible for certain state funding programs</a:t>
            </a:r>
          </a:p>
          <a:p>
            <a:pPr marL="457200" indent="-457200">
              <a:buClr>
                <a:schemeClr val="dk1"/>
              </a:buClr>
              <a:buSzPts val="3200"/>
              <a:buFont typeface="Arial"/>
              <a:buChar char="•"/>
            </a:pPr>
            <a:r>
              <a:rPr lang="en-US" sz="2200" dirty="0">
                <a:solidFill>
                  <a:schemeClr val="dk1"/>
                </a:solidFill>
                <a:latin typeface="Calibri" panose="020F0502020204030204" pitchFamily="34" charset="0"/>
                <a:ea typeface="Calibri"/>
                <a:cs typeface="Calibri" panose="020F0502020204030204" pitchFamily="34" charset="0"/>
                <a:sym typeface="Calibri"/>
              </a:rPr>
              <a:t>Could also result in the loss of federal dollars</a:t>
            </a:r>
          </a:p>
          <a:p>
            <a:pPr>
              <a:buClr>
                <a:schemeClr val="dk1"/>
              </a:buClr>
              <a:buSzPts val="3200"/>
            </a:pPr>
            <a:endParaRPr lang="en-US" sz="2200" i="1" dirty="0">
              <a:solidFill>
                <a:schemeClr val="dk1"/>
              </a:solidFill>
              <a:latin typeface="Calibri" panose="020F0502020204030204" pitchFamily="34" charset="0"/>
              <a:ea typeface="Calibri"/>
              <a:cs typeface="Calibri" panose="020F0502020204030204" pitchFamily="34" charset="0"/>
              <a:sym typeface="Calibri"/>
            </a:endParaRPr>
          </a:p>
          <a:p>
            <a:pPr algn="ctr">
              <a:buClr>
                <a:schemeClr val="dk1"/>
              </a:buClr>
              <a:buSzPts val="3200"/>
            </a:pPr>
            <a:r>
              <a:rPr lang="en-US" sz="2200" i="1" dirty="0">
                <a:solidFill>
                  <a:schemeClr val="dk1"/>
                </a:solidFill>
                <a:latin typeface="Calibri" panose="020F0502020204030204" pitchFamily="34" charset="0"/>
                <a:ea typeface="Calibri"/>
                <a:cs typeface="Calibri" panose="020F0502020204030204" pitchFamily="34" charset="0"/>
                <a:sym typeface="Calibri"/>
              </a:rPr>
              <a:t>“Cities and towns that don’t comply with the MBTA Communities Act by allowing for more housing production will not be eligible for community project funding through the congressman’s office”  </a:t>
            </a:r>
            <a:r>
              <a:rPr lang="en-US" sz="2200" dirty="0">
                <a:solidFill>
                  <a:schemeClr val="dk1"/>
                </a:solidFill>
                <a:latin typeface="Calibri" panose="020F0502020204030204" pitchFamily="34" charset="0"/>
                <a:ea typeface="Calibri"/>
                <a:cs typeface="Calibri" panose="020F0502020204030204" pitchFamily="34" charset="0"/>
                <a:sym typeface="Calibri"/>
              </a:rPr>
              <a:t>Auchincloss’ office said in a statement.</a:t>
            </a:r>
          </a:p>
          <a:p>
            <a:pPr marL="457200" indent="-457200">
              <a:buClr>
                <a:schemeClr val="dk1"/>
              </a:buClr>
              <a:buSzPts val="3200"/>
              <a:buFont typeface="Arial"/>
              <a:buChar char="•"/>
            </a:pPr>
            <a:endParaRPr lang="en-US" sz="32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p:nvPr/>
        </p:nvSpPr>
        <p:spPr>
          <a:xfrm>
            <a:off x="617838" y="152400"/>
            <a:ext cx="10935730" cy="954067"/>
          </a:xfrm>
          <a:prstGeom prst="rect">
            <a:avLst/>
          </a:prstGeom>
          <a:noFill/>
          <a:ln>
            <a:noFill/>
          </a:ln>
        </p:spPr>
        <p:txBody>
          <a:bodyPr spcFirstLastPara="1" wrap="square" lIns="91425" tIns="45700" rIns="91425" bIns="45700" anchor="t" anchorCtr="0">
            <a:spAutoFit/>
          </a:bodyPr>
          <a:lstStyle/>
          <a:p>
            <a:pPr algn="ctr"/>
            <a:r>
              <a:rPr lang="en-US" sz="3200" b="1" i="1" dirty="0">
                <a:solidFill>
                  <a:srgbClr val="953734"/>
                </a:solidFill>
                <a:latin typeface="Calibri"/>
                <a:ea typeface="Calibri"/>
                <a:cs typeface="Calibri"/>
                <a:sym typeface="Calibri"/>
              </a:rPr>
              <a:t>HW was initially asked to look at (4) existing development sites</a:t>
            </a:r>
            <a:endParaRPr dirty="0"/>
          </a:p>
          <a:p>
            <a:pPr algn="ctr"/>
            <a:r>
              <a:rPr lang="en-US" sz="2400" i="1" dirty="0">
                <a:solidFill>
                  <a:srgbClr val="953734"/>
                </a:solidFill>
                <a:latin typeface="Calibri"/>
                <a:ea typeface="Calibri"/>
                <a:cs typeface="Calibri"/>
                <a:sym typeface="Calibri"/>
              </a:rPr>
              <a:t>And two near Town Center: Dover Farms (Pink) and The Meadows (Green)</a:t>
            </a:r>
            <a:endParaRPr dirty="0"/>
          </a:p>
        </p:txBody>
      </p:sp>
      <p:pic>
        <p:nvPicPr>
          <p:cNvPr id="198" name="Google Shape;198;p16"/>
          <p:cNvPicPr preferRelativeResize="0"/>
          <p:nvPr/>
        </p:nvPicPr>
        <p:blipFill rotWithShape="1">
          <a:blip r:embed="rId3">
            <a:alphaModFix/>
          </a:blip>
          <a:srcRect t="13858" b="17729"/>
          <a:stretch/>
        </p:blipFill>
        <p:spPr>
          <a:xfrm>
            <a:off x="2033431" y="1251380"/>
            <a:ext cx="8125138" cy="4848795"/>
          </a:xfrm>
          <a:prstGeom prst="rect">
            <a:avLst/>
          </a:prstGeom>
          <a:noFill/>
          <a:ln>
            <a:noFill/>
          </a:ln>
        </p:spPr>
      </p:pic>
      <p:sp>
        <p:nvSpPr>
          <p:cNvPr id="199" name="Google Shape;199;p16"/>
          <p:cNvSpPr txBox="1"/>
          <p:nvPr/>
        </p:nvSpPr>
        <p:spPr>
          <a:xfrm>
            <a:off x="1537447" y="6379304"/>
            <a:ext cx="9144000" cy="461665"/>
          </a:xfrm>
          <a:prstGeom prst="rect">
            <a:avLst/>
          </a:prstGeom>
          <a:noFill/>
          <a:ln>
            <a:noFill/>
          </a:ln>
        </p:spPr>
        <p:txBody>
          <a:bodyPr spcFirstLastPara="1" wrap="square" lIns="91425" tIns="45700" rIns="91425" bIns="45700" anchor="t" anchorCtr="0">
            <a:spAutoFit/>
          </a:bodyPr>
          <a:lstStyle/>
          <a:p>
            <a:pPr algn="ctr"/>
            <a:r>
              <a:rPr lang="en-US" sz="2400" i="1">
                <a:solidFill>
                  <a:srgbClr val="953734"/>
                </a:solidFill>
                <a:latin typeface="Calibri"/>
                <a:ea typeface="Calibri"/>
                <a:cs typeface="Calibri"/>
                <a:sym typeface="Calibri"/>
              </a:rPr>
              <a:t>The Meadows (Green) and Dover Farms (Pink)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p:nvPr/>
        </p:nvSpPr>
        <p:spPr>
          <a:xfrm>
            <a:off x="1524000" y="152401"/>
            <a:ext cx="9144000" cy="954107"/>
          </a:xfrm>
          <a:prstGeom prst="rect">
            <a:avLst/>
          </a:prstGeom>
          <a:noFill/>
          <a:ln>
            <a:noFill/>
          </a:ln>
        </p:spPr>
        <p:txBody>
          <a:bodyPr spcFirstLastPara="1" wrap="square" lIns="91425" tIns="45700" rIns="91425" bIns="45700" anchor="t" anchorCtr="0">
            <a:spAutoFit/>
          </a:bodyPr>
          <a:lstStyle/>
          <a:p>
            <a:pPr algn="ctr"/>
            <a:r>
              <a:rPr lang="en-US" sz="3200" b="1" i="1" dirty="0">
                <a:solidFill>
                  <a:srgbClr val="953734"/>
                </a:solidFill>
                <a:latin typeface="Calibri"/>
                <a:ea typeface="Calibri"/>
                <a:cs typeface="Calibri"/>
                <a:sym typeface="Calibri"/>
              </a:rPr>
              <a:t>HW was then asked to look at Junction Street</a:t>
            </a:r>
            <a:endParaRPr dirty="0"/>
          </a:p>
          <a:p>
            <a:pPr algn="ctr"/>
            <a:r>
              <a:rPr lang="en-US" sz="2400" i="1" dirty="0">
                <a:solidFill>
                  <a:srgbClr val="953734"/>
                </a:solidFill>
                <a:latin typeface="Calibri"/>
                <a:ea typeface="Calibri"/>
                <a:cs typeface="Calibri"/>
                <a:sym typeface="Calibri"/>
              </a:rPr>
              <a:t>Property that was being explored by Pulte Homes in Summer/Fall 2024</a:t>
            </a:r>
            <a:endParaRPr dirty="0"/>
          </a:p>
        </p:txBody>
      </p:sp>
      <p:pic>
        <p:nvPicPr>
          <p:cNvPr id="234" name="Google Shape;234;p21"/>
          <p:cNvPicPr preferRelativeResize="0"/>
          <p:nvPr/>
        </p:nvPicPr>
        <p:blipFill rotWithShape="1">
          <a:blip r:embed="rId3">
            <a:alphaModFix/>
          </a:blip>
          <a:srcRect t="11698" b="11698"/>
          <a:stretch/>
        </p:blipFill>
        <p:spPr>
          <a:xfrm>
            <a:off x="1848759" y="1371600"/>
            <a:ext cx="8494482" cy="4419600"/>
          </a:xfrm>
          <a:prstGeom prst="rect">
            <a:avLst/>
          </a:prstGeom>
          <a:noFill/>
          <a:ln w="25400" cap="flat" cmpd="sng">
            <a:solidFill>
              <a:schemeClr val="accent1"/>
            </a:solidFill>
            <a:prstDash val="solid"/>
            <a:round/>
            <a:headEnd type="none" w="sm" len="sm"/>
            <a:tailEnd type="none" w="sm" len="sm"/>
          </a:ln>
        </p:spPr>
      </p:pic>
      <p:sp>
        <p:nvSpPr>
          <p:cNvPr id="235" name="Google Shape;235;p21"/>
          <p:cNvSpPr/>
          <p:nvPr/>
        </p:nvSpPr>
        <p:spPr>
          <a:xfrm>
            <a:off x="3810000" y="3810000"/>
            <a:ext cx="762000" cy="685800"/>
          </a:xfrm>
          <a:prstGeom prst="star5">
            <a:avLst>
              <a:gd name="adj" fmla="val 19098"/>
              <a:gd name="hf" fmla="val 105146"/>
              <a:gd name="vf" fmla="val 110557"/>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idx="4294967295"/>
          </p:nvPr>
        </p:nvSpPr>
        <p:spPr>
          <a:xfrm>
            <a:off x="922748" y="538166"/>
            <a:ext cx="10346499" cy="1143000"/>
          </a:xfrm>
          <a:prstGeom prst="rect">
            <a:avLst/>
          </a:prstGeom>
          <a:noFill/>
          <a:ln>
            <a:noFill/>
          </a:ln>
        </p:spPr>
        <p:txBody>
          <a:bodyPr spcFirstLastPara="1" wrap="square" lIns="91425" tIns="45700" rIns="91425" bIns="45700" anchor="ctr" anchorCtr="0">
            <a:noAutofit/>
          </a:bodyPr>
          <a:lstStyle/>
          <a:p>
            <a:pPr>
              <a:buClr>
                <a:schemeClr val="dk1"/>
              </a:buClr>
              <a:buSzPct val="100000"/>
            </a:pPr>
            <a:r>
              <a:rPr lang="en-US" sz="4300" b="1" dirty="0"/>
              <a:t>Step 2: </a:t>
            </a:r>
            <a:br>
              <a:rPr lang="en-US" sz="4300" b="1" dirty="0"/>
            </a:br>
            <a:r>
              <a:rPr lang="en-US" sz="4300" b="1" dirty="0"/>
              <a:t>Proposed Dimensional Requirements</a:t>
            </a:r>
            <a:br>
              <a:rPr lang="en-US" sz="4000" dirty="0"/>
            </a:br>
            <a:r>
              <a:rPr lang="en-US" sz="3200" dirty="0"/>
              <a:t>(</a:t>
            </a:r>
            <a:r>
              <a:rPr lang="en-US" sz="3200" i="1" dirty="0"/>
              <a:t>modelled after existing 185-42 Multi-Family Residence District</a:t>
            </a:r>
            <a:r>
              <a:rPr lang="en-US" sz="3200" dirty="0"/>
              <a:t>)</a:t>
            </a:r>
            <a:endParaRPr sz="3200" dirty="0"/>
          </a:p>
        </p:txBody>
      </p:sp>
      <p:sp>
        <p:nvSpPr>
          <p:cNvPr id="3" name="TextBox 2">
            <a:extLst>
              <a:ext uri="{FF2B5EF4-FFF2-40B4-BE49-F238E27FC236}">
                <a16:creationId xmlns:a16="http://schemas.microsoft.com/office/drawing/2014/main" id="{A4A7BF27-90B0-D9FA-A6CC-C0F9F615E6B3}"/>
              </a:ext>
            </a:extLst>
          </p:cNvPr>
          <p:cNvSpPr txBox="1"/>
          <p:nvPr/>
        </p:nvSpPr>
        <p:spPr>
          <a:xfrm>
            <a:off x="801128" y="2113159"/>
            <a:ext cx="10589741" cy="3765133"/>
          </a:xfrm>
          <a:prstGeom prst="rect">
            <a:avLst/>
          </a:prstGeom>
          <a:noFill/>
        </p:spPr>
        <p:txBody>
          <a:bodyPr wrap="square">
            <a:spAutoFit/>
          </a:bodyPr>
          <a:lstStyle/>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Lot Size: 		</a:t>
            </a:r>
            <a:r>
              <a:rPr lang="en-US" sz="2400" b="0" i="0" u="none" strike="noStrike" dirty="0">
                <a:solidFill>
                  <a:srgbClr val="000000"/>
                </a:solidFill>
                <a:effectLst/>
                <a:latin typeface="Calibri" panose="020F0502020204030204" pitchFamily="34" charset="0"/>
                <a:cs typeface="Calibri" panose="020F0502020204030204" pitchFamily="34" charset="0"/>
              </a:rPr>
              <a:t>20,000 SF</a:t>
            </a:r>
            <a:endParaRPr lang="en-US" sz="2400" b="0" dirty="0">
              <a:effectLst/>
              <a:latin typeface="Calibri" panose="020F0502020204030204" pitchFamily="34" charset="0"/>
              <a:cs typeface="Calibri" panose="020F0502020204030204" pitchFamily="34" charset="0"/>
            </a:endParaRPr>
          </a:p>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Street Frontage: 	</a:t>
            </a:r>
            <a:r>
              <a:rPr lang="en-US" sz="2400" b="0" i="0" u="none" strike="noStrike" dirty="0">
                <a:solidFill>
                  <a:srgbClr val="000000"/>
                </a:solidFill>
                <a:effectLst/>
                <a:latin typeface="Calibri" panose="020F0502020204030204" pitchFamily="34" charset="0"/>
                <a:cs typeface="Calibri" panose="020F0502020204030204" pitchFamily="34" charset="0"/>
              </a:rPr>
              <a:t>100 feet</a:t>
            </a:r>
            <a:endParaRPr lang="en-US" sz="2400" b="0" dirty="0">
              <a:effectLst/>
              <a:latin typeface="Calibri" panose="020F0502020204030204" pitchFamily="34" charset="0"/>
              <a:cs typeface="Calibri" panose="020F0502020204030204" pitchFamily="34" charset="0"/>
            </a:endParaRPr>
          </a:p>
          <a:p>
            <a:pPr marL="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Maximum Building Height: 	</a:t>
            </a:r>
            <a:r>
              <a:rPr lang="en-US" sz="2400" b="0" i="0" u="none" strike="noStrike" dirty="0">
                <a:solidFill>
                  <a:srgbClr val="000000"/>
                </a:solidFill>
                <a:effectLst/>
                <a:latin typeface="Calibri" panose="020F0502020204030204" pitchFamily="34" charset="0"/>
                <a:cs typeface="Calibri" panose="020F0502020204030204" pitchFamily="34" charset="0"/>
              </a:rPr>
              <a:t>2.5 stories and 35 feet </a:t>
            </a:r>
          </a:p>
          <a:p>
            <a:pPr marL="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Maximum Lot Coverage: 		</a:t>
            </a:r>
            <a:r>
              <a:rPr lang="en-US" sz="2400" b="0" i="0" u="none" strike="noStrike" dirty="0">
                <a:solidFill>
                  <a:srgbClr val="000000"/>
                </a:solidFill>
                <a:effectLst/>
                <a:latin typeface="Calibri" panose="020F0502020204030204" pitchFamily="34" charset="0"/>
                <a:cs typeface="Calibri" panose="020F0502020204030204" pitchFamily="34" charset="0"/>
              </a:rPr>
              <a:t>25%</a:t>
            </a:r>
            <a:endParaRPr lang="en-US" sz="2400" b="0" dirty="0">
              <a:effectLst/>
              <a:latin typeface="Calibri" panose="020F0502020204030204" pitchFamily="34" charset="0"/>
              <a:cs typeface="Calibri" panose="020F0502020204030204" pitchFamily="34" charset="0"/>
            </a:endParaRPr>
          </a:p>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Open Space: 		</a:t>
            </a:r>
            <a:r>
              <a:rPr lang="en-US" sz="2400" b="0" i="0" u="none" strike="noStrike" dirty="0">
                <a:solidFill>
                  <a:srgbClr val="000000"/>
                </a:solidFill>
                <a:effectLst/>
                <a:latin typeface="Calibri" panose="020F0502020204030204" pitchFamily="34" charset="0"/>
                <a:cs typeface="Calibri" panose="020F0502020204030204" pitchFamily="34" charset="0"/>
              </a:rPr>
              <a:t>40%</a:t>
            </a:r>
            <a:endParaRPr lang="en-US" sz="2400" b="0" dirty="0">
              <a:effectLst/>
              <a:latin typeface="Calibri" panose="020F0502020204030204" pitchFamily="34" charset="0"/>
              <a:cs typeface="Calibri" panose="020F0502020204030204" pitchFamily="34" charset="0"/>
            </a:endParaRPr>
          </a:p>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Setback, Front: 	</a:t>
            </a:r>
            <a:r>
              <a:rPr lang="en-US" sz="2400" b="0" i="0" u="none" strike="noStrike" dirty="0">
                <a:solidFill>
                  <a:srgbClr val="000000"/>
                </a:solidFill>
                <a:effectLst/>
                <a:latin typeface="Calibri" panose="020F0502020204030204" pitchFamily="34" charset="0"/>
                <a:cs typeface="Calibri" panose="020F0502020204030204" pitchFamily="34" charset="0"/>
              </a:rPr>
              <a:t>50 feet</a:t>
            </a:r>
            <a:endParaRPr lang="en-US" sz="2400" b="0" dirty="0">
              <a:effectLst/>
              <a:latin typeface="Calibri" panose="020F0502020204030204" pitchFamily="34" charset="0"/>
              <a:cs typeface="Calibri" panose="020F0502020204030204" pitchFamily="34" charset="0"/>
            </a:endParaRPr>
          </a:p>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Setback, Side: 		</a:t>
            </a:r>
            <a:r>
              <a:rPr lang="en-US" sz="2400" b="0" i="0" u="none" strike="noStrike" dirty="0">
                <a:solidFill>
                  <a:srgbClr val="000000"/>
                </a:solidFill>
                <a:effectLst/>
                <a:latin typeface="Calibri" panose="020F0502020204030204" pitchFamily="34" charset="0"/>
                <a:cs typeface="Calibri" panose="020F0502020204030204" pitchFamily="34" charset="0"/>
              </a:rPr>
              <a:t>50 feet</a:t>
            </a:r>
            <a:endParaRPr lang="en-US" sz="2400" b="0" dirty="0">
              <a:effectLst/>
              <a:latin typeface="Calibri" panose="020F0502020204030204" pitchFamily="34" charset="0"/>
              <a:cs typeface="Calibri" panose="020F0502020204030204" pitchFamily="34" charset="0"/>
            </a:endParaRPr>
          </a:p>
          <a:p>
            <a:pPr indent="457200" rtl="0">
              <a:spcAft>
                <a:spcPts val="800"/>
              </a:spcAft>
            </a:pPr>
            <a:r>
              <a:rPr lang="en-US" sz="2400" b="1" i="0" u="none" strike="noStrike" dirty="0">
                <a:solidFill>
                  <a:srgbClr val="000000"/>
                </a:solidFill>
                <a:effectLst/>
                <a:latin typeface="Calibri" panose="020F0502020204030204" pitchFamily="34" charset="0"/>
                <a:cs typeface="Calibri" panose="020F0502020204030204" pitchFamily="34" charset="0"/>
              </a:rPr>
              <a:t>Minimum Setback, Rear: 		</a:t>
            </a:r>
            <a:r>
              <a:rPr lang="en-US" sz="2400" b="0" i="0" u="none" strike="noStrike" dirty="0">
                <a:solidFill>
                  <a:srgbClr val="000000"/>
                </a:solidFill>
                <a:effectLst/>
                <a:latin typeface="Calibri" panose="020F0502020204030204" pitchFamily="34" charset="0"/>
                <a:cs typeface="Calibri" panose="020F0502020204030204" pitchFamily="34" charset="0"/>
              </a:rPr>
              <a:t>50 feet</a:t>
            </a:r>
            <a:endParaRPr lang="en-US" sz="2400" b="0" dirty="0">
              <a:effectLst/>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909D014A-A1B7-7DDE-86AE-89253FE2144D}"/>
            </a:ext>
          </a:extLst>
        </p:cNvPr>
        <p:cNvGrpSpPr/>
        <p:nvPr/>
      </p:nvGrpSpPr>
      <p:grpSpPr>
        <a:xfrm>
          <a:off x="0" y="0"/>
          <a:ext cx="0" cy="0"/>
          <a:chOff x="0" y="0"/>
          <a:chExt cx="0" cy="0"/>
        </a:xfrm>
      </p:grpSpPr>
      <p:sp>
        <p:nvSpPr>
          <p:cNvPr id="205" name="Google Shape;205;p17">
            <a:extLst>
              <a:ext uri="{FF2B5EF4-FFF2-40B4-BE49-F238E27FC236}">
                <a16:creationId xmlns:a16="http://schemas.microsoft.com/office/drawing/2014/main" id="{DB94F680-D0E5-4D2C-181B-A53B6017CC9C}"/>
              </a:ext>
            </a:extLst>
          </p:cNvPr>
          <p:cNvSpPr txBox="1">
            <a:spLocks noGrp="1"/>
          </p:cNvSpPr>
          <p:nvPr>
            <p:ph type="title" idx="4294967295"/>
          </p:nvPr>
        </p:nvSpPr>
        <p:spPr>
          <a:xfrm>
            <a:off x="922748" y="538166"/>
            <a:ext cx="10346499" cy="1143000"/>
          </a:xfrm>
          <a:prstGeom prst="rect">
            <a:avLst/>
          </a:prstGeom>
          <a:noFill/>
          <a:ln>
            <a:noFill/>
          </a:ln>
        </p:spPr>
        <p:txBody>
          <a:bodyPr spcFirstLastPara="1" wrap="square" lIns="91425" tIns="45700" rIns="91425" bIns="45700" anchor="ctr" anchorCtr="0">
            <a:noAutofit/>
          </a:bodyPr>
          <a:lstStyle/>
          <a:p>
            <a:pPr>
              <a:buClr>
                <a:schemeClr val="dk1"/>
              </a:buClr>
              <a:buSzPct val="100000"/>
            </a:pPr>
            <a:r>
              <a:rPr lang="en-US" sz="4300" b="1" dirty="0"/>
              <a:t>Step 3: </a:t>
            </a:r>
            <a:br>
              <a:rPr lang="en-US" sz="4300" b="1" dirty="0"/>
            </a:br>
            <a:r>
              <a:rPr lang="en-US" sz="4300" b="1" dirty="0"/>
              <a:t>Ensure Zoning Policy Complies with the Law</a:t>
            </a:r>
            <a:br>
              <a:rPr lang="en-US" sz="4000" dirty="0"/>
            </a:br>
            <a:endParaRPr sz="3200" dirty="0"/>
          </a:p>
        </p:txBody>
      </p:sp>
      <p:sp>
        <p:nvSpPr>
          <p:cNvPr id="3" name="TextBox 2">
            <a:extLst>
              <a:ext uri="{FF2B5EF4-FFF2-40B4-BE49-F238E27FC236}">
                <a16:creationId xmlns:a16="http://schemas.microsoft.com/office/drawing/2014/main" id="{71611B83-8234-94A0-68A2-CF8F587E8E72}"/>
              </a:ext>
            </a:extLst>
          </p:cNvPr>
          <p:cNvSpPr txBox="1"/>
          <p:nvPr/>
        </p:nvSpPr>
        <p:spPr>
          <a:xfrm>
            <a:off x="801128" y="2113159"/>
            <a:ext cx="10589741" cy="1015663"/>
          </a:xfrm>
          <a:prstGeom prst="rect">
            <a:avLst/>
          </a:prstGeom>
          <a:noFill/>
        </p:spPr>
        <p:txBody>
          <a:bodyPr wrap="square">
            <a:spAutoFit/>
          </a:bodyPr>
          <a:lstStyle/>
          <a:p>
            <a:pPr marL="457200" indent="-457200">
              <a:buSzPts val="3000"/>
              <a:buFont typeface="Arial"/>
              <a:buChar char="•"/>
            </a:pPr>
            <a:r>
              <a:rPr lang="en-US" sz="3000" dirty="0">
                <a:latin typeface="Calibri"/>
                <a:ea typeface="Calibri"/>
                <a:cs typeface="Calibri"/>
                <a:sym typeface="Calibri"/>
              </a:rPr>
              <a:t>Horsley Witten and Town Counsel reviewed other draft zoning amendment policies to ensure they comply with the law.</a:t>
            </a:r>
            <a:endParaRPr lang="en-US" dirty="0"/>
          </a:p>
        </p:txBody>
      </p:sp>
    </p:spTree>
    <p:extLst>
      <p:ext uri="{BB962C8B-B14F-4D97-AF65-F5344CB8AC3E}">
        <p14:creationId xmlns:p14="http://schemas.microsoft.com/office/powerpoint/2010/main" val="156501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title" idx="4294967295"/>
          </p:nvPr>
        </p:nvSpPr>
        <p:spPr>
          <a:xfrm>
            <a:off x="613775" y="312575"/>
            <a:ext cx="10159000"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b="1" dirty="0"/>
              <a:t>Step 4: Compliance Modelling: </a:t>
            </a:r>
            <a:endParaRPr dirty="0"/>
          </a:p>
        </p:txBody>
      </p:sp>
      <p:sp>
        <p:nvSpPr>
          <p:cNvPr id="308" name="Google Shape;308;p31"/>
          <p:cNvSpPr txBox="1"/>
          <p:nvPr/>
        </p:nvSpPr>
        <p:spPr>
          <a:xfrm>
            <a:off x="613775" y="1318022"/>
            <a:ext cx="10964450" cy="4708941"/>
          </a:xfrm>
          <a:prstGeom prst="rect">
            <a:avLst/>
          </a:prstGeom>
          <a:noFill/>
          <a:ln>
            <a:noFill/>
          </a:ln>
        </p:spPr>
        <p:txBody>
          <a:bodyPr spcFirstLastPara="1" wrap="square" lIns="91425" tIns="45700" rIns="91425" bIns="45700" anchor="t" anchorCtr="0">
            <a:spAutoFit/>
          </a:bodyPr>
          <a:lstStyle/>
          <a:p>
            <a:pPr marL="457200" indent="-457200">
              <a:buSzPts val="3000"/>
              <a:buFont typeface="Arial" panose="020B0604020202020204" pitchFamily="34" charset="0"/>
              <a:buChar char="•"/>
            </a:pPr>
            <a:r>
              <a:rPr lang="en-US" sz="3000" dirty="0">
                <a:latin typeface="Calibri"/>
                <a:ea typeface="Calibri"/>
                <a:cs typeface="Calibri"/>
                <a:sym typeface="Calibri"/>
              </a:rPr>
              <a:t>Released by the State in August 2022</a:t>
            </a:r>
            <a:endParaRPr lang="en-US" dirty="0">
              <a:ea typeface="Calibri"/>
            </a:endParaRPr>
          </a:p>
          <a:p>
            <a:pPr marL="457200" indent="-457200">
              <a:buSzPts val="3000"/>
              <a:buFont typeface="Arial" panose="020B0604020202020204" pitchFamily="34" charset="0"/>
              <a:buChar char="•"/>
            </a:pPr>
            <a:r>
              <a:rPr lang="en-US" sz="3000" dirty="0">
                <a:latin typeface="Calibri"/>
                <a:ea typeface="Calibri"/>
                <a:cs typeface="Calibri"/>
                <a:sym typeface="Calibri"/>
              </a:rPr>
              <a:t>Provides step by step instructions for compliance</a:t>
            </a:r>
            <a:endParaRPr lang="en-US" sz="3000" b="1" dirty="0">
              <a:latin typeface="Calibri"/>
              <a:ea typeface="Calibri"/>
              <a:cs typeface="Calibri"/>
              <a:sym typeface="Calibri"/>
            </a:endParaRPr>
          </a:p>
          <a:p>
            <a:pPr marL="457200" indent="-457200">
              <a:buSzPts val="3000"/>
              <a:buFont typeface="Arial" panose="020B0604020202020204" pitchFamily="34" charset="0"/>
              <a:buChar char="•"/>
            </a:pPr>
            <a:r>
              <a:rPr lang="en-US" sz="3000" dirty="0">
                <a:latin typeface="Calibri"/>
                <a:ea typeface="Calibri"/>
                <a:cs typeface="Calibri"/>
                <a:sym typeface="Calibri"/>
              </a:rPr>
              <a:t>Includes a “Compliance Model” that calculates whether a municipality’s zoning and other policies comply with the law</a:t>
            </a:r>
            <a:endParaRPr dirty="0"/>
          </a:p>
          <a:p>
            <a:pPr marL="342900" indent="-279400">
              <a:buClr>
                <a:schemeClr val="dk1"/>
              </a:buClr>
              <a:buSzPts val="1000"/>
            </a:pPr>
            <a:endParaRPr sz="1200" b="1" i="1" dirty="0">
              <a:latin typeface="Calibri"/>
              <a:ea typeface="Calibri"/>
              <a:cs typeface="Calibri"/>
              <a:sym typeface="Calibri"/>
            </a:endParaRPr>
          </a:p>
          <a:p>
            <a:pPr>
              <a:buSzPts val="2400"/>
            </a:pPr>
            <a:r>
              <a:rPr lang="en-US" sz="2400" dirty="0">
                <a:latin typeface="Calibri"/>
                <a:ea typeface="Calibri"/>
                <a:cs typeface="Calibri"/>
                <a:sym typeface="Calibri"/>
              </a:rPr>
              <a:t>For more information on the requirements related to Section 3A: </a:t>
            </a:r>
            <a:r>
              <a:rPr lang="en-US" sz="24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www.mass.gov/info-details/multi-family-zoning-requirement-for-mbta-communities</a:t>
            </a:r>
            <a:r>
              <a:rPr lang="en-US" sz="2400" dirty="0">
                <a:latin typeface="Calibri"/>
                <a:ea typeface="Calibri"/>
                <a:cs typeface="Calibri"/>
                <a:sym typeface="Calibri"/>
              </a:rPr>
              <a:t> </a:t>
            </a:r>
            <a:endParaRPr dirty="0"/>
          </a:p>
          <a:p>
            <a:pPr>
              <a:buSzPts val="2400"/>
            </a:pPr>
            <a:r>
              <a:rPr lang="en-US" sz="2400" dirty="0">
                <a:latin typeface="Calibri"/>
                <a:ea typeface="Calibri"/>
                <a:cs typeface="Calibri"/>
                <a:sym typeface="Calibri"/>
              </a:rPr>
              <a:t> </a:t>
            </a:r>
            <a:endParaRPr dirty="0"/>
          </a:p>
          <a:p>
            <a:pPr>
              <a:buSzPts val="2400"/>
            </a:pPr>
            <a:r>
              <a:rPr lang="en-US" sz="2400" dirty="0">
                <a:latin typeface="Calibri"/>
                <a:ea typeface="Calibri"/>
                <a:cs typeface="Calibri"/>
                <a:sym typeface="Calibri"/>
              </a:rPr>
              <a:t>Specific compliance guidelines:</a:t>
            </a:r>
            <a:endParaRPr dirty="0"/>
          </a:p>
          <a:p>
            <a:pPr>
              <a:buClr>
                <a:srgbClr val="0000FF"/>
              </a:buClr>
              <a:buSzPts val="2400"/>
            </a:pPr>
            <a:r>
              <a:rPr lang="en-US" sz="24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www.mass.gov/doc/compliance-guidelines-for-multi-family-zoning-districts-under-section-3a-of-the-zoning-act/download</a:t>
            </a:r>
            <a:r>
              <a:rPr lang="en-US" sz="2400" dirty="0">
                <a:latin typeface="Calibri"/>
                <a:ea typeface="Calibri"/>
                <a:cs typeface="Calibri"/>
                <a:sym typeface="Calibri"/>
              </a:rPr>
              <a:t> </a:t>
            </a:r>
            <a:endParaRPr sz="2400" b="1" i="1" dirty="0">
              <a:latin typeface="Calibri"/>
              <a:ea typeface="Calibri"/>
              <a:cs typeface="Calibri"/>
              <a:sym typeface="Calibri"/>
            </a:endParaRPr>
          </a:p>
          <a:p>
            <a:pPr marL="342900" indent="-190500" algn="just">
              <a:buClr>
                <a:schemeClr val="dk1"/>
              </a:buClr>
              <a:buSzPts val="2400"/>
            </a:pPr>
            <a:endParaRPr sz="2400" dirty="0">
              <a:latin typeface="Calibri"/>
              <a:ea typeface="Calibri"/>
              <a:cs typeface="Calibri"/>
              <a:sym typeface="Calibri"/>
            </a:endParaRPr>
          </a:p>
        </p:txBody>
      </p:sp>
    </p:spTree>
    <p:extLst>
      <p:ext uri="{BB962C8B-B14F-4D97-AF65-F5344CB8AC3E}">
        <p14:creationId xmlns:p14="http://schemas.microsoft.com/office/powerpoint/2010/main" val="200242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idx="4294967295"/>
          </p:nvPr>
        </p:nvSpPr>
        <p:spPr>
          <a:xfrm>
            <a:off x="1981200" y="238779"/>
            <a:ext cx="8229600" cy="1020762"/>
          </a:xfrm>
          <a:prstGeom prst="rect">
            <a:avLst/>
          </a:prstGeom>
          <a:noFill/>
          <a:ln>
            <a:noFill/>
          </a:ln>
        </p:spPr>
        <p:txBody>
          <a:bodyPr spcFirstLastPara="1" wrap="square" lIns="91425" tIns="45700" rIns="91425" bIns="45700" anchor="ctr" anchorCtr="0">
            <a:normAutofit fontScale="90000"/>
          </a:bodyPr>
          <a:lstStyle/>
          <a:p>
            <a:pPr algn="ctr">
              <a:buClr>
                <a:schemeClr val="dk1"/>
              </a:buClr>
              <a:buSzPct val="100000"/>
            </a:pPr>
            <a:r>
              <a:rPr lang="en-US" b="1" dirty="0"/>
              <a:t>Run the compliance Model:</a:t>
            </a:r>
            <a:br>
              <a:rPr lang="en-US" b="1" dirty="0"/>
            </a:br>
            <a:r>
              <a:rPr lang="en-US" b="1" dirty="0"/>
              <a:t> </a:t>
            </a:r>
            <a:r>
              <a:rPr lang="en-US" b="1" i="1" dirty="0"/>
              <a:t>What did we learn? </a:t>
            </a:r>
            <a:endParaRPr dirty="0"/>
          </a:p>
        </p:txBody>
      </p:sp>
      <p:graphicFrame>
        <p:nvGraphicFramePr>
          <p:cNvPr id="3" name="Table 2">
            <a:extLst>
              <a:ext uri="{FF2B5EF4-FFF2-40B4-BE49-F238E27FC236}">
                <a16:creationId xmlns:a16="http://schemas.microsoft.com/office/drawing/2014/main" id="{1AA9A992-4E47-749F-398C-BA5216AA031E}"/>
              </a:ext>
            </a:extLst>
          </p:cNvPr>
          <p:cNvGraphicFramePr>
            <a:graphicFrameLocks noGrp="1"/>
          </p:cNvGraphicFramePr>
          <p:nvPr>
            <p:extLst>
              <p:ext uri="{D42A27DB-BD31-4B8C-83A1-F6EECF244321}">
                <p14:modId xmlns:p14="http://schemas.microsoft.com/office/powerpoint/2010/main" val="3693518140"/>
              </p:ext>
            </p:extLst>
          </p:nvPr>
        </p:nvGraphicFramePr>
        <p:xfrm>
          <a:off x="1228726" y="1656431"/>
          <a:ext cx="9958387" cy="3951189"/>
        </p:xfrm>
        <a:graphic>
          <a:graphicData uri="http://schemas.openxmlformats.org/drawingml/2006/table">
            <a:tbl>
              <a:tblPr firstRow="1" bandRow="1">
                <a:tableStyleId>{5C22544A-7EE6-4342-B048-85BDC9FD1C3A}</a:tableStyleId>
              </a:tblPr>
              <a:tblGrid>
                <a:gridCol w="1775927">
                  <a:extLst>
                    <a:ext uri="{9D8B030D-6E8A-4147-A177-3AD203B41FA5}">
                      <a16:colId xmlns:a16="http://schemas.microsoft.com/office/drawing/2014/main" val="3863823363"/>
                    </a:ext>
                  </a:extLst>
                </a:gridCol>
                <a:gridCol w="1894546">
                  <a:extLst>
                    <a:ext uri="{9D8B030D-6E8A-4147-A177-3AD203B41FA5}">
                      <a16:colId xmlns:a16="http://schemas.microsoft.com/office/drawing/2014/main" val="4073575380"/>
                    </a:ext>
                  </a:extLst>
                </a:gridCol>
                <a:gridCol w="1773501">
                  <a:extLst>
                    <a:ext uri="{9D8B030D-6E8A-4147-A177-3AD203B41FA5}">
                      <a16:colId xmlns:a16="http://schemas.microsoft.com/office/drawing/2014/main" val="1507112737"/>
                    </a:ext>
                  </a:extLst>
                </a:gridCol>
                <a:gridCol w="1984543">
                  <a:extLst>
                    <a:ext uri="{9D8B030D-6E8A-4147-A177-3AD203B41FA5}">
                      <a16:colId xmlns:a16="http://schemas.microsoft.com/office/drawing/2014/main" val="2308667128"/>
                    </a:ext>
                  </a:extLst>
                </a:gridCol>
                <a:gridCol w="2529870">
                  <a:extLst>
                    <a:ext uri="{9D8B030D-6E8A-4147-A177-3AD203B41FA5}">
                      <a16:colId xmlns:a16="http://schemas.microsoft.com/office/drawing/2014/main" val="650559075"/>
                    </a:ext>
                  </a:extLst>
                </a:gridCol>
              </a:tblGrid>
              <a:tr h="1267105">
                <a:tc>
                  <a:txBody>
                    <a:bodyPr/>
                    <a:lstStyle/>
                    <a:p>
                      <a:endParaRPr lang="en-US" sz="1800" dirty="0"/>
                    </a:p>
                  </a:txBody>
                  <a:tcPr/>
                </a:tc>
                <a:tc>
                  <a:txBody>
                    <a:bodyPr/>
                    <a:lstStyle/>
                    <a:p>
                      <a:pPr algn="ctr"/>
                      <a:r>
                        <a:rPr lang="en-US" sz="1800" dirty="0"/>
                        <a:t>District Area</a:t>
                      </a:r>
                    </a:p>
                    <a:p>
                      <a:pPr algn="ctr"/>
                      <a:r>
                        <a:rPr lang="en-US" sz="1800" dirty="0"/>
                        <a:t>(no minimum required)</a:t>
                      </a:r>
                    </a:p>
                  </a:txBody>
                  <a:tcPr/>
                </a:tc>
                <a:tc>
                  <a:txBody>
                    <a:bodyPr/>
                    <a:lstStyle/>
                    <a:p>
                      <a:pPr algn="ctr"/>
                      <a:r>
                        <a:rPr lang="en-US" sz="1800" dirty="0"/>
                        <a:t>Modeled Unit Capacity</a:t>
                      </a:r>
                    </a:p>
                    <a:p>
                      <a:pPr algn="ctr"/>
                      <a:r>
                        <a:rPr lang="en-US" sz="1800" dirty="0"/>
                        <a:t>(102 units required)</a:t>
                      </a:r>
                    </a:p>
                  </a:txBody>
                  <a:tcPr/>
                </a:tc>
                <a:tc>
                  <a:txBody>
                    <a:bodyPr/>
                    <a:lstStyle/>
                    <a:p>
                      <a:pPr algn="ctr"/>
                      <a:r>
                        <a:rPr lang="en-US" sz="1800" dirty="0"/>
                        <a:t>Dwelling Unit per Acre</a:t>
                      </a:r>
                    </a:p>
                    <a:p>
                      <a:pPr algn="ctr"/>
                      <a:r>
                        <a:rPr lang="en-US" sz="1800" dirty="0"/>
                        <a:t>(15 required)</a:t>
                      </a:r>
                    </a:p>
                  </a:txBody>
                  <a:tcPr/>
                </a:tc>
                <a:tc>
                  <a:txBody>
                    <a:bodyPr/>
                    <a:lstStyle/>
                    <a:p>
                      <a:pPr algn="ctr"/>
                      <a:r>
                        <a:rPr lang="en-US" sz="1800" dirty="0"/>
                        <a:t>Does this location Comply?</a:t>
                      </a:r>
                    </a:p>
                  </a:txBody>
                  <a:tcPr/>
                </a:tc>
                <a:extLst>
                  <a:ext uri="{0D108BD9-81ED-4DB2-BD59-A6C34878D82A}">
                    <a16:rowId xmlns:a16="http://schemas.microsoft.com/office/drawing/2014/main" val="822458018"/>
                  </a:ext>
                </a:extLst>
              </a:tr>
              <a:tr h="497305">
                <a:tc>
                  <a:txBody>
                    <a:bodyPr/>
                    <a:lstStyle/>
                    <a:p>
                      <a:r>
                        <a:rPr lang="en-US" sz="1800" dirty="0"/>
                        <a:t>County Court</a:t>
                      </a:r>
                    </a:p>
                  </a:txBody>
                  <a:tcPr/>
                </a:tc>
                <a:tc>
                  <a:txBody>
                    <a:bodyPr/>
                    <a:lstStyle/>
                    <a:p>
                      <a:pPr algn="ctr"/>
                      <a:r>
                        <a:rPr lang="en-US" sz="1800" dirty="0"/>
                        <a:t>10 acres</a:t>
                      </a:r>
                    </a:p>
                  </a:txBody>
                  <a:tcPr/>
                </a:tc>
                <a:tc>
                  <a:txBody>
                    <a:bodyPr/>
                    <a:lstStyle/>
                    <a:p>
                      <a:pPr algn="ctr"/>
                      <a:r>
                        <a:rPr lang="en-US" sz="1800" dirty="0"/>
                        <a:t>227</a:t>
                      </a:r>
                    </a:p>
                  </a:txBody>
                  <a:tcPr/>
                </a:tc>
                <a:tc>
                  <a:txBody>
                    <a:bodyPr/>
                    <a:lstStyle/>
                    <a:p>
                      <a:pPr algn="ctr"/>
                      <a:r>
                        <a:rPr lang="en-US" sz="1800" dirty="0"/>
                        <a:t>22.8</a:t>
                      </a:r>
                    </a:p>
                  </a:txBody>
                  <a:tcPr/>
                </a:tc>
                <a:tc>
                  <a:txBody>
                    <a:bodyPr/>
                    <a:lstStyle/>
                    <a:p>
                      <a:pPr algn="ctr"/>
                      <a:r>
                        <a:rPr lang="en-US" sz="1800" dirty="0"/>
                        <a:t>YES</a:t>
                      </a:r>
                    </a:p>
                  </a:txBody>
                  <a:tcPr/>
                </a:tc>
                <a:extLst>
                  <a:ext uri="{0D108BD9-81ED-4DB2-BD59-A6C34878D82A}">
                    <a16:rowId xmlns:a16="http://schemas.microsoft.com/office/drawing/2014/main" val="4017259666"/>
                  </a:ext>
                </a:extLst>
              </a:tr>
              <a:tr h="694864">
                <a:tc>
                  <a:txBody>
                    <a:bodyPr/>
                    <a:lstStyle/>
                    <a:p>
                      <a:r>
                        <a:rPr lang="en-US" sz="1800" dirty="0"/>
                        <a:t>The Pastures at Dover </a:t>
                      </a:r>
                    </a:p>
                  </a:txBody>
                  <a:tcPr/>
                </a:tc>
                <a:tc>
                  <a:txBody>
                    <a:bodyPr/>
                    <a:lstStyle/>
                    <a:p>
                      <a:pPr algn="ctr"/>
                      <a:r>
                        <a:rPr lang="en-US" sz="1800" dirty="0"/>
                        <a:t>3.8 acres</a:t>
                      </a:r>
                    </a:p>
                  </a:txBody>
                  <a:tcPr/>
                </a:tc>
                <a:tc>
                  <a:txBody>
                    <a:bodyPr/>
                    <a:lstStyle/>
                    <a:p>
                      <a:pPr algn="ctr"/>
                      <a:r>
                        <a:rPr lang="en-US" sz="1800" dirty="0"/>
                        <a:t>81</a:t>
                      </a:r>
                    </a:p>
                  </a:txBody>
                  <a:tcPr/>
                </a:tc>
                <a:tc>
                  <a:txBody>
                    <a:bodyPr/>
                    <a:lstStyle/>
                    <a:p>
                      <a:pPr algn="ctr"/>
                      <a:r>
                        <a:rPr lang="en-US" sz="1800" dirty="0"/>
                        <a:t>22</a:t>
                      </a:r>
                    </a:p>
                  </a:txBody>
                  <a:tcPr/>
                </a:tc>
                <a:tc>
                  <a:txBody>
                    <a:bodyPr/>
                    <a:lstStyle/>
                    <a:p>
                      <a:pPr algn="ctr"/>
                      <a:r>
                        <a:rPr lang="en-US" sz="1800" dirty="0"/>
                        <a:t>NO</a:t>
                      </a:r>
                    </a:p>
                  </a:txBody>
                  <a:tcPr/>
                </a:tc>
                <a:extLst>
                  <a:ext uri="{0D108BD9-81ED-4DB2-BD59-A6C34878D82A}">
                    <a16:rowId xmlns:a16="http://schemas.microsoft.com/office/drawing/2014/main" val="2314202302"/>
                  </a:ext>
                </a:extLst>
              </a:tr>
              <a:tr h="497305">
                <a:tc>
                  <a:txBody>
                    <a:bodyPr/>
                    <a:lstStyle/>
                    <a:p>
                      <a:r>
                        <a:rPr lang="en-US" sz="1800" dirty="0"/>
                        <a:t>Dover Farms</a:t>
                      </a:r>
                    </a:p>
                  </a:txBody>
                  <a:tcPr/>
                </a:tc>
                <a:tc>
                  <a:txBody>
                    <a:bodyPr/>
                    <a:lstStyle/>
                    <a:p>
                      <a:pPr algn="ctr"/>
                      <a:r>
                        <a:rPr lang="en-US" sz="1800" dirty="0"/>
                        <a:t>4.9 acres</a:t>
                      </a:r>
                    </a:p>
                  </a:txBody>
                  <a:tcPr/>
                </a:tc>
                <a:tc>
                  <a:txBody>
                    <a:bodyPr/>
                    <a:lstStyle/>
                    <a:p>
                      <a:pPr algn="ctr"/>
                      <a:r>
                        <a:rPr lang="en-US" sz="1800" dirty="0"/>
                        <a:t>11</a:t>
                      </a:r>
                    </a:p>
                  </a:txBody>
                  <a:tcPr/>
                </a:tc>
                <a:tc>
                  <a:txBody>
                    <a:bodyPr/>
                    <a:lstStyle/>
                    <a:p>
                      <a:pPr algn="ctr"/>
                      <a:r>
                        <a:rPr lang="en-US" sz="1800" dirty="0"/>
                        <a:t>2.3</a:t>
                      </a:r>
                    </a:p>
                  </a:txBody>
                  <a:tcPr/>
                </a:tc>
                <a:tc>
                  <a:txBody>
                    <a:bodyPr/>
                    <a:lstStyle/>
                    <a:p>
                      <a:pPr algn="ctr"/>
                      <a:r>
                        <a:rPr lang="en-US" sz="1800" dirty="0"/>
                        <a:t>NO</a:t>
                      </a:r>
                    </a:p>
                  </a:txBody>
                  <a:tcPr/>
                </a:tc>
                <a:extLst>
                  <a:ext uri="{0D108BD9-81ED-4DB2-BD59-A6C34878D82A}">
                    <a16:rowId xmlns:a16="http://schemas.microsoft.com/office/drawing/2014/main" val="2155632524"/>
                  </a:ext>
                </a:extLst>
              </a:tr>
              <a:tr h="497305">
                <a:tc>
                  <a:txBody>
                    <a:bodyPr/>
                    <a:lstStyle/>
                    <a:p>
                      <a:r>
                        <a:rPr lang="en-US" sz="1800" dirty="0"/>
                        <a:t>Junction Street</a:t>
                      </a:r>
                    </a:p>
                  </a:txBody>
                  <a:tcPr/>
                </a:tc>
                <a:tc>
                  <a:txBody>
                    <a:bodyPr/>
                    <a:lstStyle/>
                    <a:p>
                      <a:pPr algn="ctr"/>
                      <a:r>
                        <a:rPr lang="en-US" sz="1800" dirty="0"/>
                        <a:t>17.2 acres</a:t>
                      </a:r>
                    </a:p>
                  </a:txBody>
                  <a:tcPr/>
                </a:tc>
                <a:tc>
                  <a:txBody>
                    <a:bodyPr/>
                    <a:lstStyle/>
                    <a:p>
                      <a:pPr algn="ctr"/>
                      <a:r>
                        <a:rPr lang="en-US" sz="1800" dirty="0"/>
                        <a:t>267</a:t>
                      </a:r>
                    </a:p>
                  </a:txBody>
                  <a:tcPr/>
                </a:tc>
                <a:tc>
                  <a:txBody>
                    <a:bodyPr/>
                    <a:lstStyle/>
                    <a:p>
                      <a:pPr algn="ctr"/>
                      <a:r>
                        <a:rPr lang="en-US" sz="1800" dirty="0"/>
                        <a:t>19.1</a:t>
                      </a:r>
                    </a:p>
                  </a:txBody>
                  <a:tcPr/>
                </a:tc>
                <a:tc>
                  <a:txBody>
                    <a:bodyPr/>
                    <a:lstStyle/>
                    <a:p>
                      <a:pPr algn="ctr"/>
                      <a:r>
                        <a:rPr lang="en-US" sz="1800" dirty="0"/>
                        <a:t>YES</a:t>
                      </a:r>
                    </a:p>
                  </a:txBody>
                  <a:tcPr/>
                </a:tc>
                <a:extLst>
                  <a:ext uri="{0D108BD9-81ED-4DB2-BD59-A6C34878D82A}">
                    <a16:rowId xmlns:a16="http://schemas.microsoft.com/office/drawing/2014/main" val="3888697354"/>
                  </a:ext>
                </a:extLst>
              </a:tr>
              <a:tr h="497305">
                <a:tc>
                  <a:txBody>
                    <a:bodyPr/>
                    <a:lstStyle/>
                    <a:p>
                      <a:r>
                        <a:rPr lang="en-US" sz="1800" dirty="0"/>
                        <a:t>The Meadows</a:t>
                      </a:r>
                    </a:p>
                  </a:txBody>
                  <a:tcPr/>
                </a:tc>
                <a:tc>
                  <a:txBody>
                    <a:bodyPr/>
                    <a:lstStyle/>
                    <a:p>
                      <a:pPr algn="ctr"/>
                      <a:r>
                        <a:rPr lang="en-US" sz="1800" dirty="0"/>
                        <a:t>5.3 acres</a:t>
                      </a:r>
                    </a:p>
                  </a:txBody>
                  <a:tcPr/>
                </a:tc>
                <a:tc>
                  <a:txBody>
                    <a:bodyPr/>
                    <a:lstStyle/>
                    <a:p>
                      <a:pPr algn="ctr"/>
                      <a:r>
                        <a:rPr lang="en-US" sz="1800" dirty="0"/>
                        <a:t>122</a:t>
                      </a:r>
                    </a:p>
                  </a:txBody>
                  <a:tcPr/>
                </a:tc>
                <a:tc>
                  <a:txBody>
                    <a:bodyPr/>
                    <a:lstStyle/>
                    <a:p>
                      <a:pPr algn="ctr"/>
                      <a:r>
                        <a:rPr lang="en-US" sz="1800" dirty="0"/>
                        <a:t>22.8</a:t>
                      </a:r>
                    </a:p>
                  </a:txBody>
                  <a:tcPr/>
                </a:tc>
                <a:tc>
                  <a:txBody>
                    <a:bodyPr/>
                    <a:lstStyle/>
                    <a:p>
                      <a:pPr algn="ctr"/>
                      <a:r>
                        <a:rPr lang="en-US" sz="1800" dirty="0"/>
                        <a:t>YES</a:t>
                      </a:r>
                    </a:p>
                  </a:txBody>
                  <a:tcPr/>
                </a:tc>
                <a:extLst>
                  <a:ext uri="{0D108BD9-81ED-4DB2-BD59-A6C34878D82A}">
                    <a16:rowId xmlns:a16="http://schemas.microsoft.com/office/drawing/2014/main" val="1777229535"/>
                  </a:ext>
                </a:extLst>
              </a:tr>
            </a:tbl>
          </a:graphicData>
        </a:graphic>
      </p:graphicFrame>
      <p:pic>
        <p:nvPicPr>
          <p:cNvPr id="5" name="Picture 4" descr="A green tick in a circle&#10;&#10;AI-generated content may be incorrect.">
            <a:extLst>
              <a:ext uri="{FF2B5EF4-FFF2-40B4-BE49-F238E27FC236}">
                <a16:creationId xmlns:a16="http://schemas.microsoft.com/office/drawing/2014/main" id="{EF38A819-3BA0-BBAF-1D20-632DACB62882}"/>
              </a:ext>
            </a:extLst>
          </p:cNvPr>
          <p:cNvPicPr>
            <a:picLocks noChangeAspect="1"/>
          </p:cNvPicPr>
          <p:nvPr/>
        </p:nvPicPr>
        <p:blipFill>
          <a:blip r:embed="rId3"/>
          <a:stretch>
            <a:fillRect/>
          </a:stretch>
        </p:blipFill>
        <p:spPr>
          <a:xfrm>
            <a:off x="10591958" y="2936383"/>
            <a:ext cx="371316" cy="371316"/>
          </a:xfrm>
          <a:prstGeom prst="rect">
            <a:avLst/>
          </a:prstGeom>
        </p:spPr>
      </p:pic>
      <p:pic>
        <p:nvPicPr>
          <p:cNvPr id="6" name="Picture 5" descr="A green tick in a circle&#10;&#10;AI-generated content may be incorrect.">
            <a:extLst>
              <a:ext uri="{FF2B5EF4-FFF2-40B4-BE49-F238E27FC236}">
                <a16:creationId xmlns:a16="http://schemas.microsoft.com/office/drawing/2014/main" id="{47A49337-8469-B793-0874-419EF034AC85}"/>
              </a:ext>
            </a:extLst>
          </p:cNvPr>
          <p:cNvPicPr>
            <a:picLocks noChangeAspect="1"/>
          </p:cNvPicPr>
          <p:nvPr/>
        </p:nvPicPr>
        <p:blipFill>
          <a:blip r:embed="rId3"/>
          <a:stretch>
            <a:fillRect/>
          </a:stretch>
        </p:blipFill>
        <p:spPr>
          <a:xfrm>
            <a:off x="10591957" y="4622386"/>
            <a:ext cx="371316" cy="371316"/>
          </a:xfrm>
          <a:prstGeom prst="rect">
            <a:avLst/>
          </a:prstGeom>
        </p:spPr>
      </p:pic>
      <p:pic>
        <p:nvPicPr>
          <p:cNvPr id="7" name="Picture 6" descr="A green tick in a circle&#10;&#10;AI-generated content may be incorrect.">
            <a:extLst>
              <a:ext uri="{FF2B5EF4-FFF2-40B4-BE49-F238E27FC236}">
                <a16:creationId xmlns:a16="http://schemas.microsoft.com/office/drawing/2014/main" id="{D2B4A9E4-0D7E-690C-79AE-B8239BACDCF4}"/>
              </a:ext>
            </a:extLst>
          </p:cNvPr>
          <p:cNvPicPr>
            <a:picLocks noChangeAspect="1"/>
          </p:cNvPicPr>
          <p:nvPr/>
        </p:nvPicPr>
        <p:blipFill>
          <a:blip r:embed="rId3"/>
          <a:stretch>
            <a:fillRect/>
          </a:stretch>
        </p:blipFill>
        <p:spPr>
          <a:xfrm>
            <a:off x="10591957" y="5201569"/>
            <a:ext cx="371316" cy="371316"/>
          </a:xfrm>
          <a:prstGeom prst="rect">
            <a:avLst/>
          </a:prstGeom>
        </p:spPr>
      </p:pic>
      <p:pic>
        <p:nvPicPr>
          <p:cNvPr id="9" name="Picture 8" descr="A red circle with a white x in it&#10;&#10;AI-generated content may be incorrect.">
            <a:extLst>
              <a:ext uri="{FF2B5EF4-FFF2-40B4-BE49-F238E27FC236}">
                <a16:creationId xmlns:a16="http://schemas.microsoft.com/office/drawing/2014/main" id="{00C938ED-3082-8991-6C23-1522C8755433}"/>
              </a:ext>
            </a:extLst>
          </p:cNvPr>
          <p:cNvPicPr>
            <a:picLocks noChangeAspect="1"/>
          </p:cNvPicPr>
          <p:nvPr/>
        </p:nvPicPr>
        <p:blipFill>
          <a:blip r:embed="rId4"/>
          <a:stretch>
            <a:fillRect/>
          </a:stretch>
        </p:blipFill>
        <p:spPr>
          <a:xfrm>
            <a:off x="10591956" y="3551902"/>
            <a:ext cx="371316" cy="371316"/>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0ADC076B-3681-377A-519C-BFC52770B245}"/>
              </a:ext>
            </a:extLst>
          </p:cNvPr>
          <p:cNvPicPr>
            <a:picLocks noChangeAspect="1"/>
          </p:cNvPicPr>
          <p:nvPr/>
        </p:nvPicPr>
        <p:blipFill>
          <a:blip r:embed="rId4"/>
          <a:stretch>
            <a:fillRect/>
          </a:stretch>
        </p:blipFill>
        <p:spPr>
          <a:xfrm>
            <a:off x="10591955" y="4131085"/>
            <a:ext cx="371316" cy="3713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txBox="1">
            <a:spLocks noGrp="1"/>
          </p:cNvSpPr>
          <p:nvPr>
            <p:ph type="title" idx="4294967295"/>
          </p:nvPr>
        </p:nvSpPr>
        <p:spPr>
          <a:xfrm>
            <a:off x="630194" y="286995"/>
            <a:ext cx="8229600"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b="1" dirty="0"/>
              <a:t>Next Steps:</a:t>
            </a:r>
            <a:endParaRPr dirty="0"/>
          </a:p>
        </p:txBody>
      </p:sp>
      <p:sp>
        <p:nvSpPr>
          <p:cNvPr id="262" name="Google Shape;262;p25"/>
          <p:cNvSpPr txBox="1"/>
          <p:nvPr/>
        </p:nvSpPr>
        <p:spPr>
          <a:xfrm>
            <a:off x="630194" y="1307757"/>
            <a:ext cx="10527957" cy="4401164"/>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Dover must pass a zoning bylaw update by December 31, 2025, or risk losing necessary grant funding or facing legal action</a:t>
            </a:r>
            <a:endParaRPr dirty="0"/>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Over the next several months, the Town of Dover and Horsley Witten Group will conduct several open information sessions to address resident ideas and feedback</a:t>
            </a:r>
          </a:p>
          <a:p>
            <a:pPr marL="342900" indent="-342900">
              <a:buClr>
                <a:schemeClr val="dk1"/>
              </a:buClr>
              <a:buSzPts val="2800"/>
              <a:buFont typeface="Arial"/>
              <a:buChar char="•"/>
            </a:pPr>
            <a:r>
              <a:rPr lang="en-US" sz="2800" dirty="0">
                <a:solidFill>
                  <a:schemeClr val="dk1"/>
                </a:solidFill>
                <a:latin typeface="Calibri"/>
                <a:cs typeface="Calibri"/>
                <a:sym typeface="Calibri"/>
              </a:rPr>
              <a:t>1</a:t>
            </a:r>
            <a:r>
              <a:rPr lang="en-US" sz="2800" baseline="30000" dirty="0">
                <a:solidFill>
                  <a:schemeClr val="dk1"/>
                </a:solidFill>
                <a:latin typeface="Calibri"/>
                <a:cs typeface="Calibri"/>
                <a:sym typeface="Calibri"/>
              </a:rPr>
              <a:t>st</a:t>
            </a:r>
            <a:r>
              <a:rPr lang="en-US" sz="2800" dirty="0">
                <a:solidFill>
                  <a:schemeClr val="dk1"/>
                </a:solidFill>
                <a:latin typeface="Calibri"/>
                <a:cs typeface="Calibri"/>
                <a:sym typeface="Calibri"/>
              </a:rPr>
              <a:t> Public Information Session: March 25 on Zoom</a:t>
            </a:r>
            <a:endParaRPr dirty="0"/>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Town Survey to collect feedback and input</a:t>
            </a:r>
            <a:endParaRPr sz="28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Special Town Meeting September 29, 2025, to vote on the MBTA Compliance Act Zoning Bylaw</a:t>
            </a: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Simple majority required to approve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title"/>
          </p:nvPr>
        </p:nvSpPr>
        <p:spPr>
          <a:xfrm>
            <a:off x="1981200" y="274638"/>
            <a:ext cx="8229600" cy="1020762"/>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b="1"/>
              <a:t>Discussion</a:t>
            </a:r>
            <a:endParaRPr/>
          </a:p>
        </p:txBody>
      </p:sp>
      <p:sp>
        <p:nvSpPr>
          <p:cNvPr id="269" name="Google Shape;269;p26"/>
          <p:cNvSpPr txBox="1"/>
          <p:nvPr/>
        </p:nvSpPr>
        <p:spPr>
          <a:xfrm>
            <a:off x="2743200" y="2209800"/>
            <a:ext cx="3962400" cy="1077218"/>
          </a:xfrm>
          <a:prstGeom prst="rect">
            <a:avLst/>
          </a:prstGeom>
          <a:noFill/>
          <a:ln>
            <a:noFill/>
          </a:ln>
        </p:spPr>
        <p:txBody>
          <a:bodyPr spcFirstLastPara="1" wrap="square" lIns="91425" tIns="45700" rIns="91425" bIns="45700" anchor="t" anchorCtr="0">
            <a:spAutoFit/>
          </a:bodyPr>
          <a:lstStyle/>
          <a:p>
            <a:r>
              <a:rPr lang="en-US" sz="3200" b="1">
                <a:solidFill>
                  <a:srgbClr val="953734"/>
                </a:solidFill>
                <a:latin typeface="Calibri"/>
                <a:ea typeface="Calibri"/>
                <a:cs typeface="Calibri"/>
                <a:sym typeface="Calibri"/>
              </a:rPr>
              <a:t>Any thoughts or comments?</a:t>
            </a:r>
            <a:endParaRPr/>
          </a:p>
        </p:txBody>
      </p:sp>
      <p:pic>
        <p:nvPicPr>
          <p:cNvPr id="270" name="Google Shape;270;p26" descr="C:\Users\jdavis\AppData\Local\Microsoft\Windows\Temporary Internet Files\Content.IE5\VTMB9PCR\googley-eye-birdie-has-questions[1].png"/>
          <p:cNvPicPr preferRelativeResize="0"/>
          <p:nvPr/>
        </p:nvPicPr>
        <p:blipFill rotWithShape="1">
          <a:blip r:embed="rId3">
            <a:alphaModFix/>
          </a:blip>
          <a:srcRect/>
          <a:stretch/>
        </p:blipFill>
        <p:spPr>
          <a:xfrm>
            <a:off x="7696201" y="2209801"/>
            <a:ext cx="1878179" cy="12262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idx="4294967295"/>
          </p:nvPr>
        </p:nvSpPr>
        <p:spPr>
          <a:xfrm>
            <a:off x="438148" y="152119"/>
            <a:ext cx="10577513" cy="1143000"/>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dirty="0">
                <a:solidFill>
                  <a:srgbClr val="FF0000"/>
                </a:solidFill>
              </a:rPr>
              <a:t>$818,095 in Grants, 2024</a:t>
            </a:r>
            <a:endParaRPr dirty="0">
              <a:solidFill>
                <a:srgbClr val="FF0000"/>
              </a:solidFill>
            </a:endParaRPr>
          </a:p>
        </p:txBody>
      </p:sp>
      <p:sp>
        <p:nvSpPr>
          <p:cNvPr id="127" name="Google Shape;127;p6"/>
          <p:cNvSpPr txBox="1">
            <a:spLocks noGrp="1"/>
          </p:cNvSpPr>
          <p:nvPr>
            <p:ph type="body" idx="4294967295"/>
          </p:nvPr>
        </p:nvSpPr>
        <p:spPr>
          <a:xfrm>
            <a:off x="295275" y="1036918"/>
            <a:ext cx="11601450" cy="4525963"/>
          </a:xfrm>
          <a:prstGeom prst="rect">
            <a:avLst/>
          </a:prstGeom>
          <a:noFill/>
          <a:ln>
            <a:noFill/>
          </a:ln>
        </p:spPr>
        <p:txBody>
          <a:bodyPr spcFirstLastPara="1" wrap="square" lIns="91425" tIns="45700" rIns="91425" bIns="45700" anchor="t" anchorCtr="0">
            <a:normAutofit fontScale="25000" lnSpcReduction="20000"/>
          </a:bodyPr>
          <a:lstStyle/>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Electric Vehicle Incentive Program Public Access Charging Grant: $50,000</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Community Compact Municipal Fiber Grant: $202,168</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Office of Grants and Research: $18,440.78</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Executive Office of Elder Affairs Formula Grant: $20,258</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Community One Stop for Growth Grant: $40,000</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Housing Partnership Grant: $10,000</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911 Grants: $51,573.68</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Executive Office of Public Safety Bulletproof Vest Program Grant: $2,237.50</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Cultural Counsel Grant: $5,500</a:t>
            </a:r>
          </a:p>
          <a:p>
            <a:pPr marL="101600" indent="0" algn="ctr">
              <a:buNone/>
            </a:pPr>
            <a:r>
              <a:rPr lang="en-US" sz="8000" i="0" dirty="0" err="1">
                <a:solidFill>
                  <a:schemeClr val="tx1"/>
                </a:solidFill>
                <a:effectLst/>
                <a:latin typeface="Calibri" panose="020F0502020204030204" pitchFamily="34" charset="0"/>
                <a:cs typeface="Calibri" panose="020F0502020204030204" pitchFamily="34" charset="0"/>
              </a:rPr>
              <a:t>MassTrails</a:t>
            </a:r>
            <a:r>
              <a:rPr lang="en-US" sz="8000" i="0" dirty="0">
                <a:solidFill>
                  <a:schemeClr val="tx1"/>
                </a:solidFill>
                <a:effectLst/>
                <a:latin typeface="Calibri" panose="020F0502020204030204" pitchFamily="34" charset="0"/>
                <a:cs typeface="Calibri" panose="020F0502020204030204" pitchFamily="34" charset="0"/>
              </a:rPr>
              <a:t> Grant: $184,760</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MassDOT Municipal Pavement Grant: $217,261</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Department of Fire Services Firefighter Safety Equipment Grant: $9,896.22</a:t>
            </a:r>
          </a:p>
          <a:p>
            <a:pPr marL="101600" indent="0" algn="ctr">
              <a:buNone/>
            </a:pPr>
            <a:r>
              <a:rPr lang="en-US" sz="8000" i="0" dirty="0">
                <a:solidFill>
                  <a:schemeClr val="tx1"/>
                </a:solidFill>
                <a:effectLst/>
                <a:latin typeface="Calibri" panose="020F0502020204030204" pitchFamily="34" charset="0"/>
                <a:cs typeface="Calibri" panose="020F0502020204030204" pitchFamily="34" charset="0"/>
              </a:rPr>
              <a:t>Massachusetts Department of Environmental Protection Sustainable Materials Recovery Program Grant: $6,000</a:t>
            </a:r>
          </a:p>
          <a:p>
            <a:pPr marL="0" indent="0" algn="ctr">
              <a:spcBef>
                <a:spcPts val="640"/>
              </a:spcBef>
              <a:buClr>
                <a:schemeClr val="dk1"/>
              </a:buClr>
              <a:buSzPts val="320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E4338B79-5214-C4B1-838C-6EA1C6483D2F}"/>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6B4266E9-6435-2E74-0970-C7E8A727ECB5}"/>
              </a:ext>
            </a:extLst>
          </p:cNvPr>
          <p:cNvSpPr txBox="1">
            <a:spLocks noGrp="1"/>
          </p:cNvSpPr>
          <p:nvPr>
            <p:ph type="title" idx="4294967295"/>
          </p:nvPr>
        </p:nvSpPr>
        <p:spPr>
          <a:xfrm>
            <a:off x="652461" y="465418"/>
            <a:ext cx="10577513" cy="1143000"/>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dirty="0">
                <a:solidFill>
                  <a:srgbClr val="FF0000"/>
                </a:solidFill>
              </a:rPr>
              <a:t>$990,075 in Grants, 2023</a:t>
            </a:r>
            <a:endParaRPr dirty="0">
              <a:solidFill>
                <a:srgbClr val="FF0000"/>
              </a:solidFill>
            </a:endParaRPr>
          </a:p>
        </p:txBody>
      </p:sp>
      <p:sp>
        <p:nvSpPr>
          <p:cNvPr id="127" name="Google Shape;127;p6">
            <a:extLst>
              <a:ext uri="{FF2B5EF4-FFF2-40B4-BE49-F238E27FC236}">
                <a16:creationId xmlns:a16="http://schemas.microsoft.com/office/drawing/2014/main" id="{4BA62FD5-05C5-37D9-D816-427A6E509E12}"/>
              </a:ext>
            </a:extLst>
          </p:cNvPr>
          <p:cNvSpPr txBox="1">
            <a:spLocks noGrp="1"/>
          </p:cNvSpPr>
          <p:nvPr>
            <p:ph type="body" idx="4294967295"/>
          </p:nvPr>
        </p:nvSpPr>
        <p:spPr>
          <a:xfrm>
            <a:off x="652460" y="1608419"/>
            <a:ext cx="10738981" cy="4406792"/>
          </a:xfrm>
          <a:prstGeom prst="rect">
            <a:avLst/>
          </a:prstGeom>
          <a:noFill/>
          <a:ln>
            <a:noFill/>
          </a:ln>
        </p:spPr>
        <p:txBody>
          <a:bodyPr spcFirstLastPara="1" wrap="square" lIns="91425" tIns="45700" rIns="91425" bIns="45700" anchor="t" anchorCtr="0">
            <a:normAutofit fontScale="85000" lnSpcReduction="20000"/>
          </a:bodyPr>
          <a:lstStyle/>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Executive Office of Elder Affairs Formula Grant: $18,240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911 Grant: $68,635</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Department of Environmental Protection Grant (stream crossings): $165,000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Department of Environmental Protection Grant (stormwater): $99,000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Economic Development Bill Earmark: $120,000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Sustainable Materials Recovery Program Grant: $7,200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Executive Office of Energy and Environmental Affairs Grant: $12,000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MA Green Communities Competitive Grant Program: $500,000</a:t>
            </a:r>
          </a:p>
          <a:p>
            <a:pPr marL="101600" indent="0" algn="ctr">
              <a:buNone/>
            </a:pPr>
            <a:r>
              <a:rPr lang="en-US" sz="2600" i="0" dirty="0">
                <a:solidFill>
                  <a:schemeClr val="tx1"/>
                </a:solidFill>
                <a:effectLst/>
                <a:latin typeface="Calibri" panose="020F0502020204030204" pitchFamily="34" charset="0"/>
                <a:cs typeface="Calibri" panose="020F0502020204030204" pitchFamily="34" charset="0"/>
              </a:rPr>
              <a:t>These grants were awarded to various departments and projects in the town, including the Council on Aging, Police Department, Planning Board, and Community Center, as well as for environmental and infrastructure improvements</a:t>
            </a:r>
          </a:p>
          <a:p>
            <a:pPr marL="101600" indent="0" algn="l">
              <a:buNone/>
            </a:pPr>
            <a:endParaRPr lang="en-US" sz="3800" b="1" i="0" dirty="0">
              <a:solidFill>
                <a:schemeClr val="tx1"/>
              </a:solidFill>
              <a:effectLst/>
              <a:latin typeface="Calibri" panose="020F0502020204030204" pitchFamily="34" charset="0"/>
              <a:cs typeface="Calibri" panose="020F0502020204030204" pitchFamily="34" charset="0"/>
            </a:endParaRPr>
          </a:p>
          <a:p>
            <a:pPr marL="0" indent="0" algn="ctr">
              <a:spcBef>
                <a:spcPts val="640"/>
              </a:spcBef>
              <a:buClr>
                <a:schemeClr val="dk1"/>
              </a:buClr>
              <a:buSzPts val="3200"/>
              <a:buNone/>
            </a:pPr>
            <a:endParaRPr lang="en-US" dirty="0"/>
          </a:p>
        </p:txBody>
      </p:sp>
    </p:spTree>
    <p:extLst>
      <p:ext uri="{BB962C8B-B14F-4D97-AF65-F5344CB8AC3E}">
        <p14:creationId xmlns:p14="http://schemas.microsoft.com/office/powerpoint/2010/main" val="163092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9E768C77-E165-7695-25B7-D91F788388E1}"/>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E6E6F3A4-6285-9FFE-FF10-4160927A90B1}"/>
              </a:ext>
            </a:extLst>
          </p:cNvPr>
          <p:cNvSpPr txBox="1">
            <a:spLocks noGrp="1"/>
          </p:cNvSpPr>
          <p:nvPr>
            <p:ph type="title" idx="4294967295"/>
          </p:nvPr>
        </p:nvSpPr>
        <p:spPr>
          <a:xfrm>
            <a:off x="652461" y="465418"/>
            <a:ext cx="10577513" cy="1143000"/>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dirty="0">
                <a:solidFill>
                  <a:srgbClr val="FF0000"/>
                </a:solidFill>
              </a:rPr>
              <a:t>$2,368,274 in Grants, 2022</a:t>
            </a:r>
            <a:endParaRPr dirty="0">
              <a:solidFill>
                <a:srgbClr val="FF0000"/>
              </a:solidFill>
            </a:endParaRPr>
          </a:p>
        </p:txBody>
      </p:sp>
      <p:sp>
        <p:nvSpPr>
          <p:cNvPr id="127" name="Google Shape;127;p6">
            <a:extLst>
              <a:ext uri="{FF2B5EF4-FFF2-40B4-BE49-F238E27FC236}">
                <a16:creationId xmlns:a16="http://schemas.microsoft.com/office/drawing/2014/main" id="{C9A4B999-735D-1910-F407-BF6ABA9C66F0}"/>
              </a:ext>
            </a:extLst>
          </p:cNvPr>
          <p:cNvSpPr txBox="1">
            <a:spLocks noGrp="1"/>
          </p:cNvSpPr>
          <p:nvPr>
            <p:ph type="body" idx="4294967295"/>
          </p:nvPr>
        </p:nvSpPr>
        <p:spPr>
          <a:xfrm>
            <a:off x="652460" y="1608418"/>
            <a:ext cx="10577513" cy="4525963"/>
          </a:xfrm>
          <a:prstGeom prst="rect">
            <a:avLst/>
          </a:prstGeom>
          <a:noFill/>
          <a:ln>
            <a:noFill/>
          </a:ln>
        </p:spPr>
        <p:txBody>
          <a:bodyPr spcFirstLastPara="1" wrap="square" lIns="91425" tIns="45700" rIns="91425" bIns="45700" anchor="t" anchorCtr="0">
            <a:normAutofit/>
          </a:bodyPr>
          <a:lstStyle/>
          <a:p>
            <a:pPr marL="101600" indent="0" algn="ctr">
              <a:buNone/>
            </a:pPr>
            <a:r>
              <a:rPr lang="en-US" dirty="0"/>
              <a:t>Federal Omnibus Spending Bill: $2,000,000</a:t>
            </a:r>
          </a:p>
          <a:p>
            <a:pPr marL="101600" indent="0" algn="ctr">
              <a:buNone/>
            </a:pPr>
            <a:r>
              <a:rPr lang="en-US" dirty="0"/>
              <a:t>MA Division of Ecological Restoration: $60,000</a:t>
            </a:r>
          </a:p>
          <a:p>
            <a:pPr marL="101600" indent="0" algn="ctr">
              <a:buNone/>
            </a:pPr>
            <a:r>
              <a:rPr lang="en-US" dirty="0"/>
              <a:t>MA Executive Office of Energy and Environmental Affairs: $75,000</a:t>
            </a:r>
          </a:p>
          <a:p>
            <a:pPr marL="101600" indent="0" algn="ctr">
              <a:buNone/>
            </a:pPr>
            <a:r>
              <a:rPr lang="en-US" dirty="0"/>
              <a:t>MA Commonwealth Compact: $113,274</a:t>
            </a:r>
          </a:p>
          <a:p>
            <a:pPr marL="101600" indent="0" algn="ctr">
              <a:buNone/>
            </a:pPr>
            <a:r>
              <a:rPr lang="en-US" dirty="0"/>
              <a:t>MA Omnibus Spending Bill: $120,000</a:t>
            </a:r>
          </a:p>
          <a:p>
            <a:pPr marL="101600" indent="0" algn="ctr">
              <a:buNone/>
            </a:pPr>
            <a:endParaRPr lang="en-US" dirty="0"/>
          </a:p>
          <a:p>
            <a:pPr marL="101600" indent="0" algn="ctr">
              <a:buNone/>
            </a:pPr>
            <a:r>
              <a:rPr lang="en-US" dirty="0"/>
              <a:t>These grants were awarded for various projects including the design of the Centre Street bridge, a feasibility study for culvert replacement, a water sustainability study, installation of fiberoptic network in municipal buildings, and water main repairs.</a:t>
            </a:r>
          </a:p>
          <a:p>
            <a:pPr marL="101600" indent="0" algn="l">
              <a:buNone/>
            </a:pPr>
            <a:endParaRPr lang="en-US" sz="3800" b="1" i="0" dirty="0">
              <a:solidFill>
                <a:schemeClr val="tx1"/>
              </a:solidFill>
              <a:effectLst/>
              <a:latin typeface="Calibri" panose="020F0502020204030204" pitchFamily="34" charset="0"/>
              <a:cs typeface="Calibri" panose="020F0502020204030204" pitchFamily="34" charset="0"/>
            </a:endParaRPr>
          </a:p>
          <a:p>
            <a:pPr marL="0" indent="0" algn="ctr">
              <a:spcBef>
                <a:spcPts val="640"/>
              </a:spcBef>
              <a:buClr>
                <a:schemeClr val="dk1"/>
              </a:buClr>
              <a:buSzPts val="3200"/>
              <a:buNone/>
            </a:pPr>
            <a:endParaRPr lang="en-US" dirty="0"/>
          </a:p>
        </p:txBody>
      </p:sp>
    </p:spTree>
    <p:extLst>
      <p:ext uri="{BB962C8B-B14F-4D97-AF65-F5344CB8AC3E}">
        <p14:creationId xmlns:p14="http://schemas.microsoft.com/office/powerpoint/2010/main" val="114790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75FB7A88-5036-839B-E265-24EC5FB671F7}"/>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1D674B73-42E4-C875-E23A-B8F6BFCED8AC}"/>
              </a:ext>
            </a:extLst>
          </p:cNvPr>
          <p:cNvSpPr txBox="1">
            <a:spLocks noGrp="1"/>
          </p:cNvSpPr>
          <p:nvPr>
            <p:ph type="title" idx="4294967295"/>
          </p:nvPr>
        </p:nvSpPr>
        <p:spPr>
          <a:xfrm>
            <a:off x="652461" y="465418"/>
            <a:ext cx="10577513" cy="1143000"/>
          </a:xfrm>
          <a:prstGeom prst="rect">
            <a:avLst/>
          </a:prstGeom>
          <a:noFill/>
          <a:ln>
            <a:noFill/>
          </a:ln>
        </p:spPr>
        <p:txBody>
          <a:bodyPr spcFirstLastPara="1" wrap="square" lIns="91425" tIns="45700" rIns="91425" bIns="45700" anchor="ctr" anchorCtr="0">
            <a:normAutofit/>
          </a:bodyPr>
          <a:lstStyle/>
          <a:p>
            <a:pPr algn="ctr">
              <a:buClr>
                <a:schemeClr val="dk1"/>
              </a:buClr>
              <a:buSzPts val="4400"/>
            </a:pPr>
            <a:r>
              <a:rPr lang="en-US" dirty="0">
                <a:solidFill>
                  <a:srgbClr val="FF0000"/>
                </a:solidFill>
              </a:rPr>
              <a:t>Future Funding?</a:t>
            </a:r>
            <a:endParaRPr dirty="0">
              <a:solidFill>
                <a:srgbClr val="FF0000"/>
              </a:solidFill>
            </a:endParaRPr>
          </a:p>
        </p:txBody>
      </p:sp>
      <p:sp>
        <p:nvSpPr>
          <p:cNvPr id="127" name="Google Shape;127;p6">
            <a:extLst>
              <a:ext uri="{FF2B5EF4-FFF2-40B4-BE49-F238E27FC236}">
                <a16:creationId xmlns:a16="http://schemas.microsoft.com/office/drawing/2014/main" id="{B8F30D7E-9C50-2BB2-84B2-33C3E04AE9CE}"/>
              </a:ext>
            </a:extLst>
          </p:cNvPr>
          <p:cNvSpPr txBox="1">
            <a:spLocks noGrp="1"/>
          </p:cNvSpPr>
          <p:nvPr>
            <p:ph type="body" idx="4294967295"/>
          </p:nvPr>
        </p:nvSpPr>
        <p:spPr>
          <a:xfrm>
            <a:off x="4781547" y="1336956"/>
            <a:ext cx="10577513" cy="4525963"/>
          </a:xfrm>
          <a:prstGeom prst="rect">
            <a:avLst/>
          </a:prstGeom>
          <a:noFill/>
          <a:ln>
            <a:noFill/>
          </a:ln>
        </p:spPr>
        <p:txBody>
          <a:bodyPr spcFirstLastPara="1" wrap="square" lIns="91425" tIns="45700" rIns="91425" bIns="45700" anchor="t" anchorCtr="0">
            <a:normAutofit/>
          </a:bodyPr>
          <a:lstStyle/>
          <a:p>
            <a:pPr marL="101600" indent="0" algn="l">
              <a:buNone/>
            </a:pPr>
            <a:endParaRPr lang="en-US" sz="3800" b="1" i="0" dirty="0">
              <a:solidFill>
                <a:schemeClr val="tx1"/>
              </a:solidFill>
              <a:effectLst/>
              <a:latin typeface="Calibri" panose="020F0502020204030204" pitchFamily="34" charset="0"/>
              <a:cs typeface="Calibri" panose="020F0502020204030204" pitchFamily="34" charset="0"/>
            </a:endParaRPr>
          </a:p>
          <a:p>
            <a:pPr marL="0" indent="0" algn="ctr">
              <a:spcBef>
                <a:spcPts val="640"/>
              </a:spcBef>
              <a:buClr>
                <a:schemeClr val="dk1"/>
              </a:buClr>
              <a:buSzPts val="3200"/>
              <a:buNone/>
            </a:pPr>
            <a:endParaRPr lang="en-US" dirty="0"/>
          </a:p>
        </p:txBody>
      </p:sp>
      <p:sp>
        <p:nvSpPr>
          <p:cNvPr id="2" name="TextBox 1">
            <a:extLst>
              <a:ext uri="{FF2B5EF4-FFF2-40B4-BE49-F238E27FC236}">
                <a16:creationId xmlns:a16="http://schemas.microsoft.com/office/drawing/2014/main" id="{1DE9EEB8-1342-CD8C-39A0-005CCF75D1CA}"/>
              </a:ext>
            </a:extLst>
          </p:cNvPr>
          <p:cNvSpPr txBox="1"/>
          <p:nvPr/>
        </p:nvSpPr>
        <p:spPr>
          <a:xfrm>
            <a:off x="785813" y="1800225"/>
            <a:ext cx="10172700" cy="2306401"/>
          </a:xfrm>
          <a:prstGeom prst="rect">
            <a:avLst/>
          </a:prstGeom>
          <a:noFill/>
        </p:spPr>
        <p:txBody>
          <a:bodyPr wrap="square" rtlCol="0">
            <a:spAutoFit/>
          </a:bodyPr>
          <a:lstStyle/>
          <a:p>
            <a:pPr marL="0" marR="0" algn="ctr">
              <a:lnSpc>
                <a:spcPct val="107000"/>
              </a:lnSpc>
              <a:spcBef>
                <a:spcPts val="1200"/>
              </a:spcBef>
              <a:spcAft>
                <a:spcPts val="800"/>
              </a:spcAft>
            </a:pPr>
            <a:r>
              <a:rPr lang="en-US" sz="2800" i="1" dirty="0">
                <a:effectLst/>
                <a:latin typeface="Calibri" panose="020F0502020204030204" pitchFamily="34" charset="0"/>
                <a:ea typeface="Times New Roman" panose="02020603050405020304" pitchFamily="18" charset="0"/>
                <a:cs typeface="Calibri" panose="020F0502020204030204" pitchFamily="34" charset="0"/>
              </a:rPr>
              <a:t>Online Permitting Software:</a:t>
            </a:r>
            <a:r>
              <a:rPr lang="en-US" sz="2800" i="1" dirty="0">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Up to $200,000</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1200"/>
              </a:spcBef>
              <a:spcAft>
                <a:spcPts val="800"/>
              </a:spcAft>
            </a:pPr>
            <a:r>
              <a:rPr lang="en-US" sz="2800" i="1" dirty="0">
                <a:effectLst/>
                <a:latin typeface="Calibri" panose="020F0502020204030204" pitchFamily="34" charset="0"/>
                <a:ea typeface="Times New Roman" panose="02020603050405020304" pitchFamily="18" charset="0"/>
                <a:cs typeface="Calibri" panose="020F0502020204030204" pitchFamily="34" charset="0"/>
              </a:rPr>
              <a:t>Centre Street Bridge Construction:</a:t>
            </a:r>
            <a:r>
              <a:rPr lang="en-US" sz="2800" i="1" dirty="0">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Up to $12,953,780</a:t>
            </a:r>
          </a:p>
          <a:p>
            <a:pPr marL="0" marR="0" algn="ctr">
              <a:lnSpc>
                <a:spcPct val="107000"/>
              </a:lnSpc>
              <a:spcBef>
                <a:spcPts val="1200"/>
              </a:spcBef>
              <a:spcAft>
                <a:spcPts val="800"/>
              </a:spcAft>
            </a:pPr>
            <a:r>
              <a:rPr lang="en-US" sz="2800" dirty="0">
                <a:latin typeface="Calibri" panose="020F0502020204030204" pitchFamily="34" charset="0"/>
                <a:ea typeface="Calibri" panose="020F0502020204030204" pitchFamily="34" charset="0"/>
                <a:cs typeface="Calibri" panose="020F0502020204030204" pitchFamily="34" charset="0"/>
              </a:rPr>
              <a:t>This list is in development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00620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8"/>
          <p:cNvSpPr txBox="1">
            <a:spLocks noGrp="1"/>
          </p:cNvSpPr>
          <p:nvPr>
            <p:ph type="title" idx="4294967295"/>
          </p:nvPr>
        </p:nvSpPr>
        <p:spPr>
          <a:xfrm>
            <a:off x="614949" y="295929"/>
            <a:ext cx="10272125" cy="1020762"/>
          </a:xfrm>
          <a:prstGeom prst="rect">
            <a:avLst/>
          </a:prstGeom>
          <a:noFill/>
          <a:ln>
            <a:noFill/>
          </a:ln>
        </p:spPr>
        <p:txBody>
          <a:bodyPr spcFirstLastPara="1" wrap="square" lIns="91425" tIns="45700" rIns="91425" bIns="45700" anchor="ctr" anchorCtr="0">
            <a:normAutofit fontScale="90000"/>
          </a:bodyPr>
          <a:lstStyle/>
          <a:p>
            <a:pPr>
              <a:buClr>
                <a:schemeClr val="dk1"/>
              </a:buClr>
              <a:buSzPct val="100000"/>
            </a:pPr>
            <a:r>
              <a:rPr lang="en-US" dirty="0"/>
              <a:t>Legal Backdrop: </a:t>
            </a:r>
            <a:br>
              <a:rPr lang="en-US" dirty="0"/>
            </a:br>
            <a:r>
              <a:rPr lang="en-US" dirty="0"/>
              <a:t>The Court has ruled on this issue</a:t>
            </a:r>
            <a:endParaRPr dirty="0"/>
          </a:p>
        </p:txBody>
      </p:sp>
      <p:sp>
        <p:nvSpPr>
          <p:cNvPr id="283" name="Google Shape;283;p28"/>
          <p:cNvSpPr txBox="1"/>
          <p:nvPr/>
        </p:nvSpPr>
        <p:spPr>
          <a:xfrm>
            <a:off x="614949" y="1995192"/>
            <a:ext cx="11437504" cy="3231614"/>
          </a:xfrm>
          <a:prstGeom prst="rect">
            <a:avLst/>
          </a:prstGeom>
          <a:noFill/>
          <a:ln>
            <a:noFill/>
          </a:ln>
        </p:spPr>
        <p:txBody>
          <a:bodyPr spcFirstLastPara="1" wrap="square" lIns="91425" tIns="45700" rIns="91425" bIns="45700" anchor="t" anchorCtr="0">
            <a:spAutoFit/>
          </a:bodyPr>
          <a:lstStyle/>
          <a:p>
            <a:pPr marL="457200" indent="-457200">
              <a:buSzPts val="3000"/>
              <a:buFont typeface="Arial" panose="020B0604020202020204" pitchFamily="34" charset="0"/>
              <a:buChar char="•"/>
            </a:pPr>
            <a:r>
              <a:rPr lang="en-US" sz="3400" dirty="0">
                <a:latin typeface="Calibri"/>
                <a:ea typeface="Calibri"/>
                <a:cs typeface="Calibri"/>
                <a:sym typeface="Calibri"/>
              </a:rPr>
              <a:t>Voters in the Town of Milton rejected MBTA Zoning </a:t>
            </a:r>
          </a:p>
          <a:p>
            <a:pPr marL="457200" indent="-457200">
              <a:buSzPts val="3000"/>
              <a:buFont typeface="Arial" panose="020B0604020202020204" pitchFamily="34" charset="0"/>
              <a:buChar char="•"/>
            </a:pPr>
            <a:r>
              <a:rPr lang="en-US" sz="3400" dirty="0">
                <a:latin typeface="Calibri"/>
                <a:ea typeface="Calibri"/>
                <a:cs typeface="Calibri"/>
                <a:sym typeface="Calibri"/>
              </a:rPr>
              <a:t>The Attorney General then filed a lawsuit against the Town</a:t>
            </a:r>
          </a:p>
          <a:p>
            <a:pPr marL="457200" indent="-457200">
              <a:buSzPts val="3000"/>
              <a:buFont typeface="Arial" panose="020B0604020202020204" pitchFamily="34" charset="0"/>
              <a:buChar char="•"/>
            </a:pPr>
            <a:r>
              <a:rPr lang="en-US" sz="3400" dirty="0">
                <a:latin typeface="Calibri"/>
                <a:ea typeface="Calibri"/>
                <a:cs typeface="Calibri"/>
                <a:sym typeface="Calibri"/>
              </a:rPr>
              <a:t>On January 8th, 2025, the MA Supreme Judicial Court issued a landmark decision on this case:  </a:t>
            </a:r>
            <a:r>
              <a:rPr lang="en-US" sz="3400" i="1" dirty="0">
                <a:solidFill>
                  <a:srgbClr val="FF0000"/>
                </a:solidFill>
                <a:latin typeface="Calibri"/>
                <a:ea typeface="Calibri"/>
                <a:cs typeface="Calibri"/>
                <a:sym typeface="Calibri"/>
              </a:rPr>
              <a:t>all MBTA Communities are required to comply with the law, and the attorney general has authority to enforce it.</a:t>
            </a:r>
            <a:endParaRPr sz="3400" i="1" dirty="0">
              <a:solidFill>
                <a:srgbClr val="FF0000"/>
              </a:solidFill>
            </a:endParaRPr>
          </a:p>
        </p:txBody>
      </p:sp>
    </p:spTree>
    <p:extLst>
      <p:ext uri="{BB962C8B-B14F-4D97-AF65-F5344CB8AC3E}">
        <p14:creationId xmlns:p14="http://schemas.microsoft.com/office/powerpoint/2010/main" val="345412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idx="4294967295"/>
          </p:nvPr>
        </p:nvSpPr>
        <p:spPr>
          <a:xfrm>
            <a:off x="652462" y="330398"/>
            <a:ext cx="8229600"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dirty="0"/>
              <a:t>Why is the State doing this?</a:t>
            </a:r>
            <a:endParaRPr dirty="0"/>
          </a:p>
        </p:txBody>
      </p:sp>
      <p:sp>
        <p:nvSpPr>
          <p:cNvPr id="134" name="Google Shape;134;p7"/>
          <p:cNvSpPr txBox="1"/>
          <p:nvPr/>
        </p:nvSpPr>
        <p:spPr>
          <a:xfrm>
            <a:off x="652462" y="1233886"/>
            <a:ext cx="9977438" cy="3816389"/>
          </a:xfrm>
          <a:prstGeom prst="rect">
            <a:avLst/>
          </a:prstGeom>
          <a:noFill/>
          <a:ln>
            <a:noFill/>
          </a:ln>
        </p:spPr>
        <p:txBody>
          <a:bodyPr spcFirstLastPara="1" wrap="square" lIns="91425" tIns="45700" rIns="91425" bIns="45700" anchor="t" anchorCtr="0">
            <a:spAutoFit/>
          </a:bodyPr>
          <a:lstStyle/>
          <a:p>
            <a:pPr marL="457200" indent="-457200">
              <a:buSzPts val="3200"/>
              <a:buFont typeface="Arial"/>
              <a:buChar char="•"/>
            </a:pPr>
            <a:r>
              <a:rPr lang="en-US" sz="3200" dirty="0">
                <a:latin typeface="Calibri" panose="020F0502020204030204" pitchFamily="34" charset="0"/>
                <a:ea typeface="Calibri"/>
                <a:cs typeface="Calibri" panose="020F0502020204030204" pitchFamily="34" charset="0"/>
                <a:sym typeface="Calibri"/>
              </a:rPr>
              <a:t>Encourage more housing to be built</a:t>
            </a:r>
            <a:endParaRPr sz="3200" dirty="0">
              <a:latin typeface="Calibri" panose="020F0502020204030204" pitchFamily="34" charset="0"/>
              <a:cs typeface="Calibri" panose="020F0502020204030204" pitchFamily="34" charset="0"/>
            </a:endParaRPr>
          </a:p>
          <a:p>
            <a:pPr marL="457200" indent="-457200">
              <a:buSzPts val="3200"/>
              <a:buFont typeface="Arial"/>
              <a:buChar char="•"/>
            </a:pPr>
            <a:r>
              <a:rPr lang="en-US" sz="3200" dirty="0">
                <a:latin typeface="Calibri" panose="020F0502020204030204" pitchFamily="34" charset="0"/>
                <a:ea typeface="Calibri"/>
                <a:cs typeface="Calibri" panose="020F0502020204030204" pitchFamily="34" charset="0"/>
                <a:sym typeface="Calibri"/>
              </a:rPr>
              <a:t>Remove barriers to multi-family residential near transit</a:t>
            </a:r>
            <a:endParaRPr sz="3200" dirty="0">
              <a:latin typeface="Calibri" panose="020F0502020204030204" pitchFamily="34" charset="0"/>
              <a:cs typeface="Calibri" panose="020F0502020204030204" pitchFamily="34" charset="0"/>
            </a:endParaRPr>
          </a:p>
          <a:p>
            <a:pPr marL="457200" indent="-457200">
              <a:buSzPts val="3200"/>
              <a:buFont typeface="Arial"/>
              <a:buChar char="•"/>
            </a:pPr>
            <a:r>
              <a:rPr lang="en-US" sz="3200" dirty="0">
                <a:latin typeface="Calibri" panose="020F0502020204030204" pitchFamily="34" charset="0"/>
                <a:ea typeface="Calibri"/>
                <a:cs typeface="Calibri" panose="020F0502020204030204" pitchFamily="34" charset="0"/>
                <a:sym typeface="Calibri"/>
              </a:rPr>
              <a:t>Streamline the approvals process</a:t>
            </a:r>
            <a:endParaRPr sz="3200" dirty="0">
              <a:latin typeface="Calibri" panose="020F0502020204030204" pitchFamily="34" charset="0"/>
              <a:cs typeface="Calibri" panose="020F0502020204030204" pitchFamily="34" charset="0"/>
            </a:endParaRPr>
          </a:p>
          <a:p>
            <a:pPr marL="914400" lvl="1" indent="-457200">
              <a:buSzPts val="3200"/>
              <a:buFont typeface="Arial"/>
              <a:buChar char="•"/>
            </a:pPr>
            <a:r>
              <a:rPr lang="en-US" sz="3200" dirty="0">
                <a:latin typeface="Calibri" panose="020F0502020204030204" pitchFamily="34" charset="0"/>
                <a:ea typeface="Calibri"/>
                <a:cs typeface="Calibri" panose="020F0502020204030204" pitchFamily="34" charset="0"/>
                <a:sym typeface="Calibri"/>
              </a:rPr>
              <a:t>Most multi-family housing in Massachusetts is subject to town-specific, unpredictable, time-consuming permitting processes. </a:t>
            </a:r>
            <a:endParaRPr sz="3200" dirty="0">
              <a:latin typeface="Calibri" panose="020F0502020204030204" pitchFamily="34" charset="0"/>
              <a:ea typeface="Calibri"/>
              <a:cs typeface="Calibri" panose="020F0502020204030204" pitchFamily="34" charset="0"/>
              <a:sym typeface="Calibri"/>
            </a:endParaRPr>
          </a:p>
          <a:p>
            <a:pPr marL="914400" lvl="1" indent="-457200">
              <a:buSzPts val="3200"/>
              <a:buFont typeface="Arial"/>
              <a:buChar char="•"/>
            </a:pPr>
            <a:r>
              <a:rPr lang="en-US" sz="3200" dirty="0">
                <a:latin typeface="Calibri" panose="020F0502020204030204" pitchFamily="34" charset="0"/>
                <a:ea typeface="Calibri"/>
                <a:cs typeface="Calibri" panose="020F0502020204030204" pitchFamily="34" charset="0"/>
                <a:sym typeface="Calibri"/>
              </a:rPr>
              <a:t>Often requires a special permit, rezoning, or a 40B</a:t>
            </a:r>
            <a:endParaRPr sz="3200" dirty="0">
              <a:solidFill>
                <a:srgbClr val="953734"/>
              </a:solidFill>
              <a:latin typeface="Calibri" panose="020F0502020204030204" pitchFamily="34" charset="0"/>
              <a:ea typeface="Calibri"/>
              <a:cs typeface="Calibri" panose="020F0502020204030204" pitchFamily="34" charset="0"/>
              <a:sym typeface="Calibri"/>
            </a:endParaRPr>
          </a:p>
          <a:p>
            <a:pPr>
              <a:buClr>
                <a:schemeClr val="dk1"/>
              </a:buClr>
              <a:buSzPts val="1800"/>
            </a:pPr>
            <a:endParaRPr sz="18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idx="4294967295"/>
          </p:nvPr>
        </p:nvSpPr>
        <p:spPr>
          <a:xfrm>
            <a:off x="666750" y="325418"/>
            <a:ext cx="8229600" cy="1020762"/>
          </a:xfrm>
          <a:prstGeom prst="rect">
            <a:avLst/>
          </a:prstGeom>
          <a:noFill/>
          <a:ln>
            <a:noFill/>
          </a:ln>
        </p:spPr>
        <p:txBody>
          <a:bodyPr spcFirstLastPara="1" wrap="square" lIns="91425" tIns="45700" rIns="91425" bIns="45700" anchor="ctr" anchorCtr="0">
            <a:normAutofit/>
          </a:bodyPr>
          <a:lstStyle/>
          <a:p>
            <a:pPr>
              <a:buClr>
                <a:schemeClr val="dk1"/>
              </a:buClr>
              <a:buSzPts val="4400"/>
            </a:pPr>
            <a:r>
              <a:rPr lang="en-US" b="1" dirty="0"/>
              <a:t>177 Cities &amp; Towns</a:t>
            </a:r>
            <a:endParaRPr dirty="0"/>
          </a:p>
        </p:txBody>
      </p:sp>
      <p:graphicFrame>
        <p:nvGraphicFramePr>
          <p:cNvPr id="141" name="Google Shape;141;p8"/>
          <p:cNvGraphicFramePr/>
          <p:nvPr>
            <p:extLst>
              <p:ext uri="{D42A27DB-BD31-4B8C-83A1-F6EECF244321}">
                <p14:modId xmlns:p14="http://schemas.microsoft.com/office/powerpoint/2010/main" val="3364993068"/>
              </p:ext>
            </p:extLst>
          </p:nvPr>
        </p:nvGraphicFramePr>
        <p:xfrm>
          <a:off x="2286000" y="1639887"/>
          <a:ext cx="7620000" cy="4254520"/>
        </p:xfrm>
        <a:graphic>
          <a:graphicData uri="http://schemas.openxmlformats.org/drawingml/2006/table">
            <a:tbl>
              <a:tblPr firstRow="1" bandRow="1">
                <a:noFill/>
              </a:tblPr>
              <a:tblGrid>
                <a:gridCol w="2286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755650">
                <a:tc>
                  <a:txBody>
                    <a:bodyPr/>
                    <a:lstStyle/>
                    <a:p>
                      <a:pPr marL="0" marR="0" lvl="0" indent="0" algn="l" rtl="0">
                        <a:spcBef>
                          <a:spcPts val="0"/>
                        </a:spcBef>
                        <a:spcAft>
                          <a:spcPts val="0"/>
                        </a:spcAft>
                        <a:buNone/>
                      </a:pPr>
                      <a:r>
                        <a:rPr lang="en-US" sz="2400" b="1" u="none" strike="noStrike" cap="none">
                          <a:solidFill>
                            <a:schemeClr val="dk1"/>
                          </a:solidFill>
                          <a:latin typeface="Calibri"/>
                          <a:ea typeface="Calibri"/>
                          <a:cs typeface="Calibri"/>
                          <a:sym typeface="Calibri"/>
                        </a:rPr>
                        <a:t>Rapid Transit</a:t>
                      </a:r>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400" b="0">
                          <a:solidFill>
                            <a:schemeClr val="dk1"/>
                          </a:solidFill>
                          <a:latin typeface="Calibri"/>
                          <a:ea typeface="Calibri"/>
                          <a:cs typeface="Calibri"/>
                          <a:sym typeface="Calibri"/>
                        </a:rPr>
                        <a:t>Those with T-Stations</a:t>
                      </a:r>
                      <a:endParaRPr/>
                    </a:p>
                  </a:txBody>
                  <a:tcPr marL="91450" marR="91450" marT="45725" marB="45725">
                    <a:solidFill>
                      <a:srgbClr val="C5D8F1"/>
                    </a:solidFill>
                  </a:tcPr>
                </a:tc>
                <a:extLst>
                  <a:ext uri="{0D108BD9-81ED-4DB2-BD59-A6C34878D82A}">
                    <a16:rowId xmlns:a16="http://schemas.microsoft.com/office/drawing/2014/main" val="10000"/>
                  </a:ext>
                </a:extLst>
              </a:tr>
              <a:tr h="755650">
                <a:tc>
                  <a:txBody>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Commuter Rail</a:t>
                      </a:r>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400" b="0">
                          <a:solidFill>
                            <a:schemeClr val="dk1"/>
                          </a:solidFill>
                          <a:latin typeface="Calibri"/>
                          <a:ea typeface="Calibri"/>
                          <a:cs typeface="Calibri"/>
                          <a:sym typeface="Calibri"/>
                        </a:rPr>
                        <a:t>Those with Commuter Rail</a:t>
                      </a:r>
                      <a:endParaRPr/>
                    </a:p>
                  </a:txBody>
                  <a:tcPr marL="91450" marR="91450" marT="45725" marB="45725">
                    <a:solidFill>
                      <a:srgbClr val="C5D8F1"/>
                    </a:solidFill>
                  </a:tcPr>
                </a:tc>
                <a:extLst>
                  <a:ext uri="{0D108BD9-81ED-4DB2-BD59-A6C34878D82A}">
                    <a16:rowId xmlns:a16="http://schemas.microsoft.com/office/drawing/2014/main" val="10001"/>
                  </a:ext>
                </a:extLst>
              </a:tr>
              <a:tr h="755650">
                <a:tc>
                  <a:txBody>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Adjacent Community</a:t>
                      </a:r>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strike="noStrike" cap="none" dirty="0">
                          <a:latin typeface="Calibri"/>
                          <a:ea typeface="Calibri"/>
                          <a:cs typeface="Calibri"/>
                          <a:sym typeface="Calibri"/>
                        </a:rPr>
                        <a:t>Those without a station, but adjacent to a municipality with one</a:t>
                      </a:r>
                      <a:endParaRPr sz="2400" b="0" i="0" strike="noStrike" cap="none" dirty="0">
                        <a:latin typeface="Calibri"/>
                        <a:ea typeface="Calibri"/>
                        <a:cs typeface="Calibri"/>
                        <a:sym typeface="Calibri"/>
                      </a:endParaRPr>
                    </a:p>
                    <a:p>
                      <a:pPr marL="0" marR="0" lvl="0" indent="0" algn="l" rtl="0">
                        <a:spcBef>
                          <a:spcPts val="0"/>
                        </a:spcBef>
                        <a:spcAft>
                          <a:spcPts val="0"/>
                        </a:spcAft>
                        <a:buNone/>
                      </a:pPr>
                      <a:endParaRPr sz="2400" b="0" dirty="0">
                        <a:solidFill>
                          <a:schemeClr val="dk1"/>
                        </a:solidFill>
                        <a:latin typeface="Calibri"/>
                        <a:ea typeface="Calibri"/>
                        <a:cs typeface="Calibri"/>
                        <a:sym typeface="Calibri"/>
                      </a:endParaRPr>
                    </a:p>
                  </a:txBody>
                  <a:tcPr marL="91450" marR="91450" marT="45725" marB="45725">
                    <a:solidFill>
                      <a:srgbClr val="C5D8F1"/>
                    </a:solidFill>
                  </a:tcPr>
                </a:tc>
                <a:extLst>
                  <a:ext uri="{0D108BD9-81ED-4DB2-BD59-A6C34878D82A}">
                    <a16:rowId xmlns:a16="http://schemas.microsoft.com/office/drawing/2014/main" val="10002"/>
                  </a:ext>
                </a:extLst>
              </a:tr>
              <a:tr h="755650">
                <a:tc>
                  <a:txBody>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Adjacent Small Town</a:t>
                      </a:r>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FF0000"/>
                        </a:buClr>
                        <a:buSzPts val="2400"/>
                        <a:buFont typeface="Calibri"/>
                        <a:buNone/>
                      </a:pPr>
                      <a:r>
                        <a:rPr lang="en-US" sz="2400" b="0" i="0" strike="noStrike" cap="none" dirty="0">
                          <a:solidFill>
                            <a:srgbClr val="FF0000"/>
                          </a:solidFill>
                          <a:latin typeface="Calibri"/>
                          <a:ea typeface="Calibri"/>
                          <a:cs typeface="Calibri"/>
                          <a:sym typeface="Calibri"/>
                        </a:rPr>
                        <a:t>Adjacent Communities of 7,000 people or less or a population density of less than 500 persons per square mile</a:t>
                      </a:r>
                      <a:endParaRPr sz="2400" b="0" i="0" strike="noStrike" cap="none" dirty="0">
                        <a:solidFill>
                          <a:srgbClr val="FF0000"/>
                        </a:solidFill>
                        <a:latin typeface="Calibri"/>
                        <a:ea typeface="Calibri"/>
                        <a:cs typeface="Calibri"/>
                        <a:sym typeface="Calibri"/>
                      </a:endParaRPr>
                    </a:p>
                    <a:p>
                      <a:pPr marL="0" marR="0" lvl="0" indent="0" algn="l" rtl="0">
                        <a:spcBef>
                          <a:spcPts val="0"/>
                        </a:spcBef>
                        <a:spcAft>
                          <a:spcPts val="0"/>
                        </a:spcAft>
                        <a:buNone/>
                      </a:pPr>
                      <a:endParaRPr sz="2400" b="0" dirty="0">
                        <a:solidFill>
                          <a:schemeClr val="dk1"/>
                        </a:solidFill>
                        <a:latin typeface="Calibri"/>
                        <a:ea typeface="Calibri"/>
                        <a:cs typeface="Calibri"/>
                        <a:sym typeface="Calibri"/>
                      </a:endParaRPr>
                    </a:p>
                  </a:txBody>
                  <a:tcPr marL="91450" marR="91450" marT="45725" marB="45725">
                    <a:solidFill>
                      <a:srgbClr val="C5D8F1"/>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2552</Words>
  <Application>Microsoft Macintosh PowerPoint</Application>
  <PresentationFormat>Widescreen</PresentationFormat>
  <Paragraphs>280</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Noto Sans Symbols</vt:lpstr>
      <vt:lpstr>Noto Sans VF</vt:lpstr>
      <vt:lpstr>Retrospect</vt:lpstr>
      <vt:lpstr>MBTA Communities Act &amp; Dover</vt:lpstr>
      <vt:lpstr>Basic Facts about this law:</vt:lpstr>
      <vt:lpstr>$818,095 in Grants, 2024</vt:lpstr>
      <vt:lpstr>$990,075 in Grants, 2023</vt:lpstr>
      <vt:lpstr>$2,368,274 in Grants, 2022</vt:lpstr>
      <vt:lpstr>Future Funding?</vt:lpstr>
      <vt:lpstr>Legal Backdrop:  The Court has ruled on this issue</vt:lpstr>
      <vt:lpstr>Why is the State doing this?</vt:lpstr>
      <vt:lpstr>177 Cities &amp; Towns</vt:lpstr>
      <vt:lpstr>Statewide Requirements for all MBTA Communities:</vt:lpstr>
      <vt:lpstr>What is multi-family housing?</vt:lpstr>
      <vt:lpstr>What do we actually need to do?</vt:lpstr>
      <vt:lpstr>Compliance Requirements for Dover  (Adjacent Small Town)</vt:lpstr>
      <vt:lpstr>What does “Unit Capacity” mean?</vt:lpstr>
      <vt:lpstr>  Section 3A does not:  </vt:lpstr>
      <vt:lpstr>How has Dover been preparing?</vt:lpstr>
      <vt:lpstr>Where might an MBTA District go?</vt:lpstr>
      <vt:lpstr>Step 1:  Identifying Possible Locations</vt:lpstr>
      <vt:lpstr>PowerPoint Presentation</vt:lpstr>
      <vt:lpstr>PowerPoint Presentation</vt:lpstr>
      <vt:lpstr>PowerPoint Presentation</vt:lpstr>
      <vt:lpstr>Step 2:  Proposed Dimensional Requirements (modelled after existing 185-42 Multi-Family Residence District)</vt:lpstr>
      <vt:lpstr>Step 3:  Ensure Zoning Policy Complies with the Law </vt:lpstr>
      <vt:lpstr>Step 4: Compliance Modelling: </vt:lpstr>
      <vt:lpstr>Run the compliance Model:  What did we learn? </vt:lpstr>
      <vt:lpstr>Next Steps: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21</dc:title>
  <dc:creator>Courtney Starling</dc:creator>
  <cp:lastModifiedBy>Jody Shue</cp:lastModifiedBy>
  <cp:revision>19</cp:revision>
  <dcterms:created xsi:type="dcterms:W3CDTF">2022-02-25T15:42:21Z</dcterms:created>
  <dcterms:modified xsi:type="dcterms:W3CDTF">2025-02-25T12:22:29Z</dcterms:modified>
</cp:coreProperties>
</file>