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8" r:id="rId2"/>
    <p:sldId id="270" r:id="rId3"/>
    <p:sldId id="257" r:id="rId4"/>
    <p:sldId id="285" r:id="rId5"/>
    <p:sldId id="262" r:id="rId6"/>
    <p:sldId id="272" r:id="rId7"/>
    <p:sldId id="273" r:id="rId8"/>
    <p:sldId id="281" r:id="rId9"/>
    <p:sldId id="265" r:id="rId10"/>
    <p:sldId id="289" r:id="rId11"/>
    <p:sldId id="290" r:id="rId12"/>
    <p:sldId id="286" r:id="rId13"/>
    <p:sldId id="291" r:id="rId14"/>
    <p:sldId id="287" r:id="rId15"/>
    <p:sldId id="288" r:id="rId16"/>
    <p:sldId id="293" r:id="rId17"/>
    <p:sldId id="268" r:id="rId18"/>
    <p:sldId id="269" r:id="rId19"/>
    <p:sldId id="277" r:id="rId20"/>
    <p:sldId id="259" r:id="rId21"/>
    <p:sldId id="260" r:id="rId22"/>
    <p:sldId id="261" r:id="rId23"/>
    <p:sldId id="264" r:id="rId24"/>
    <p:sldId id="275" r:id="rId25"/>
  </p:sldIdLst>
  <p:sldSz cx="12192000" cy="6858000"/>
  <p:notesSz cx="6950075" cy="9236075"/>
  <p:embeddedFontLst>
    <p:embeddedFont>
      <p:font typeface="Calibri" panose="020F0502020204030204" pitchFamily="34"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Jlrt13gWOgBryasUKqT0eCiWD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6" tIns="46226" rIns="92476" bIns="46226"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476" tIns="46226" rIns="92476" bIns="46226"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7"/>
          </a:xfrm>
          <a:prstGeom prst="rect">
            <a:avLst/>
          </a:prstGeom>
          <a:noFill/>
          <a:ln>
            <a:noFill/>
          </a:ln>
        </p:spPr>
        <p:txBody>
          <a:bodyPr spcFirstLastPara="1" wrap="square" lIns="92476" tIns="46226" rIns="92476" bIns="46226"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2: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115" name="Google Shape;115;p2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6: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193" name="Google Shape;193;p2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199" name="Google Shape;199;p2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122" name="Google Shape;122;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128" name="Google Shape;128;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a:t>Be helpful to have the tax map # referenced – this is #24</a:t>
            </a:r>
            <a:endParaRPr/>
          </a:p>
          <a:p>
            <a:pPr marL="0" indent="0"/>
            <a:endParaRPr/>
          </a:p>
          <a:p>
            <a:pPr marL="0" indent="0"/>
            <a:r>
              <a:rPr lang="en-US"/>
              <a:t>Be good to show the land in Westwood that belongs to Westwood Conservation Commission is 20.15 ac lot, June Playground (Westwood #27-22) and Hale 27-25 (3.54 ac)</a:t>
            </a:r>
            <a:endParaRPr/>
          </a:p>
          <a:p>
            <a:pPr marL="0" indent="0"/>
            <a:endParaRPr/>
          </a:p>
          <a:p>
            <a:pPr marL="0" indent="0"/>
            <a:r>
              <a:rPr lang="en-US"/>
              <a:t>Just off the top left corner (just past where Burgess comes into Hartford), there is a Westwood Con Com property Mill Brook Conservation Area (19-9 with 6.13 ac and Dover 24-149 on MA GIS, 24-73B on tax map with 1.3 ac) This property leads into the bottom of Hale – there are trails on Hale that go down near the border with this Westwood property but there look like too many brook &amp; wetlands to make it accessible, sadly. We should ask Eric if this is the case. </a:t>
            </a:r>
            <a:endParaRPr/>
          </a:p>
        </p:txBody>
      </p:sp>
      <p:sp>
        <p:nvSpPr>
          <p:cNvPr id="138" name="Google Shape;138;p3: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a:t>The segment from Dedham St to the Con Com land (8-8C) is for Public or Dover residents (forget which). Bisson was supposed to actually create it. I think there is supposed to be a public trail from the end of Wilson’s Way to the public trail as well. The Con Com land has access to Wilsondale St (which is dry, beavers willing).</a:t>
            </a:r>
            <a:endParaRPr/>
          </a:p>
          <a:p>
            <a:pPr marL="0" indent="0"/>
            <a:endParaRPr/>
          </a:p>
          <a:p>
            <a:pPr marL="0" indent="0"/>
            <a:r>
              <a:rPr lang="en-US"/>
              <a:t>The section that runs along the top of the property is Equestrian Only.</a:t>
            </a:r>
            <a:endParaRPr/>
          </a:p>
        </p:txBody>
      </p:sp>
      <p:sp>
        <p:nvSpPr>
          <p:cNvPr id="165" name="Google Shape;165;p8: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23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April 8, 2025 the Open Space Committee voted to support Article 24</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21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8: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206" name="Google Shape;206;p2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FIRM have no changes except the date and address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05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3990cdc4dc_0_6:notes"/>
          <p:cNvSpPr txBox="1">
            <a:spLocks noGrp="1"/>
          </p:cNvSpPr>
          <p:nvPr>
            <p:ph type="body" idx="1"/>
          </p:nvPr>
        </p:nvSpPr>
        <p:spPr>
          <a:xfrm>
            <a:off x="695008" y="4444861"/>
            <a:ext cx="5560060" cy="3636856"/>
          </a:xfrm>
          <a:prstGeom prst="rect">
            <a:avLst/>
          </a:prstGeom>
          <a:noFill/>
          <a:ln>
            <a:noFill/>
          </a:ln>
        </p:spPr>
        <p:txBody>
          <a:bodyPr spcFirstLastPara="1" wrap="square" lIns="92476" tIns="46226" rIns="92476" bIns="46226" anchor="t" anchorCtr="0">
            <a:noAutofit/>
          </a:bodyPr>
          <a:lstStyle/>
          <a:p>
            <a:pPr marL="0" indent="0"/>
            <a:endParaRPr/>
          </a:p>
        </p:txBody>
      </p:sp>
      <p:sp>
        <p:nvSpPr>
          <p:cNvPr id="219" name="Google Shape;219;g33990cdc4dc_0_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3990cdc4dc_0_11:notes"/>
          <p:cNvSpPr txBox="1">
            <a:spLocks noGrp="1"/>
          </p:cNvSpPr>
          <p:nvPr>
            <p:ph type="body" idx="1"/>
          </p:nvPr>
        </p:nvSpPr>
        <p:spPr>
          <a:xfrm>
            <a:off x="695008" y="4444861"/>
            <a:ext cx="5560060" cy="3636856"/>
          </a:xfrm>
          <a:prstGeom prst="rect">
            <a:avLst/>
          </a:prstGeom>
          <a:noFill/>
          <a:ln>
            <a:noFill/>
          </a:ln>
        </p:spPr>
        <p:txBody>
          <a:bodyPr spcFirstLastPara="1" wrap="square" lIns="92476" tIns="46226" rIns="92476" bIns="46226" anchor="t" anchorCtr="0">
            <a:noAutofit/>
          </a:bodyPr>
          <a:lstStyle/>
          <a:p>
            <a:pPr marL="0" indent="0"/>
            <a:endParaRPr/>
          </a:p>
        </p:txBody>
      </p:sp>
      <p:sp>
        <p:nvSpPr>
          <p:cNvPr id="225" name="Google Shape;225;g33990cdc4dc_0_1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3: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173" name="Google Shape;173;p2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ad84d2841_0_1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dad84d2841_0_1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102768" indent="0">
              <a:lnSpc>
                <a:spcPct val="115000"/>
              </a:lnSpc>
              <a:spcBef>
                <a:spcPts val="1214"/>
              </a:spcBef>
              <a:buClr>
                <a:schemeClr val="dk1"/>
              </a:buClr>
              <a:buSzPts val="2000"/>
            </a:pPr>
            <a:r>
              <a:rPr lang="en-US" sz="2000" dirty="0"/>
              <a:t>ADUs may be located in converted interior space (basements, attics, part of main living floors) OR converted garages OR detached buildings (barn, carriage house, detached garage) OR attached to the main single family home</a:t>
            </a:r>
            <a:endParaRPr sz="2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3ef71984a_0_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3ef71984a_0_1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r>
              <a:rPr lang="en-US" dirty="0"/>
              <a:t>The idea probably feels familiar to many of you</a:t>
            </a:r>
          </a:p>
          <a:p>
            <a:pPr marL="0" indent="0"/>
            <a:endParaRPr lang="en-US" dirty="0"/>
          </a:p>
          <a:p>
            <a:pPr marL="0" indent="0"/>
            <a:r>
              <a:rPr lang="en-US" dirty="0"/>
              <a:t>Also known as In law apartment, Granny flat</a:t>
            </a:r>
          </a:p>
          <a:p>
            <a:pPr marL="0" indent="0"/>
            <a:endParaRPr lang="en-US" dirty="0"/>
          </a:p>
          <a:p>
            <a:pPr marL="0" indent="0"/>
            <a:r>
              <a:rPr lang="en-US" dirty="0"/>
              <a:t>Gaining popularity in Massachusetts and beyond.  </a:t>
            </a:r>
          </a:p>
          <a:p>
            <a:pPr marL="0" indent="0"/>
            <a:endParaRPr lang="en-US" dirty="0"/>
          </a:p>
          <a:p>
            <a:pPr marL="0" indent="0"/>
            <a:r>
              <a:rPr lang="en-US" dirty="0"/>
              <a:t>In fact, over 40 communities in Massachusetts now allow ADUs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n-US" dirty="0">
                <a:solidFill>
                  <a:srgbClr val="FF0000"/>
                </a:solidFill>
                <a:highlight>
                  <a:schemeClr val="lt1"/>
                </a:highlight>
              </a:rPr>
              <a:t>– need language for where in the new law this is required please put in notes section</a:t>
            </a:r>
          </a:p>
          <a:p>
            <a:pPr marL="0" indent="0" defTabSz="924916">
              <a:defRPr/>
            </a:pPr>
            <a:r>
              <a:rPr lang="en-US" dirty="0"/>
              <a:t>G.L. c. 40A, §§ 1A and s. 3 - </a:t>
            </a:r>
            <a:r>
              <a:rPr lang="en-US" b="0" i="0" dirty="0">
                <a:solidFill>
                  <a:srgbClr val="333333"/>
                </a:solidFill>
                <a:effectLst/>
                <a:latin typeface="Raleway" pitchFamily="2" charset="0"/>
              </a:rPr>
              <a:t>Subjects which zoning may not regulate; exemptions; public hearings; temporary manufactured home residences</a:t>
            </a:r>
          </a:p>
          <a:p>
            <a:pPr marL="0" indent="0"/>
            <a:endParaRPr lang="en-US" dirty="0">
              <a:solidFill>
                <a:srgbClr val="FF0000"/>
              </a:solidFill>
              <a:highlight>
                <a:schemeClr val="lt1"/>
              </a:highlight>
            </a:endParaRPr>
          </a:p>
          <a:p>
            <a:pPr marL="0" indent="0"/>
            <a:endParaRPr lang="en-US" dirty="0">
              <a:solidFill>
                <a:srgbClr val="FF0000"/>
              </a:solidFill>
              <a:highlight>
                <a:schemeClr val="lt1"/>
              </a:highlight>
            </a:endParaRPr>
          </a:p>
          <a:p>
            <a:pPr marL="0" indent="0"/>
            <a:r>
              <a:rPr lang="en-US" dirty="0">
                <a:solidFill>
                  <a:srgbClr val="FF0000"/>
                </a:solidFill>
                <a:highlight>
                  <a:schemeClr val="lt1"/>
                </a:highlight>
              </a:rPr>
              <a:t>Practically, this means that municipalities’ power to limit the erection of ADUs, or the</a:t>
            </a:r>
          </a:p>
          <a:p>
            <a:pPr marL="0" indent="0"/>
            <a:r>
              <a:rPr lang="en-US" dirty="0">
                <a:solidFill>
                  <a:srgbClr val="FF0000"/>
                </a:solidFill>
                <a:highlight>
                  <a:schemeClr val="lt1"/>
                </a:highlight>
              </a:rPr>
              <a:t>conversion of existing structures into ADUs, is greatly curtailed. For instance, cities and towns</a:t>
            </a:r>
          </a:p>
          <a:p>
            <a:pPr marL="0" indent="0"/>
            <a:r>
              <a:rPr lang="en-US" dirty="0">
                <a:solidFill>
                  <a:srgbClr val="FF0000"/>
                </a:solidFill>
                <a:highlight>
                  <a:schemeClr val="lt1"/>
                </a:highlight>
              </a:rPr>
              <a:t>may no longer impose owner-occupancy requirements on ADUs or primary dwellings on lots</a:t>
            </a:r>
          </a:p>
          <a:p>
            <a:pPr marL="0" indent="0"/>
            <a:r>
              <a:rPr lang="en-US" dirty="0">
                <a:solidFill>
                  <a:srgbClr val="FF0000"/>
                </a:solidFill>
                <a:highlight>
                  <a:schemeClr val="lt1"/>
                </a:highlight>
              </a:rPr>
              <a:t>containing ADUs, or otherwise “unreasonably restrict the creation or rental of an accessory</a:t>
            </a:r>
          </a:p>
          <a:p>
            <a:pPr marL="0" indent="0"/>
            <a:r>
              <a:rPr lang="en-US" dirty="0">
                <a:solidFill>
                  <a:srgbClr val="FF0000"/>
                </a:solidFill>
                <a:highlight>
                  <a:schemeClr val="lt1"/>
                </a:highlight>
              </a:rPr>
              <a:t>dwelling unit.”</a:t>
            </a:r>
          </a:p>
          <a:p>
            <a:pPr marL="0" indent="0"/>
            <a:r>
              <a:rPr lang="en-US" dirty="0">
                <a:solidFill>
                  <a:srgbClr val="FF0000"/>
                </a:solidFill>
                <a:highlight>
                  <a:schemeClr val="lt1"/>
                </a:highlight>
              </a:rPr>
              <a:t>Importantly, ADUs may still be subject to reasonable regulations including site plan review,</a:t>
            </a:r>
          </a:p>
          <a:p>
            <a:pPr marL="0" indent="0"/>
            <a:r>
              <a:rPr lang="en-US" dirty="0">
                <a:solidFill>
                  <a:srgbClr val="FF0000"/>
                </a:solidFill>
                <a:highlight>
                  <a:schemeClr val="lt1"/>
                </a:highlight>
              </a:rPr>
              <a:t>dimensional setbacks, bulk and height requirements, and prohibitions on short-term rentals. The</a:t>
            </a:r>
          </a:p>
          <a:p>
            <a:pPr marL="0" indent="0"/>
            <a:r>
              <a:rPr lang="en-US" dirty="0">
                <a:solidFill>
                  <a:srgbClr val="FF0000"/>
                </a:solidFill>
                <a:highlight>
                  <a:schemeClr val="lt1"/>
                </a:highlight>
              </a:rPr>
              <a:t>amendment also allows for limitations on parking, especially for those units close to public</a:t>
            </a:r>
          </a:p>
          <a:p>
            <a:pPr marL="0" indent="0"/>
            <a:r>
              <a:rPr lang="en-US" dirty="0">
                <a:solidFill>
                  <a:srgbClr val="FF0000"/>
                </a:solidFill>
                <a:highlight>
                  <a:schemeClr val="lt1"/>
                </a:highlight>
              </a:rPr>
              <a:t>transportation. Further, municipalities may still require a special permit for a property with more</a:t>
            </a:r>
          </a:p>
          <a:p>
            <a:pPr marL="0" indent="0"/>
            <a:r>
              <a:rPr lang="en-US" dirty="0">
                <a:solidFill>
                  <a:srgbClr val="FF0000"/>
                </a:solidFill>
                <a:highlight>
                  <a:schemeClr val="lt1"/>
                </a:highlight>
              </a:rPr>
              <a:t>than one ADU.</a:t>
            </a:r>
          </a:p>
          <a:p>
            <a:pPr marL="0" indent="0"/>
            <a:endParaRPr dirty="0"/>
          </a:p>
        </p:txBody>
      </p:sp>
      <p:sp>
        <p:nvSpPr>
          <p:cNvPr id="186" name="Google Shape;186;p2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11"/>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11"/>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11"/>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
        <p:cNvGrpSpPr/>
        <p:nvPr/>
      </p:nvGrpSpPr>
      <p:grpSpPr>
        <a:xfrm>
          <a:off x="0" y="0"/>
          <a:ext cx="0" cy="0"/>
          <a:chOff x="0" y="0"/>
          <a:chExt cx="0" cy="0"/>
        </a:xfrm>
      </p:grpSpPr>
      <p:sp>
        <p:nvSpPr>
          <p:cNvPr id="43" name="Google Shape;43;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3" name="Google Shape;53;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1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1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1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1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a:spLocks noGrp="1"/>
          </p:cNvSpPr>
          <p:nvPr>
            <p:ph type="pic" idx="2"/>
          </p:nvPr>
        </p:nvSpPr>
        <p:spPr>
          <a:xfrm>
            <a:off x="15" y="0"/>
            <a:ext cx="12191985" cy="4915076"/>
          </a:xfrm>
          <a:prstGeom prst="rect">
            <a:avLst/>
          </a:prstGeom>
          <a:solidFill>
            <a:srgbClr val="D7D0C0"/>
          </a:solidFill>
          <a:ln>
            <a:noFill/>
          </a:ln>
        </p:spPr>
      </p:sp>
      <p:sp>
        <p:nvSpPr>
          <p:cNvPr id="83" name="Google Shape;83;p1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1800"/>
              <a:buNone/>
            </a:pPr>
            <a:r>
              <a:rPr lang="en-US" dirty="0">
                <a:solidFill>
                  <a:schemeClr val="tx1"/>
                </a:solidFill>
              </a:rPr>
              <a:t>Planning Board Articles for ATM 2025</a:t>
            </a:r>
            <a:br>
              <a:rPr lang="en-US" dirty="0"/>
            </a:br>
            <a:r>
              <a:rPr lang="en-US" sz="1600" dirty="0"/>
              <a:t>April 9, 2025</a:t>
            </a:r>
            <a:endParaRPr sz="1600" dirty="0"/>
          </a:p>
        </p:txBody>
      </p:sp>
      <p:sp>
        <p:nvSpPr>
          <p:cNvPr id="118" name="Google Shape;118;p22"/>
          <p:cNvSpPr txBox="1">
            <a:spLocks noGrp="1"/>
          </p:cNvSpPr>
          <p:nvPr>
            <p:ph type="body" idx="1"/>
          </p:nvPr>
        </p:nvSpPr>
        <p:spPr>
          <a:xfrm>
            <a:off x="1097280" y="1846052"/>
            <a:ext cx="10126532" cy="736282"/>
          </a:xfrm>
          <a:prstGeom prst="rect">
            <a:avLst/>
          </a:prstGeom>
          <a:noFill/>
          <a:ln>
            <a:noFill/>
          </a:ln>
        </p:spPr>
        <p:txBody>
          <a:bodyPr spcFirstLastPara="1" wrap="square" lIns="91425" tIns="45700" rIns="91425" bIns="45700" anchor="ctr" anchorCtr="0">
            <a:normAutofit/>
          </a:bodyPr>
          <a:lstStyle/>
          <a:p>
            <a:pPr marL="457200" lvl="0" indent="-228600" algn="ctr" rtl="0">
              <a:lnSpc>
                <a:spcPct val="90000"/>
              </a:lnSpc>
              <a:spcBef>
                <a:spcPts val="1200"/>
              </a:spcBef>
              <a:spcAft>
                <a:spcPts val="0"/>
              </a:spcAft>
              <a:buSzPts val="2000"/>
              <a:buNone/>
            </a:pPr>
            <a:r>
              <a:rPr lang="en-US" dirty="0">
                <a:solidFill>
                  <a:schemeClr val="tx1"/>
                </a:solidFill>
              </a:rPr>
              <a:t>The Planning Board has submitted their Articles for Town Meeting as follows:</a:t>
            </a:r>
            <a:endParaRPr dirty="0">
              <a:solidFill>
                <a:schemeClr val="tx1"/>
              </a:solidFill>
            </a:endParaRPr>
          </a:p>
        </p:txBody>
      </p:sp>
      <p:sp>
        <p:nvSpPr>
          <p:cNvPr id="119" name="Google Shape;119;p22"/>
          <p:cNvSpPr txBox="1">
            <a:spLocks noGrp="1"/>
          </p:cNvSpPr>
          <p:nvPr>
            <p:ph type="body" idx="2"/>
          </p:nvPr>
        </p:nvSpPr>
        <p:spPr>
          <a:xfrm>
            <a:off x="1097280" y="2582334"/>
            <a:ext cx="10126532" cy="3378200"/>
          </a:xfrm>
          <a:prstGeom prst="rect">
            <a:avLst/>
          </a:prstGeom>
          <a:noFill/>
          <a:ln>
            <a:noFill/>
          </a:ln>
        </p:spPr>
        <p:txBody>
          <a:bodyPr spcFirstLastPara="1" wrap="square" lIns="0" tIns="45700" rIns="0" bIns="45700" anchor="t" anchorCtr="0">
            <a:normAutofit/>
          </a:bodyPr>
          <a:lstStyle/>
          <a:p>
            <a:r>
              <a:rPr lang="en-US" dirty="0">
                <a:solidFill>
                  <a:schemeClr val="tx1"/>
                </a:solidFill>
              </a:rPr>
              <a:t>1. Modification to Floodplain District (185-44)</a:t>
            </a:r>
          </a:p>
          <a:p>
            <a:r>
              <a:rPr lang="en-US" dirty="0">
                <a:solidFill>
                  <a:schemeClr val="tx1"/>
                </a:solidFill>
              </a:rPr>
              <a:t>2. Modification to various clarifying administrative edits to the Zoning Bylaws (185)</a:t>
            </a:r>
          </a:p>
          <a:p>
            <a:pPr marL="457200" lvl="0" indent="-342900" algn="l" rtl="0">
              <a:lnSpc>
                <a:spcPct val="90000"/>
              </a:lnSpc>
              <a:spcBef>
                <a:spcPts val="1200"/>
              </a:spcBef>
              <a:spcAft>
                <a:spcPts val="0"/>
              </a:spcAft>
              <a:buSzPts val="1800"/>
              <a:buChar char=" "/>
            </a:pPr>
            <a:r>
              <a:rPr lang="en-US" dirty="0">
                <a:solidFill>
                  <a:schemeClr val="tx1"/>
                </a:solidFill>
              </a:rPr>
              <a:t>3. Modification to Accessory Dwelling Units (185-43)</a:t>
            </a:r>
            <a:endParaRPr dirty="0">
              <a:solidFill>
                <a:schemeClr val="tx1"/>
              </a:solidFill>
            </a:endParaRPr>
          </a:p>
          <a:p>
            <a:pPr marL="457200" lvl="0" indent="-342900" algn="l" rtl="0">
              <a:lnSpc>
                <a:spcPct val="90000"/>
              </a:lnSpc>
              <a:spcBef>
                <a:spcPts val="1200"/>
              </a:spcBef>
              <a:spcAft>
                <a:spcPts val="0"/>
              </a:spcAft>
              <a:buSzPts val="1800"/>
              <a:buChar char=" "/>
            </a:pPr>
            <a:r>
              <a:rPr lang="en-US" dirty="0">
                <a:solidFill>
                  <a:schemeClr val="tx1"/>
                </a:solidFill>
              </a:rPr>
              <a:t>4. Modification to Site Plan Review (185-36)</a:t>
            </a:r>
            <a:endParaRPr dirty="0">
              <a:solidFill>
                <a:schemeClr val="tx1"/>
              </a:solidFill>
            </a:endParaRPr>
          </a:p>
          <a:p>
            <a:r>
              <a:rPr lang="en-US" dirty="0">
                <a:solidFill>
                  <a:schemeClr val="tx1"/>
                </a:solidFill>
              </a:rPr>
              <a:t>5. Acceptance of easements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1097275" y="286600"/>
            <a:ext cx="106320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What is an Accessory Dwelling Unit (ADU)</a:t>
            </a:r>
            <a:endParaRPr dirty="0"/>
          </a:p>
        </p:txBody>
      </p:sp>
      <p:sp>
        <p:nvSpPr>
          <p:cNvPr id="123" name="Google Shape;123;p16"/>
          <p:cNvSpPr txBox="1">
            <a:spLocks noGrp="1"/>
          </p:cNvSpPr>
          <p:nvPr>
            <p:ph type="body" idx="1"/>
          </p:nvPr>
        </p:nvSpPr>
        <p:spPr>
          <a:xfrm>
            <a:off x="1097275" y="1845725"/>
            <a:ext cx="5775013" cy="4023300"/>
          </a:xfrm>
          <a:prstGeom prst="rect">
            <a:avLst/>
          </a:prstGeom>
          <a:ln w="9525" cap="flat" cmpd="sng">
            <a:solidFill>
              <a:schemeClr val="lt1"/>
            </a:solidFill>
            <a:prstDash val="solid"/>
            <a:round/>
            <a:headEnd type="none" w="sm" len="sm"/>
            <a:tailEnd type="none" w="sm" len="sm"/>
          </a:ln>
        </p:spPr>
        <p:txBody>
          <a:bodyPr spcFirstLastPara="1" wrap="square" lIns="0" tIns="45700" rIns="0" bIns="45700" anchor="t" anchorCtr="0">
            <a:normAutofit/>
          </a:bodyPr>
          <a:lstStyle/>
          <a:p>
            <a:pPr marL="97865" lvl="0" indent="0" algn="l" rtl="0">
              <a:lnSpc>
                <a:spcPct val="115000"/>
              </a:lnSpc>
              <a:spcBef>
                <a:spcPts val="0"/>
              </a:spcBef>
              <a:spcAft>
                <a:spcPts val="0"/>
              </a:spcAft>
              <a:buClr>
                <a:schemeClr val="dk1"/>
              </a:buClr>
              <a:buSzPct val="100000"/>
              <a:buNone/>
            </a:pPr>
            <a:r>
              <a:rPr lang="en-US" sz="2225" dirty="0">
                <a:solidFill>
                  <a:schemeClr val="dk1"/>
                </a:solidFill>
              </a:rPr>
              <a:t>A </a:t>
            </a:r>
            <a:r>
              <a:rPr lang="en-US" sz="2225" b="1" dirty="0">
                <a:solidFill>
                  <a:schemeClr val="dk1"/>
                </a:solidFill>
              </a:rPr>
              <a:t>residential living unit</a:t>
            </a:r>
            <a:r>
              <a:rPr lang="en-US" sz="2225" dirty="0">
                <a:solidFill>
                  <a:schemeClr val="dk1"/>
                </a:solidFill>
              </a:rPr>
              <a:t> that is </a:t>
            </a:r>
            <a:r>
              <a:rPr lang="en-US" sz="2225" b="1" dirty="0">
                <a:solidFill>
                  <a:schemeClr val="dk1"/>
                </a:solidFill>
              </a:rPr>
              <a:t>subordinate</a:t>
            </a:r>
            <a:r>
              <a:rPr lang="en-US" sz="2225" dirty="0">
                <a:solidFill>
                  <a:schemeClr val="dk1"/>
                </a:solidFill>
              </a:rPr>
              <a:t> to the principal residence on a single-family lot:</a:t>
            </a:r>
            <a:endParaRPr sz="2225" dirty="0">
              <a:solidFill>
                <a:schemeClr val="dk1"/>
              </a:solidFill>
            </a:endParaRPr>
          </a:p>
          <a:p>
            <a:pPr marL="800100" lvl="0" algn="l" rtl="0">
              <a:lnSpc>
                <a:spcPct val="115000"/>
              </a:lnSpc>
              <a:spcBef>
                <a:spcPts val="0"/>
              </a:spcBef>
              <a:spcAft>
                <a:spcPts val="0"/>
              </a:spcAft>
              <a:buFont typeface="Wingdings" pitchFamily="2" charset="2"/>
              <a:buChar char="§"/>
            </a:pPr>
            <a:endParaRPr sz="2225" dirty="0">
              <a:solidFill>
                <a:schemeClr val="dk1"/>
              </a:solidFill>
            </a:endParaRPr>
          </a:p>
          <a:p>
            <a:pPr marL="914400" lvl="1" indent="-359335" algn="l" rtl="0">
              <a:lnSpc>
                <a:spcPct val="115000"/>
              </a:lnSpc>
              <a:spcBef>
                <a:spcPts val="0"/>
              </a:spcBef>
              <a:spcAft>
                <a:spcPts val="0"/>
              </a:spcAft>
              <a:buClr>
                <a:schemeClr val="dk1"/>
              </a:buClr>
              <a:buSzPct val="100000"/>
              <a:buFont typeface="Wingdings" pitchFamily="2" charset="2"/>
              <a:buChar char="§"/>
            </a:pPr>
            <a:r>
              <a:rPr lang="en-US" sz="2225" b="1" dirty="0">
                <a:solidFill>
                  <a:schemeClr val="dk1"/>
                </a:solidFill>
              </a:rPr>
              <a:t>Self-contained</a:t>
            </a:r>
            <a:r>
              <a:rPr lang="en-US" sz="2225" dirty="0">
                <a:solidFill>
                  <a:schemeClr val="dk1"/>
                </a:solidFill>
              </a:rPr>
              <a:t> - accessory unit with its own sleeping, cooking, and sanitary facilities </a:t>
            </a:r>
            <a:endParaRPr sz="2225" dirty="0">
              <a:solidFill>
                <a:schemeClr val="dk1"/>
              </a:solidFill>
            </a:endParaRPr>
          </a:p>
          <a:p>
            <a:pPr marL="914400" lvl="1" indent="-359335" algn="l" rtl="0">
              <a:lnSpc>
                <a:spcPct val="115000"/>
              </a:lnSpc>
              <a:spcBef>
                <a:spcPts val="0"/>
              </a:spcBef>
              <a:spcAft>
                <a:spcPts val="0"/>
              </a:spcAft>
              <a:buClr>
                <a:schemeClr val="dk1"/>
              </a:buClr>
              <a:buSzPct val="100000"/>
              <a:buFont typeface="Wingdings" pitchFamily="2" charset="2"/>
              <a:buChar char="§"/>
            </a:pPr>
            <a:r>
              <a:rPr lang="en-US" sz="2225" b="1" dirty="0">
                <a:solidFill>
                  <a:schemeClr val="dk1"/>
                </a:solidFill>
              </a:rPr>
              <a:t>Separate entrance</a:t>
            </a:r>
            <a:r>
              <a:rPr lang="en-US" sz="2225" dirty="0">
                <a:solidFill>
                  <a:schemeClr val="dk1"/>
                </a:solidFill>
              </a:rPr>
              <a:t> </a:t>
            </a:r>
            <a:endParaRPr sz="2225" dirty="0">
              <a:solidFill>
                <a:schemeClr val="dk1"/>
              </a:solidFill>
            </a:endParaRPr>
          </a:p>
          <a:p>
            <a:pPr lvl="1" indent="-359335">
              <a:lnSpc>
                <a:spcPct val="115000"/>
              </a:lnSpc>
              <a:spcBef>
                <a:spcPts val="0"/>
              </a:spcBef>
              <a:buClr>
                <a:schemeClr val="dk1"/>
              </a:buClr>
              <a:buSzPct val="100000"/>
              <a:buFont typeface="Wingdings" pitchFamily="2" charset="2"/>
              <a:buChar char="§"/>
            </a:pPr>
            <a:r>
              <a:rPr lang="en-US" sz="2225" dirty="0">
                <a:solidFill>
                  <a:schemeClr val="dk1"/>
                </a:solidFill>
              </a:rPr>
              <a:t>Can be </a:t>
            </a:r>
            <a:r>
              <a:rPr lang="en-US" sz="2225" b="1" dirty="0">
                <a:solidFill>
                  <a:schemeClr val="dk1"/>
                </a:solidFill>
              </a:rPr>
              <a:t>attached to or detached from </a:t>
            </a:r>
            <a:r>
              <a:rPr lang="en-US" sz="2225" dirty="0">
                <a:solidFill>
                  <a:schemeClr val="dk1"/>
                </a:solidFill>
              </a:rPr>
              <a:t>the primary residence</a:t>
            </a:r>
            <a:endParaRPr lang="en-US" sz="2225" b="1" dirty="0">
              <a:solidFill>
                <a:schemeClr val="dk1"/>
              </a:solidFill>
            </a:endParaRPr>
          </a:p>
          <a:p>
            <a:pPr marL="0" lvl="0" indent="0" algn="l" rtl="0">
              <a:lnSpc>
                <a:spcPct val="115000"/>
              </a:lnSpc>
              <a:spcBef>
                <a:spcPts val="0"/>
              </a:spcBef>
              <a:spcAft>
                <a:spcPts val="0"/>
              </a:spcAft>
              <a:buNone/>
            </a:pPr>
            <a:endParaRPr sz="2225" dirty="0">
              <a:solidFill>
                <a:schemeClr val="dk1"/>
              </a:solidFill>
            </a:endParaRPr>
          </a:p>
          <a:p>
            <a:pPr marL="0" lvl="0" indent="0" algn="l" rtl="0">
              <a:spcBef>
                <a:spcPts val="1200"/>
              </a:spcBef>
              <a:spcAft>
                <a:spcPts val="200"/>
              </a:spcAft>
              <a:buNone/>
            </a:pPr>
            <a:endParaRPr dirty="0"/>
          </a:p>
        </p:txBody>
      </p:sp>
      <p:pic>
        <p:nvPicPr>
          <p:cNvPr id="124" name="Google Shape;124;p16"/>
          <p:cNvPicPr preferRelativeResize="0"/>
          <p:nvPr/>
        </p:nvPicPr>
        <p:blipFill>
          <a:blip r:embed="rId3">
            <a:alphaModFix/>
          </a:blip>
          <a:stretch>
            <a:fillRect/>
          </a:stretch>
        </p:blipFill>
        <p:spPr>
          <a:xfrm>
            <a:off x="7203600" y="2460925"/>
            <a:ext cx="4330800" cy="251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7"/>
          <p:cNvPicPr preferRelativeResize="0"/>
          <p:nvPr/>
        </p:nvPicPr>
        <p:blipFill>
          <a:blip r:embed="rId3">
            <a:alphaModFix/>
          </a:blip>
          <a:stretch>
            <a:fillRect/>
          </a:stretch>
        </p:blipFill>
        <p:spPr>
          <a:xfrm>
            <a:off x="142010" y="1867667"/>
            <a:ext cx="3772903" cy="2706402"/>
          </a:xfrm>
          <a:prstGeom prst="rect">
            <a:avLst/>
          </a:prstGeom>
          <a:noFill/>
          <a:ln>
            <a:noFill/>
          </a:ln>
        </p:spPr>
      </p:pic>
      <p:pic>
        <p:nvPicPr>
          <p:cNvPr id="130" name="Google Shape;130;p17"/>
          <p:cNvPicPr preferRelativeResize="0"/>
          <p:nvPr/>
        </p:nvPicPr>
        <p:blipFill>
          <a:blip r:embed="rId4">
            <a:alphaModFix/>
          </a:blip>
          <a:stretch>
            <a:fillRect/>
          </a:stretch>
        </p:blipFill>
        <p:spPr>
          <a:xfrm>
            <a:off x="3943129" y="1114816"/>
            <a:ext cx="3772903" cy="4224285"/>
          </a:xfrm>
          <a:prstGeom prst="rect">
            <a:avLst/>
          </a:prstGeom>
          <a:noFill/>
          <a:ln>
            <a:noFill/>
          </a:ln>
        </p:spPr>
      </p:pic>
      <p:pic>
        <p:nvPicPr>
          <p:cNvPr id="131" name="Google Shape;131;p17"/>
          <p:cNvPicPr preferRelativeResize="0"/>
          <p:nvPr/>
        </p:nvPicPr>
        <p:blipFill>
          <a:blip r:embed="rId5">
            <a:alphaModFix/>
          </a:blip>
          <a:stretch>
            <a:fillRect/>
          </a:stretch>
        </p:blipFill>
        <p:spPr>
          <a:xfrm>
            <a:off x="7744248" y="1867667"/>
            <a:ext cx="4603479" cy="27064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A9C6-3C50-27B4-FDE6-7892191284B9}"/>
              </a:ext>
            </a:extLst>
          </p:cNvPr>
          <p:cNvSpPr>
            <a:spLocks noGrp="1"/>
          </p:cNvSpPr>
          <p:nvPr>
            <p:ph type="title"/>
          </p:nvPr>
        </p:nvSpPr>
        <p:spPr/>
        <p:txBody>
          <a:bodyPr/>
          <a:lstStyle/>
          <a:p>
            <a:r>
              <a:rPr lang="en-US" dirty="0"/>
              <a:t>Background and Purpose</a:t>
            </a:r>
          </a:p>
        </p:txBody>
      </p:sp>
      <p:sp>
        <p:nvSpPr>
          <p:cNvPr id="7" name="Text Placeholder 6">
            <a:extLst>
              <a:ext uri="{FF2B5EF4-FFF2-40B4-BE49-F238E27FC236}">
                <a16:creationId xmlns:a16="http://schemas.microsoft.com/office/drawing/2014/main" id="{2A0EF956-F1FF-A0E5-62E5-268A433E51FF}"/>
              </a:ext>
            </a:extLst>
          </p:cNvPr>
          <p:cNvSpPr>
            <a:spLocks noGrp="1"/>
          </p:cNvSpPr>
          <p:nvPr>
            <p:ph type="body" idx="1"/>
          </p:nvPr>
        </p:nvSpPr>
        <p:spPr/>
        <p:txBody>
          <a:bodyPr>
            <a:normAutofit/>
          </a:bodyPr>
          <a:lstStyle/>
          <a:p>
            <a:pPr>
              <a:buFont typeface="Arial" panose="020B0604020202020204" pitchFamily="34" charset="0"/>
              <a:buChar char="•"/>
            </a:pPr>
            <a:r>
              <a:rPr lang="en-US" dirty="0"/>
              <a:t>1986: ADU bylaw approved in Dover by ATM 1986</a:t>
            </a:r>
          </a:p>
          <a:p>
            <a:pPr>
              <a:buFont typeface="Arial" panose="020B0604020202020204" pitchFamily="34" charset="0"/>
              <a:buChar char="•"/>
            </a:pPr>
            <a:r>
              <a:rPr lang="en-US" dirty="0"/>
              <a:t>2023: Updates to the ADU Bylaw approved in Dover by ATM 2023 to build upon </a:t>
            </a:r>
            <a:r>
              <a:rPr lang="en-US" sz="2000" dirty="0">
                <a:solidFill>
                  <a:schemeClr val="lt1"/>
                </a:solidFill>
              </a:rPr>
              <a:t>Build upon</a:t>
            </a:r>
            <a:endParaRPr lang="en-US" dirty="0"/>
          </a:p>
          <a:p>
            <a:pPr>
              <a:buFont typeface="Arial" panose="020B0604020202020204" pitchFamily="34" charset="0"/>
              <a:buChar char="•"/>
            </a:pPr>
            <a:r>
              <a:rPr lang="en-US" dirty="0"/>
              <a:t>Since the 2023 update,</a:t>
            </a:r>
            <a:r>
              <a:rPr lang="en-US" dirty="0">
                <a:solidFill>
                  <a:schemeClr val="tx1"/>
                </a:solidFill>
              </a:rPr>
              <a:t> 7 </a:t>
            </a:r>
            <a:r>
              <a:rPr lang="en-US" dirty="0"/>
              <a:t>ADUs have been permitted in Dover </a:t>
            </a:r>
          </a:p>
          <a:p>
            <a:pPr>
              <a:buFont typeface="Arial" panose="020B0604020202020204" pitchFamily="34" charset="0"/>
              <a:buChar char="•"/>
            </a:pPr>
            <a:r>
              <a:rPr lang="en-US" dirty="0"/>
              <a:t>2024: MA Legislature passed the Affordable Homes Act, effective February 2, 2025, allowing: </a:t>
            </a:r>
          </a:p>
          <a:p>
            <a:pPr lvl="1">
              <a:buFont typeface="Arial" panose="020B0604020202020204" pitchFamily="34" charset="0"/>
              <a:buChar char="•"/>
            </a:pPr>
            <a:r>
              <a:rPr lang="en-US" dirty="0"/>
              <a:t>Prohibited any Special Permit by designating attached and detached ADUs by-right in all single-family residential zoning districts, state-wide</a:t>
            </a:r>
          </a:p>
          <a:p>
            <a:pPr lvl="1">
              <a:buFont typeface="Arial" panose="020B0604020202020204" pitchFamily="34" charset="0"/>
              <a:buChar char="•"/>
            </a:pPr>
            <a:r>
              <a:rPr lang="en-US" dirty="0"/>
              <a:t>Prohibited requiring owner-occupancy of the main dwelling or an ADU</a:t>
            </a:r>
          </a:p>
          <a:p>
            <a:pPr lvl="1">
              <a:buFont typeface="Arial" panose="020B0604020202020204" pitchFamily="34" charset="0"/>
              <a:buChar char="•"/>
            </a:pPr>
            <a:r>
              <a:rPr lang="en-US" dirty="0"/>
              <a:t>Prohibits regulating ADU specific Architectural Design guidelines</a:t>
            </a:r>
          </a:p>
          <a:p>
            <a:pPr>
              <a:buFont typeface="Arial" panose="020B0604020202020204" pitchFamily="34" charset="0"/>
              <a:buChar char="•"/>
            </a:pPr>
            <a:r>
              <a:rPr lang="en-US" dirty="0"/>
              <a:t>This article amends Dover’s ADU Zoning Bylaw, bringing it into compliance with State requirements by amending the owner occupancy requirement and the need for a Special Permit for detached ADUs. </a:t>
            </a:r>
            <a:endParaRPr lang="en-US" dirty="0">
              <a:solidFill>
                <a:srgbClr val="FF0000"/>
              </a:solidFill>
            </a:endParaRPr>
          </a:p>
        </p:txBody>
      </p:sp>
    </p:spTree>
    <p:extLst>
      <p:ext uri="{BB962C8B-B14F-4D97-AF65-F5344CB8AC3E}">
        <p14:creationId xmlns:p14="http://schemas.microsoft.com/office/powerpoint/2010/main" val="66250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Summary of Proposed Changes</a:t>
            </a:r>
            <a:endParaRPr dirty="0"/>
          </a:p>
        </p:txBody>
      </p:sp>
      <p:sp>
        <p:nvSpPr>
          <p:cNvPr id="190" name="Google Shape;190;p25"/>
          <p:cNvSpPr txBox="1">
            <a:spLocks noGrp="1"/>
          </p:cNvSpPr>
          <p:nvPr>
            <p:ph type="body" idx="2"/>
          </p:nvPr>
        </p:nvSpPr>
        <p:spPr>
          <a:xfrm>
            <a:off x="1097280" y="1737360"/>
            <a:ext cx="10348856" cy="4179346"/>
          </a:xfrm>
          <a:prstGeom prst="rect">
            <a:avLst/>
          </a:prstGeom>
          <a:noFill/>
          <a:ln>
            <a:noFill/>
          </a:ln>
        </p:spPr>
        <p:txBody>
          <a:bodyPr spcFirstLastPara="1" wrap="square" lIns="0" tIns="45700" rIns="0" bIns="45700" anchor="t" anchorCtr="0">
            <a:normAutofit fontScale="77500" lnSpcReduction="20000"/>
          </a:bodyPr>
          <a:lstStyle/>
          <a:p>
            <a:pPr marL="461010" marR="63500" lvl="0" indent="-457200" algn="l" rtl="0">
              <a:lnSpc>
                <a:spcPct val="115000"/>
              </a:lnSpc>
              <a:spcBef>
                <a:spcPts val="800"/>
              </a:spcBef>
              <a:spcAft>
                <a:spcPts val="0"/>
              </a:spcAft>
              <a:buSzPts val="1900"/>
              <a:buFont typeface="Arial" panose="020B0604020202020204" pitchFamily="34" charset="0"/>
              <a:buChar char="•"/>
            </a:pPr>
            <a:r>
              <a:rPr lang="en-US" sz="2800" dirty="0">
                <a:solidFill>
                  <a:schemeClr val="tx1"/>
                </a:solidFill>
                <a:highlight>
                  <a:schemeClr val="lt1"/>
                </a:highlight>
              </a:rPr>
              <a:t>Remove requirements for Special Permit/discretionary approval for detached ADUs which makes all ADUs as right</a:t>
            </a:r>
            <a:endParaRPr dirty="0">
              <a:solidFill>
                <a:schemeClr val="tx1"/>
              </a:solidFill>
            </a:endParaRPr>
          </a:p>
          <a:p>
            <a:pPr marL="461010" marR="63500" lvl="0" indent="-457200" algn="l" rtl="0">
              <a:lnSpc>
                <a:spcPct val="115000"/>
              </a:lnSpc>
              <a:spcBef>
                <a:spcPts val="1500"/>
              </a:spcBef>
              <a:spcAft>
                <a:spcPts val="0"/>
              </a:spcAft>
              <a:buSzPts val="1900"/>
              <a:buFont typeface="Arial" panose="020B0604020202020204" pitchFamily="34" charset="0"/>
              <a:buChar char="•"/>
            </a:pPr>
            <a:r>
              <a:rPr lang="en-US" sz="2800" dirty="0">
                <a:solidFill>
                  <a:schemeClr val="tx1"/>
                </a:solidFill>
                <a:highlight>
                  <a:schemeClr val="lt1"/>
                </a:highlight>
              </a:rPr>
              <a:t>Remove owner-occupied restrictions </a:t>
            </a:r>
          </a:p>
          <a:p>
            <a:pPr marL="461010" marR="63500" lvl="0" indent="-457200" algn="l" rtl="0">
              <a:lnSpc>
                <a:spcPct val="115000"/>
              </a:lnSpc>
              <a:spcBef>
                <a:spcPts val="1500"/>
              </a:spcBef>
              <a:spcAft>
                <a:spcPts val="0"/>
              </a:spcAft>
              <a:buSzPts val="1900"/>
              <a:buFont typeface="Arial" panose="020B0604020202020204" pitchFamily="34" charset="0"/>
              <a:buChar char="•"/>
            </a:pPr>
            <a:r>
              <a:rPr lang="en-US" sz="2800" dirty="0">
                <a:solidFill>
                  <a:schemeClr val="tx1"/>
                </a:solidFill>
                <a:highlight>
                  <a:schemeClr val="lt1"/>
                </a:highlight>
              </a:rPr>
              <a:t>Remove ADU architectural specific design guidelines (and use SPR process)</a:t>
            </a:r>
          </a:p>
          <a:p>
            <a:pPr marL="461010" marR="63500" lvl="0" indent="-457200" algn="l" rtl="0">
              <a:lnSpc>
                <a:spcPct val="115000"/>
              </a:lnSpc>
              <a:spcBef>
                <a:spcPts val="1500"/>
              </a:spcBef>
              <a:spcAft>
                <a:spcPts val="0"/>
              </a:spcAft>
              <a:buSzPts val="1900"/>
              <a:buFont typeface="Arial" panose="020B0604020202020204" pitchFamily="34" charset="0"/>
              <a:buChar char="•"/>
            </a:pPr>
            <a:r>
              <a:rPr lang="en-US" sz="2800" dirty="0">
                <a:solidFill>
                  <a:schemeClr val="tx1"/>
                </a:solidFill>
                <a:highlight>
                  <a:schemeClr val="lt1"/>
                </a:highlight>
              </a:rPr>
              <a:t>Update Ch 185-10.32 Schedule of Use Regulations to remove the Special Permit requirement for detached ADUs</a:t>
            </a:r>
          </a:p>
          <a:p>
            <a:pPr marL="461010" marR="63500" lvl="0" indent="-457200" algn="l" rtl="0">
              <a:lnSpc>
                <a:spcPct val="115000"/>
              </a:lnSpc>
              <a:spcBef>
                <a:spcPts val="1500"/>
              </a:spcBef>
              <a:spcAft>
                <a:spcPts val="0"/>
              </a:spcAft>
              <a:buSzPts val="1900"/>
              <a:buFont typeface="Arial" panose="020B0604020202020204" pitchFamily="34" charset="0"/>
              <a:buChar char="•"/>
            </a:pPr>
            <a:r>
              <a:rPr lang="en-US" sz="2800" dirty="0">
                <a:solidFill>
                  <a:schemeClr val="tx1"/>
                </a:solidFill>
                <a:highlight>
                  <a:schemeClr val="lt1"/>
                </a:highlight>
              </a:rPr>
              <a:t>Update Ch 185-10 </a:t>
            </a:r>
          </a:p>
          <a:p>
            <a:pPr marL="918210" marR="63500" lvl="1" indent="-457200">
              <a:lnSpc>
                <a:spcPct val="115000"/>
              </a:lnSpc>
              <a:spcBef>
                <a:spcPts val="1500"/>
              </a:spcBef>
              <a:buSzPts val="1900"/>
              <a:buFont typeface="Arial" panose="020B0604020202020204" pitchFamily="34" charset="0"/>
              <a:buChar char="•"/>
            </a:pPr>
            <a:r>
              <a:rPr lang="en-US" sz="2600" dirty="0">
                <a:solidFill>
                  <a:schemeClr val="tx1"/>
                </a:solidFill>
                <a:highlight>
                  <a:schemeClr val="lt1"/>
                </a:highlight>
              </a:rPr>
              <a:t>Remove Section 185-10.32 Detached ADU</a:t>
            </a:r>
          </a:p>
          <a:p>
            <a:pPr marL="918210" marR="63500" lvl="1" indent="-457200">
              <a:lnSpc>
                <a:spcPct val="115000"/>
              </a:lnSpc>
              <a:spcBef>
                <a:spcPts val="1500"/>
              </a:spcBef>
              <a:buSzPts val="1900"/>
              <a:buFont typeface="Arial" panose="020B0604020202020204" pitchFamily="34" charset="0"/>
              <a:buChar char="•"/>
            </a:pPr>
            <a:r>
              <a:rPr lang="en-US" sz="2600" dirty="0">
                <a:solidFill>
                  <a:schemeClr val="tx1"/>
                </a:solidFill>
                <a:highlight>
                  <a:schemeClr val="lt1"/>
                </a:highlight>
              </a:rPr>
              <a:t>Re-title 185-10.31 to read Attached and Detached ADUs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273A-2869-EFC5-2B44-E383426AC129}"/>
              </a:ext>
            </a:extLst>
          </p:cNvPr>
          <p:cNvSpPr>
            <a:spLocks noGrp="1"/>
          </p:cNvSpPr>
          <p:nvPr>
            <p:ph type="title"/>
          </p:nvPr>
        </p:nvSpPr>
        <p:spPr/>
        <p:txBody>
          <a:bodyPr/>
          <a:lstStyle/>
          <a:p>
            <a:r>
              <a:rPr lang="en-US" dirty="0"/>
              <a:t>Removal of Owner Occupancy Requirement</a:t>
            </a:r>
          </a:p>
        </p:txBody>
      </p:sp>
      <p:sp>
        <p:nvSpPr>
          <p:cNvPr id="7" name="Text Placeholder 6">
            <a:extLst>
              <a:ext uri="{FF2B5EF4-FFF2-40B4-BE49-F238E27FC236}">
                <a16:creationId xmlns:a16="http://schemas.microsoft.com/office/drawing/2014/main" id="{C5F46759-72D7-145E-E43D-2F2AA029ECA8}"/>
              </a:ext>
            </a:extLst>
          </p:cNvPr>
          <p:cNvSpPr>
            <a:spLocks noGrp="1"/>
          </p:cNvSpPr>
          <p:nvPr>
            <p:ph type="body" idx="1"/>
          </p:nvPr>
        </p:nvSpPr>
        <p:spPr/>
        <p:txBody>
          <a:bodyPr/>
          <a:lstStyle/>
          <a:p>
            <a:r>
              <a:rPr lang="en-US" dirty="0"/>
              <a:t>D. Additional standards for ADUs. </a:t>
            </a:r>
          </a:p>
          <a:p>
            <a:r>
              <a:rPr lang="en-US" dirty="0"/>
              <a:t>(1) Maximum floor area. All ADUs approved under this section shall be accessory to the principal residence; the floor area shall not exceed 50% of the floor area of the principal residence, exclusive of any garage, unfinished attic, basement or shed attached to said principal residence, or 900 square feet, whichever is less.</a:t>
            </a:r>
          </a:p>
          <a:p>
            <a:r>
              <a:rPr lang="en-US" strike="sngStrike" dirty="0">
                <a:solidFill>
                  <a:srgbClr val="FF0000"/>
                </a:solidFill>
              </a:rPr>
              <a:t>(2) Owner occupancy. The owner of the property shall occupy either the principal residence or the Accessory Dwelling Unit on the property on which the ADU is located, except for bona fide temporary absences, at all times during which the ADU is rented. </a:t>
            </a:r>
          </a:p>
          <a:p>
            <a:endParaRPr lang="en-US" dirty="0">
              <a:solidFill>
                <a:srgbClr val="FF0000"/>
              </a:solidFill>
            </a:endParaRPr>
          </a:p>
        </p:txBody>
      </p:sp>
    </p:spTree>
    <p:extLst>
      <p:ext uri="{BB962C8B-B14F-4D97-AF65-F5344CB8AC3E}">
        <p14:creationId xmlns:p14="http://schemas.microsoft.com/office/powerpoint/2010/main" val="71481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0FC7BA-4CAF-DBCD-893E-A556AADA3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3105D-DF60-9C5C-DCCB-93CC19927F93}"/>
              </a:ext>
            </a:extLst>
          </p:cNvPr>
          <p:cNvSpPr>
            <a:spLocks noGrp="1"/>
          </p:cNvSpPr>
          <p:nvPr>
            <p:ph type="title"/>
          </p:nvPr>
        </p:nvSpPr>
        <p:spPr/>
        <p:txBody>
          <a:bodyPr/>
          <a:lstStyle/>
          <a:p>
            <a:r>
              <a:rPr lang="en-US" dirty="0"/>
              <a:t>Removal the Special Permit Requirement</a:t>
            </a:r>
          </a:p>
        </p:txBody>
      </p:sp>
      <p:sp>
        <p:nvSpPr>
          <p:cNvPr id="7" name="Text Placeholder 6">
            <a:extLst>
              <a:ext uri="{FF2B5EF4-FFF2-40B4-BE49-F238E27FC236}">
                <a16:creationId xmlns:a16="http://schemas.microsoft.com/office/drawing/2014/main" id="{29AB5A18-1065-2BB1-9FC0-AC11D3DCE94E}"/>
              </a:ext>
            </a:extLst>
          </p:cNvPr>
          <p:cNvSpPr>
            <a:spLocks noGrp="1"/>
          </p:cNvSpPr>
          <p:nvPr>
            <p:ph type="body" idx="1"/>
          </p:nvPr>
        </p:nvSpPr>
        <p:spPr/>
        <p:txBody>
          <a:bodyPr>
            <a:normAutofit fontScale="85000" lnSpcReduction="20000"/>
          </a:bodyPr>
          <a:lstStyle/>
          <a:p>
            <a:r>
              <a:rPr lang="en-US" dirty="0"/>
              <a:t>C. Detached ADUs. </a:t>
            </a:r>
          </a:p>
          <a:p>
            <a:r>
              <a:rPr lang="en-US" dirty="0"/>
              <a:t>(1) </a:t>
            </a:r>
            <a:r>
              <a:rPr lang="en-US" strike="sngStrike" dirty="0">
                <a:solidFill>
                  <a:srgbClr val="FF0000"/>
                </a:solidFill>
              </a:rPr>
              <a:t>Applicability of special permit requirement. </a:t>
            </a:r>
            <a:r>
              <a:rPr lang="en-US" dirty="0"/>
              <a:t>A Detached ADU shall be defined as an Accessory Dwelling Unit that is located in a separate structure accessory to such single-family dwelling. An owner(s), or applicant with owner(s) consent, of a single-family dwelling in an R, R-1, R-2, B, M, M-P or R-M District may use a portion of the separate accessory structure as a Detached ADU </a:t>
            </a:r>
            <a:r>
              <a:rPr lang="en-US" strike="sngStrike" dirty="0">
                <a:solidFill>
                  <a:srgbClr val="FF0000"/>
                </a:solidFill>
              </a:rPr>
              <a:t>upon receipt of and compliance with a Special Permit by the Board of Appeals. Submission requirements and procedures shall be in accordance with the Zoning Board of Appeals' rules and regulations. </a:t>
            </a:r>
          </a:p>
          <a:p>
            <a:r>
              <a:rPr lang="en-US" strike="sngStrike" dirty="0">
                <a:solidFill>
                  <a:srgbClr val="FF0000"/>
                </a:solidFill>
              </a:rPr>
              <a:t>(2) Site Plan Review by the Planning Board. An application for Site Plan Review shall be submitted to the Planning Board at least 10 days prior to submitting an application for a Special Permit to the Zoning Board of Appeals. The Zoning Board of Appeals shall receive a copy of the Site Plan Review application. The Planning Board shall submit a written report based on the results of this Site Plan Review to the Zoning Board of Appeals prior to their public hearing. The report of the Planning Board shall include any recommended conditions for a Special Permit related to the Site Plan Review. </a:t>
            </a:r>
          </a:p>
          <a:p>
            <a:r>
              <a:rPr lang="en-US" strike="sngStrike" dirty="0">
                <a:solidFill>
                  <a:srgbClr val="FF0000"/>
                </a:solidFill>
              </a:rPr>
              <a:t>(3) Special Permit from the Zoning Board of Appeals. An application for a Special Permit for a Detached ADU shall require a Public Hearing which shall be held according to the procedures outlined in § 185-52 of the Zoning Bylaw. After due consideration of the recommendations of the Planning Board, the Board of Appeals may grant a Special Permit as provided in this section, provided that the Detached ADU meets all the standards of Subsection D below, and all other requirements under the Zoning Bylaw. </a:t>
            </a:r>
          </a:p>
        </p:txBody>
      </p:sp>
    </p:spTree>
    <p:extLst>
      <p:ext uri="{BB962C8B-B14F-4D97-AF65-F5344CB8AC3E}">
        <p14:creationId xmlns:p14="http://schemas.microsoft.com/office/powerpoint/2010/main" val="324049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528-EB3D-D59D-0549-4BCD192F7186}"/>
              </a:ext>
            </a:extLst>
          </p:cNvPr>
          <p:cNvSpPr>
            <a:spLocks noGrp="1"/>
          </p:cNvSpPr>
          <p:nvPr>
            <p:ph type="title"/>
          </p:nvPr>
        </p:nvSpPr>
        <p:spPr>
          <a:xfrm>
            <a:off x="1113809" y="797019"/>
            <a:ext cx="8237083" cy="1486278"/>
          </a:xfrm>
        </p:spPr>
        <p:txBody>
          <a:bodyPr vert="horz" lIns="91440" tIns="45720" rIns="91440" bIns="45720" rtlCol="0" anchor="t">
            <a:normAutofit/>
          </a:bodyPr>
          <a:lstStyle/>
          <a:p>
            <a:r>
              <a:rPr lang="en-US" kern="1200" dirty="0">
                <a:solidFill>
                  <a:schemeClr val="tx1"/>
                </a:solidFill>
                <a:latin typeface="Calibri" panose="020F0502020204030204" pitchFamily="34" charset="0"/>
                <a:ea typeface="+mj-ea"/>
                <a:cs typeface="Calibri" panose="020F0502020204030204" pitchFamily="34" charset="0"/>
              </a:rPr>
              <a:t>Voting Implications</a:t>
            </a:r>
          </a:p>
        </p:txBody>
      </p:sp>
      <p:sp>
        <p:nvSpPr>
          <p:cNvPr id="3" name="Content Placeholder 2">
            <a:extLst>
              <a:ext uri="{FF2B5EF4-FFF2-40B4-BE49-F238E27FC236}">
                <a16:creationId xmlns:a16="http://schemas.microsoft.com/office/drawing/2014/main" id="{7235BFEE-F812-0340-5C5C-C14223C0ED8D}"/>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 </a:t>
            </a:r>
          </a:p>
        </p:txBody>
      </p:sp>
      <p:sp>
        <p:nvSpPr>
          <p:cNvPr id="5" name="Slide Number Placeholder 4">
            <a:extLst>
              <a:ext uri="{FF2B5EF4-FFF2-40B4-BE49-F238E27FC236}">
                <a16:creationId xmlns:a16="http://schemas.microsoft.com/office/drawing/2014/main" id="{20622D31-B435-DD21-C066-507EC2023F79}"/>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6BC9BA3D-DD57-4CDD-80C0-B98F297AD49E}" type="slidenum">
              <a:rPr lang="en-US" smtClean="0">
                <a:solidFill>
                  <a:schemeClr val="tx1">
                    <a:tint val="75000"/>
                  </a:schemeClr>
                </a:solidFill>
              </a:rPr>
              <a:pPr defTabSz="914400">
                <a:spcAft>
                  <a:spcPts val="600"/>
                </a:spcAft>
              </a:pPr>
              <a:t>16</a:t>
            </a:fld>
            <a:endParaRPr lang="en-US">
              <a:solidFill>
                <a:schemeClr val="tx1">
                  <a:tint val="75000"/>
                </a:schemeClr>
              </a:solidFill>
            </a:endParaRPr>
          </a:p>
        </p:txBody>
      </p:sp>
      <p:graphicFrame>
        <p:nvGraphicFramePr>
          <p:cNvPr id="4" name="Table 3">
            <a:extLst>
              <a:ext uri="{FF2B5EF4-FFF2-40B4-BE49-F238E27FC236}">
                <a16:creationId xmlns:a16="http://schemas.microsoft.com/office/drawing/2014/main" id="{600E685D-4194-75B4-93DD-464457DA8EC8}"/>
              </a:ext>
            </a:extLst>
          </p:cNvPr>
          <p:cNvGraphicFramePr>
            <a:graphicFrameLocks noGrp="1"/>
          </p:cNvGraphicFramePr>
          <p:nvPr/>
        </p:nvGraphicFramePr>
        <p:xfrm>
          <a:off x="1178411" y="1963179"/>
          <a:ext cx="9835177" cy="2931641"/>
        </p:xfrm>
        <a:graphic>
          <a:graphicData uri="http://schemas.openxmlformats.org/drawingml/2006/table">
            <a:tbl>
              <a:tblPr firstRow="1" bandRow="1">
                <a:tableStyleId>{5C22544A-7EE6-4342-B048-85BDC9FD1C3A}</a:tableStyleId>
              </a:tblPr>
              <a:tblGrid>
                <a:gridCol w="4769086">
                  <a:extLst>
                    <a:ext uri="{9D8B030D-6E8A-4147-A177-3AD203B41FA5}">
                      <a16:colId xmlns:a16="http://schemas.microsoft.com/office/drawing/2014/main" val="1135552441"/>
                    </a:ext>
                  </a:extLst>
                </a:gridCol>
                <a:gridCol w="5066091">
                  <a:extLst>
                    <a:ext uri="{9D8B030D-6E8A-4147-A177-3AD203B41FA5}">
                      <a16:colId xmlns:a16="http://schemas.microsoft.com/office/drawing/2014/main" val="2892217763"/>
                    </a:ext>
                  </a:extLst>
                </a:gridCol>
              </a:tblGrid>
              <a:tr h="1042988">
                <a:tc>
                  <a:txBody>
                    <a:bodyPr/>
                    <a:lstStyle/>
                    <a:p>
                      <a:r>
                        <a:rPr lang="en-US" sz="1700" dirty="0"/>
                        <a:t>Passes by 50%			</a:t>
                      </a:r>
                    </a:p>
                  </a:txBody>
                  <a:tcPr marL="85978" marR="85978" marT="42989" marB="429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Fails to pass by 50%</a:t>
                      </a:r>
                    </a:p>
                    <a:p>
                      <a:endParaRPr lang="en-US" sz="1700" dirty="0"/>
                    </a:p>
                  </a:txBody>
                  <a:tcPr marL="85978" marR="85978" marT="42989" marB="42989"/>
                </a:tc>
                <a:extLst>
                  <a:ext uri="{0D108BD9-81ED-4DB2-BD59-A6C34878D82A}">
                    <a16:rowId xmlns:a16="http://schemas.microsoft.com/office/drawing/2014/main" val="3524699611"/>
                  </a:ext>
                </a:extLst>
              </a:tr>
              <a:tr h="1888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The Bylaw will be updated to be in compliance with state regulations</a:t>
                      </a:r>
                    </a:p>
                  </a:txBody>
                  <a:tcPr marL="85978" marR="85978" marT="42989" marB="42989"/>
                </a:tc>
                <a:tc>
                  <a:txBody>
                    <a:bodyPr/>
                    <a:lstStyle/>
                    <a:p>
                      <a:r>
                        <a:rPr lang="en-US" sz="1700" dirty="0"/>
                        <a:t>State regulations will still remain in effect, but Dover’s bylaw will remain non-compliant. This can lead to confusion and additional costs by the applicant</a:t>
                      </a:r>
                    </a:p>
                  </a:txBody>
                  <a:tcPr marL="85978" marR="85978" marT="42989" marB="42989"/>
                </a:tc>
                <a:extLst>
                  <a:ext uri="{0D108BD9-81ED-4DB2-BD59-A6C34878D82A}">
                    <a16:rowId xmlns:a16="http://schemas.microsoft.com/office/drawing/2014/main" val="1722045000"/>
                  </a:ext>
                </a:extLst>
              </a:tr>
            </a:tbl>
          </a:graphicData>
        </a:graphic>
      </p:graphicFrame>
    </p:spTree>
    <p:extLst>
      <p:ext uri="{BB962C8B-B14F-4D97-AF65-F5344CB8AC3E}">
        <p14:creationId xmlns:p14="http://schemas.microsoft.com/office/powerpoint/2010/main" val="74234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Article 22</a:t>
            </a:r>
            <a:endParaRPr dirty="0"/>
          </a:p>
        </p:txBody>
      </p:sp>
      <p:sp>
        <p:nvSpPr>
          <p:cNvPr id="196" name="Google Shape;196;p26"/>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Modification to Site Plan Review </a:t>
            </a:r>
            <a:r>
              <a:rPr lang="en-US" sz="1800" dirty="0">
                <a:latin typeface="Arial"/>
                <a:ea typeface="Arial"/>
                <a:cs typeface="Arial"/>
                <a:sym typeface="Arial"/>
              </a:rPr>
              <a:t>185-36 (2/3 vote)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Overview</a:t>
            </a:r>
            <a:endParaRPr/>
          </a:p>
        </p:txBody>
      </p:sp>
      <p:sp>
        <p:nvSpPr>
          <p:cNvPr id="202" name="Google Shape;202;p27"/>
          <p:cNvSpPr txBox="1">
            <a:spLocks noGrp="1"/>
          </p:cNvSpPr>
          <p:nvPr>
            <p:ph type="body" idx="1"/>
          </p:nvPr>
        </p:nvSpPr>
        <p:spPr>
          <a:xfrm>
            <a:off x="3627120" y="1846581"/>
            <a:ext cx="4937760" cy="7362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900"/>
              <a:buNone/>
            </a:pPr>
            <a:r>
              <a:rPr lang="en-US" sz="2900" b="1">
                <a:solidFill>
                  <a:schemeClr val="accent2"/>
                </a:solidFill>
              </a:rPr>
              <a:t>REGULATORY CONTEXT</a:t>
            </a:r>
            <a:endParaRPr/>
          </a:p>
        </p:txBody>
      </p:sp>
      <p:sp>
        <p:nvSpPr>
          <p:cNvPr id="203" name="Google Shape;203;p27"/>
          <p:cNvSpPr txBox="1">
            <a:spLocks noGrp="1"/>
          </p:cNvSpPr>
          <p:nvPr>
            <p:ph type="body" idx="2"/>
          </p:nvPr>
        </p:nvSpPr>
        <p:spPr>
          <a:xfrm>
            <a:off x="921572" y="2511145"/>
            <a:ext cx="10348856" cy="3388193"/>
          </a:xfrm>
          <a:prstGeom prst="rect">
            <a:avLst/>
          </a:prstGeom>
          <a:noFill/>
          <a:ln>
            <a:noFill/>
          </a:ln>
        </p:spPr>
        <p:txBody>
          <a:bodyPr spcFirstLastPara="1" wrap="square" lIns="0" tIns="45700" rIns="0" bIns="45700" anchor="t" anchorCtr="0">
            <a:normAutofit fontScale="77500" lnSpcReduction="20000"/>
          </a:bodyPr>
          <a:lstStyle/>
          <a:p>
            <a:pPr marL="457200" marR="63500" lvl="0" indent="-457200" algn="l" rtl="0">
              <a:lnSpc>
                <a:spcPct val="115000"/>
              </a:lnSpc>
              <a:spcBef>
                <a:spcPts val="800"/>
              </a:spcBef>
              <a:spcAft>
                <a:spcPts val="0"/>
              </a:spcAft>
              <a:buSzPts val="1960"/>
              <a:buFont typeface="Noto Sans Symbols"/>
              <a:buChar char="❖"/>
            </a:pPr>
            <a:r>
              <a:rPr lang="en-US" sz="2800" dirty="0">
                <a:highlight>
                  <a:schemeClr val="lt1"/>
                </a:highlight>
              </a:rPr>
              <a:t>Currently, our Site Plan Review Bylaw (185-36) allows thirty (30) days for the Planning Board to review a Site Plan and issue a determination. If no decision has been voted upon within 30 days, and the applicant has not agreed to an extension, the application is automatically approved.</a:t>
            </a:r>
            <a:endParaRPr dirty="0"/>
          </a:p>
          <a:p>
            <a:pPr marL="457200" marR="63500" lvl="0" indent="-457200" algn="l" rtl="0">
              <a:lnSpc>
                <a:spcPct val="115000"/>
              </a:lnSpc>
              <a:spcBef>
                <a:spcPts val="800"/>
              </a:spcBef>
              <a:spcAft>
                <a:spcPts val="0"/>
              </a:spcAft>
              <a:buSzPts val="1960"/>
              <a:buFont typeface="Noto Sans Symbols"/>
              <a:buChar char="❖"/>
            </a:pPr>
            <a:r>
              <a:rPr lang="en-US" sz="2800" dirty="0">
                <a:highlight>
                  <a:schemeClr val="lt1"/>
                </a:highlight>
              </a:rPr>
              <a:t>Due to the level of detail required for review, and the schedule of meetings of the Planning Board, we are proposing to extend the Site Plan review period from thirty (30) days to sixty (60) days. This will allow time for due diligence by the Planning Board and for earlier notification of abutters so their input can be more effectively considered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528-EB3D-D59D-0549-4BCD192F7186}"/>
              </a:ext>
            </a:extLst>
          </p:cNvPr>
          <p:cNvSpPr>
            <a:spLocks noGrp="1"/>
          </p:cNvSpPr>
          <p:nvPr>
            <p:ph type="title"/>
          </p:nvPr>
        </p:nvSpPr>
        <p:spPr>
          <a:xfrm>
            <a:off x="97927" y="616349"/>
            <a:ext cx="8237083" cy="1486278"/>
          </a:xfrm>
        </p:spPr>
        <p:txBody>
          <a:bodyPr vert="horz" lIns="91440" tIns="45720" rIns="91440" bIns="45720" rtlCol="0" anchor="t">
            <a:normAutofit/>
          </a:bodyPr>
          <a:lstStyle/>
          <a:p>
            <a:r>
              <a:rPr lang="en-US" sz="5400" kern="1200" dirty="0">
                <a:solidFill>
                  <a:schemeClr val="tx1"/>
                </a:solidFill>
                <a:latin typeface="+mj-lt"/>
                <a:ea typeface="+mj-ea"/>
                <a:cs typeface="+mj-cs"/>
              </a:rPr>
              <a:t>Voting Implications</a:t>
            </a:r>
          </a:p>
        </p:txBody>
      </p:sp>
      <p:sp>
        <p:nvSpPr>
          <p:cNvPr id="3" name="Content Placeholder 2">
            <a:extLst>
              <a:ext uri="{FF2B5EF4-FFF2-40B4-BE49-F238E27FC236}">
                <a16:creationId xmlns:a16="http://schemas.microsoft.com/office/drawing/2014/main" id="{7235BFEE-F812-0340-5C5C-C14223C0ED8D}"/>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 </a:t>
            </a:r>
          </a:p>
        </p:txBody>
      </p:sp>
      <p:sp>
        <p:nvSpPr>
          <p:cNvPr id="5" name="Slide Number Placeholder 4">
            <a:extLst>
              <a:ext uri="{FF2B5EF4-FFF2-40B4-BE49-F238E27FC236}">
                <a16:creationId xmlns:a16="http://schemas.microsoft.com/office/drawing/2014/main" id="{20622D31-B435-DD21-C066-507EC2023F79}"/>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6BC9BA3D-DD57-4CDD-80C0-B98F297AD49E}" type="slidenum">
              <a:rPr lang="en-US" smtClean="0">
                <a:solidFill>
                  <a:schemeClr val="tx1">
                    <a:tint val="75000"/>
                  </a:schemeClr>
                </a:solidFill>
              </a:rPr>
              <a:pPr defTabSz="914400">
                <a:spcAft>
                  <a:spcPts val="600"/>
                </a:spcAft>
              </a:pPr>
              <a:t>19</a:t>
            </a:fld>
            <a:endParaRPr lang="en-US">
              <a:solidFill>
                <a:schemeClr val="tx1">
                  <a:tint val="75000"/>
                </a:schemeClr>
              </a:solidFill>
            </a:endParaRPr>
          </a:p>
        </p:txBody>
      </p:sp>
      <p:graphicFrame>
        <p:nvGraphicFramePr>
          <p:cNvPr id="4" name="Table 3">
            <a:extLst>
              <a:ext uri="{FF2B5EF4-FFF2-40B4-BE49-F238E27FC236}">
                <a16:creationId xmlns:a16="http://schemas.microsoft.com/office/drawing/2014/main" id="{600E685D-4194-75B4-93DD-464457DA8EC8}"/>
              </a:ext>
            </a:extLst>
          </p:cNvPr>
          <p:cNvGraphicFramePr>
            <a:graphicFrameLocks noGrp="1"/>
          </p:cNvGraphicFramePr>
          <p:nvPr>
            <p:extLst>
              <p:ext uri="{D42A27DB-BD31-4B8C-83A1-F6EECF244321}">
                <p14:modId xmlns:p14="http://schemas.microsoft.com/office/powerpoint/2010/main" val="3975161053"/>
              </p:ext>
            </p:extLst>
          </p:nvPr>
        </p:nvGraphicFramePr>
        <p:xfrm>
          <a:off x="1716563" y="2283297"/>
          <a:ext cx="8493743" cy="2291406"/>
        </p:xfrm>
        <a:graphic>
          <a:graphicData uri="http://schemas.openxmlformats.org/drawingml/2006/table">
            <a:tbl>
              <a:tblPr firstRow="1" bandRow="1">
                <a:tableStyleId>{5C22544A-7EE6-4342-B048-85BDC9FD1C3A}</a:tableStyleId>
              </a:tblPr>
              <a:tblGrid>
                <a:gridCol w="4118623">
                  <a:extLst>
                    <a:ext uri="{9D8B030D-6E8A-4147-A177-3AD203B41FA5}">
                      <a16:colId xmlns:a16="http://schemas.microsoft.com/office/drawing/2014/main" val="1135552441"/>
                    </a:ext>
                  </a:extLst>
                </a:gridCol>
                <a:gridCol w="4375120">
                  <a:extLst>
                    <a:ext uri="{9D8B030D-6E8A-4147-A177-3AD203B41FA5}">
                      <a16:colId xmlns:a16="http://schemas.microsoft.com/office/drawing/2014/main" val="2892217763"/>
                    </a:ext>
                  </a:extLst>
                </a:gridCol>
              </a:tblGrid>
              <a:tr h="815212">
                <a:tc>
                  <a:txBody>
                    <a:bodyPr/>
                    <a:lstStyle/>
                    <a:p>
                      <a:r>
                        <a:rPr lang="en-US" sz="1700" dirty="0"/>
                        <a:t>Passes by 2/3			</a:t>
                      </a:r>
                    </a:p>
                  </a:txBody>
                  <a:tcPr marL="85978" marR="85978" marT="42989" marB="429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Fails to pass by 2/3</a:t>
                      </a:r>
                    </a:p>
                    <a:p>
                      <a:endParaRPr lang="en-US" sz="1700"/>
                    </a:p>
                  </a:txBody>
                  <a:tcPr marL="85978" marR="85978" marT="42989" marB="42989"/>
                </a:tc>
                <a:extLst>
                  <a:ext uri="{0D108BD9-81ED-4DB2-BD59-A6C34878D82A}">
                    <a16:rowId xmlns:a16="http://schemas.microsoft.com/office/drawing/2014/main" val="3524699611"/>
                  </a:ext>
                </a:extLst>
              </a:tr>
              <a:tr h="1476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Site Plan Review by the Planning Board will be extended from 30 days to 60 days to allow for more in-depth review of applications.</a:t>
                      </a:r>
                    </a:p>
                  </a:txBody>
                  <a:tcPr marL="85978" marR="85978" marT="42989" marB="42989"/>
                </a:tc>
                <a:tc>
                  <a:txBody>
                    <a:bodyPr/>
                    <a:lstStyle/>
                    <a:p>
                      <a:r>
                        <a:rPr lang="en-US" sz="1700" dirty="0"/>
                        <a:t>Site Plan Review will remain at 30 days and the Planning Board will continue to work toward completion within 30 days. Abutters’ timeframe for input to the Planning Board will be limited.</a:t>
                      </a:r>
                    </a:p>
                  </a:txBody>
                  <a:tcPr marL="85978" marR="85978" marT="42989" marB="42989"/>
                </a:tc>
                <a:extLst>
                  <a:ext uri="{0D108BD9-81ED-4DB2-BD59-A6C34878D82A}">
                    <a16:rowId xmlns:a16="http://schemas.microsoft.com/office/drawing/2014/main" val="1722045000"/>
                  </a:ext>
                </a:extLst>
              </a:tr>
            </a:tbl>
          </a:graphicData>
        </a:graphic>
      </p:graphicFrame>
    </p:spTree>
    <p:extLst>
      <p:ext uri="{BB962C8B-B14F-4D97-AF65-F5344CB8AC3E}">
        <p14:creationId xmlns:p14="http://schemas.microsoft.com/office/powerpoint/2010/main" val="367080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Article 19</a:t>
            </a:r>
            <a:endParaRPr dirty="0"/>
          </a:p>
        </p:txBody>
      </p:sp>
      <p:sp>
        <p:nvSpPr>
          <p:cNvPr id="209" name="Google Shape;209;p28"/>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Modification to Floodplain Bylaw and Map </a:t>
            </a:r>
            <a:r>
              <a:rPr lang="en-US" sz="1800" dirty="0">
                <a:latin typeface="Arial"/>
                <a:ea typeface="Arial"/>
                <a:cs typeface="Arial"/>
                <a:sym typeface="Arial"/>
              </a:rPr>
              <a:t>185-44 (2/3 vote)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Article 23</a:t>
            </a:r>
            <a:endParaRPr dirty="0"/>
          </a:p>
        </p:txBody>
      </p:sp>
      <p:sp>
        <p:nvSpPr>
          <p:cNvPr id="125" name="Google Shape;125;p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ACCEPTANCE OF EASEMENTS (50% vote)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Overview</a:t>
            </a:r>
            <a:endParaRPr/>
          </a:p>
        </p:txBody>
      </p:sp>
      <p:sp>
        <p:nvSpPr>
          <p:cNvPr id="131" name="Google Shape;131;p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900"/>
              <a:buNone/>
            </a:pPr>
            <a:r>
              <a:rPr lang="en-US" sz="2900" b="1">
                <a:solidFill>
                  <a:schemeClr val="accent2"/>
                </a:solidFill>
              </a:rPr>
              <a:t>REGULATORY CONTEXT</a:t>
            </a:r>
            <a:endParaRPr/>
          </a:p>
        </p:txBody>
      </p:sp>
      <p:sp>
        <p:nvSpPr>
          <p:cNvPr id="132" name="Google Shape;132;p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900"/>
              <a:buNone/>
            </a:pPr>
            <a:r>
              <a:rPr lang="en-US" sz="2900" b="1">
                <a:solidFill>
                  <a:schemeClr val="accent2"/>
                </a:solidFill>
              </a:rPr>
              <a:t>EASEMENTS FOR ACCEPTANCE</a:t>
            </a:r>
            <a:endParaRPr/>
          </a:p>
        </p:txBody>
      </p:sp>
      <p:sp>
        <p:nvSpPr>
          <p:cNvPr id="133" name="Google Shape;133;p2"/>
          <p:cNvSpPr txBox="1">
            <a:spLocks noGrp="1"/>
          </p:cNvSpPr>
          <p:nvPr>
            <p:ph type="body" idx="2"/>
          </p:nvPr>
        </p:nvSpPr>
        <p:spPr>
          <a:xfrm>
            <a:off x="1096963" y="2582863"/>
            <a:ext cx="4938712" cy="3378200"/>
          </a:xfrm>
          <a:prstGeom prst="rect">
            <a:avLst/>
          </a:prstGeom>
          <a:noFill/>
          <a:ln>
            <a:noFill/>
          </a:ln>
        </p:spPr>
        <p:txBody>
          <a:bodyPr spcFirstLastPara="1" wrap="square" lIns="0" tIns="45700" rIns="0" bIns="45700" anchor="t" anchorCtr="0">
            <a:normAutofit fontScale="85000" lnSpcReduction="20000"/>
          </a:bodyPr>
          <a:lstStyle/>
          <a:p>
            <a:pPr marL="461963" lvl="0" indent="-461963" algn="l" rtl="0">
              <a:lnSpc>
                <a:spcPct val="90000"/>
              </a:lnSpc>
              <a:spcBef>
                <a:spcPts val="0"/>
              </a:spcBef>
              <a:spcAft>
                <a:spcPts val="0"/>
              </a:spcAft>
              <a:buSzPct val="100000"/>
              <a:buFont typeface="Noto Sans Symbols"/>
              <a:buChar char="❖"/>
            </a:pPr>
            <a:r>
              <a:rPr lang="en-US" sz="2800" dirty="0"/>
              <a:t>The Town has periodically been granted the right to use portions of private property (easements) for trail access</a:t>
            </a:r>
            <a:endParaRPr dirty="0"/>
          </a:p>
          <a:p>
            <a:pPr marL="461962" lvl="0" indent="-461962" algn="l" rtl="0">
              <a:lnSpc>
                <a:spcPct val="90000"/>
              </a:lnSpc>
              <a:spcBef>
                <a:spcPts val="1400"/>
              </a:spcBef>
              <a:spcAft>
                <a:spcPts val="0"/>
              </a:spcAft>
              <a:buSzPct val="100000"/>
              <a:buFont typeface="Noto Sans Symbols"/>
              <a:buChar char="❖"/>
            </a:pPr>
            <a:r>
              <a:rPr lang="en-US" sz="2800" dirty="0"/>
              <a:t>The easements are proposed to be accepted at Town Meeting as a matter of clerical completion. This would ensure only a Town Meeting Vote could extinguish the easement, rather than the Planning Board, thereby better protecting the easement</a:t>
            </a:r>
            <a:endParaRPr sz="2800" dirty="0">
              <a:highlight>
                <a:srgbClr val="FFFF00"/>
              </a:highlight>
            </a:endParaRPr>
          </a:p>
        </p:txBody>
      </p:sp>
      <p:sp>
        <p:nvSpPr>
          <p:cNvPr id="134" name="Google Shape;134;p2"/>
          <p:cNvSpPr txBox="1">
            <a:spLocks noGrp="1"/>
          </p:cNvSpPr>
          <p:nvPr>
            <p:ph type="body" idx="4"/>
          </p:nvPr>
        </p:nvSpPr>
        <p:spPr>
          <a:xfrm>
            <a:off x="6218238" y="2582863"/>
            <a:ext cx="4937125" cy="3378200"/>
          </a:xfrm>
          <a:prstGeom prst="rect">
            <a:avLst/>
          </a:prstGeom>
          <a:noFill/>
          <a:ln>
            <a:noFill/>
          </a:ln>
        </p:spPr>
        <p:txBody>
          <a:bodyPr spcFirstLastPara="1" wrap="square" lIns="0" tIns="45700" rIns="0" bIns="45700" anchor="t" anchorCtr="0">
            <a:normAutofit fontScale="85000" lnSpcReduction="10000"/>
          </a:bodyPr>
          <a:lstStyle/>
          <a:p>
            <a:pPr marL="461963" lvl="0" indent="-461963" algn="l" rtl="0">
              <a:lnSpc>
                <a:spcPct val="90000"/>
              </a:lnSpc>
              <a:spcBef>
                <a:spcPts val="0"/>
              </a:spcBef>
              <a:spcAft>
                <a:spcPts val="0"/>
              </a:spcAft>
              <a:buSzPts val="2800"/>
              <a:buFont typeface="Noto Sans Symbols"/>
              <a:buChar char="❖"/>
            </a:pPr>
            <a:r>
              <a:rPr lang="en-US" sz="2800" dirty="0"/>
              <a:t>Allowed uses range from general hiking, biking, to bridle path only. Some are open to general public while others are restricted to Dover residents or by permission only.</a:t>
            </a:r>
            <a:endParaRPr dirty="0"/>
          </a:p>
          <a:p>
            <a:pPr marL="461963" lvl="0" indent="-461963" algn="l" rtl="0">
              <a:lnSpc>
                <a:spcPct val="90000"/>
              </a:lnSpc>
              <a:spcBef>
                <a:spcPts val="1400"/>
              </a:spcBef>
              <a:spcAft>
                <a:spcPts val="0"/>
              </a:spcAft>
              <a:buSzPts val="2800"/>
              <a:buFont typeface="Noto Sans Symbols"/>
              <a:buChar char="❖"/>
            </a:pPr>
            <a:r>
              <a:rPr lang="en-US" sz="2800" dirty="0"/>
              <a:t>None require maintenance from the Town</a:t>
            </a:r>
          </a:p>
          <a:p>
            <a:pPr marL="461963" lvl="0" indent="-461963" algn="l" rtl="0">
              <a:lnSpc>
                <a:spcPct val="90000"/>
              </a:lnSpc>
              <a:spcBef>
                <a:spcPts val="1400"/>
              </a:spcBef>
              <a:spcAft>
                <a:spcPts val="0"/>
              </a:spcAft>
              <a:buSzPts val="2800"/>
              <a:buFont typeface="Noto Sans Symbols"/>
              <a:buChar char="❖"/>
            </a:pPr>
            <a:r>
              <a:rPr lang="en-US" sz="2800" dirty="0"/>
              <a:t>This change does not impact the standing or legality of the easement</a:t>
            </a:r>
            <a:endParaRPr dirty="0"/>
          </a:p>
          <a:p>
            <a:pPr marL="91440" lvl="0" indent="0" algn="l" rtl="0">
              <a:lnSpc>
                <a:spcPct val="90000"/>
              </a:lnSpc>
              <a:spcBef>
                <a:spcPts val="1400"/>
              </a:spcBef>
              <a:spcAft>
                <a:spcPts val="0"/>
              </a:spcAft>
              <a:buSzPts val="20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Bar-K Estates</a:t>
            </a:r>
            <a:br>
              <a:rPr lang="en-US"/>
            </a:br>
            <a:r>
              <a:rPr lang="en-US"/>
              <a:t>1992</a:t>
            </a:r>
            <a:endParaRPr/>
          </a:p>
        </p:txBody>
      </p:sp>
      <p:sp>
        <p:nvSpPr>
          <p:cNvPr id="141" name="Google Shape;141;p3"/>
          <p:cNvSpPr txBox="1"/>
          <p:nvPr/>
        </p:nvSpPr>
        <p:spPr>
          <a:xfrm>
            <a:off x="1097280" y="2044005"/>
            <a:ext cx="4403835"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Calibri"/>
                <a:ea typeface="Calibri"/>
                <a:cs typeface="Calibri"/>
                <a:sym typeface="Calibri"/>
              </a:rPr>
              <a:t>Properties Subject to Easements: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6 Hartford Street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16 Kraw Drive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4.) 17 Kraw Drive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142" name="Google Shape;142;p3"/>
          <p:cNvSpPr txBox="1"/>
          <p:nvPr/>
        </p:nvSpPr>
        <p:spPr>
          <a:xfrm>
            <a:off x="1097280" y="4744796"/>
            <a:ext cx="4250153"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Access easement for hiking, horseback riding, and cross-country skiing. Provides access from Stonegate Lane to June Playground (Westwood), and access from June Playground to Hartford Street.</a:t>
            </a:r>
            <a:endParaRPr sz="1400" b="0" i="0" u="none" strike="noStrike" cap="none">
              <a:solidFill>
                <a:srgbClr val="000000"/>
              </a:solidFill>
              <a:latin typeface="Arial"/>
              <a:ea typeface="Arial"/>
              <a:cs typeface="Arial"/>
              <a:sym typeface="Arial"/>
            </a:endParaRPr>
          </a:p>
        </p:txBody>
      </p:sp>
      <p:pic>
        <p:nvPicPr>
          <p:cNvPr id="143" name="Google Shape;143;p3" descr="Map&#10;&#10;Description automatically generated"/>
          <p:cNvPicPr preferRelativeResize="0">
            <a:picLocks noGrp="1"/>
          </p:cNvPicPr>
          <p:nvPr>
            <p:ph type="body" idx="1"/>
          </p:nvPr>
        </p:nvPicPr>
        <p:blipFill rotWithShape="1">
          <a:blip r:embed="rId3">
            <a:alphaModFix/>
          </a:blip>
          <a:srcRect/>
          <a:stretch/>
        </p:blipFill>
        <p:spPr>
          <a:xfrm>
            <a:off x="6690887" y="120872"/>
            <a:ext cx="5112561" cy="66162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Wilson’s Way</a:t>
            </a:r>
            <a:br>
              <a:rPr lang="en-US"/>
            </a:br>
            <a:r>
              <a:rPr lang="en-US"/>
              <a:t>2000/2017</a:t>
            </a:r>
            <a:endParaRPr/>
          </a:p>
        </p:txBody>
      </p:sp>
      <p:sp>
        <p:nvSpPr>
          <p:cNvPr id="168" name="Google Shape;168;p8"/>
          <p:cNvSpPr txBox="1"/>
          <p:nvPr/>
        </p:nvSpPr>
        <p:spPr>
          <a:xfrm>
            <a:off x="1097280" y="2044005"/>
            <a:ext cx="4403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Calibri"/>
                <a:ea typeface="Calibri"/>
                <a:cs typeface="Calibri"/>
                <a:sym typeface="Calibri"/>
              </a:rPr>
              <a:t>Properties Subject to Easements: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3, 5, 8 Wilson’s Way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169" name="Google Shape;169;p8"/>
          <p:cNvSpPr txBox="1"/>
          <p:nvPr/>
        </p:nvSpPr>
        <p:spPr>
          <a:xfrm>
            <a:off x="1097280" y="5337106"/>
            <a:ext cx="42501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Equestrian Uses only in red, general public access in fuschia.</a:t>
            </a:r>
            <a:endParaRPr sz="1400" b="0" i="0" u="none" strike="noStrike" cap="none">
              <a:solidFill>
                <a:srgbClr val="000000"/>
              </a:solidFill>
              <a:latin typeface="Arial"/>
              <a:ea typeface="Arial"/>
              <a:cs typeface="Arial"/>
              <a:sym typeface="Arial"/>
            </a:endParaRPr>
          </a:p>
        </p:txBody>
      </p:sp>
      <p:pic>
        <p:nvPicPr>
          <p:cNvPr id="170" name="Google Shape;170;p8"/>
          <p:cNvPicPr preferRelativeResize="0"/>
          <p:nvPr/>
        </p:nvPicPr>
        <p:blipFill rotWithShape="1">
          <a:blip r:embed="rId3">
            <a:alphaModFix/>
          </a:blip>
          <a:srcRect/>
          <a:stretch/>
        </p:blipFill>
        <p:spPr>
          <a:xfrm>
            <a:off x="6690887" y="89689"/>
            <a:ext cx="5160753" cy="66786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528-EB3D-D59D-0549-4BCD192F7186}"/>
              </a:ext>
            </a:extLst>
          </p:cNvPr>
          <p:cNvSpPr>
            <a:spLocks noGrp="1"/>
          </p:cNvSpPr>
          <p:nvPr>
            <p:ph type="title"/>
          </p:nvPr>
        </p:nvSpPr>
        <p:spPr>
          <a:xfrm>
            <a:off x="97927" y="616349"/>
            <a:ext cx="8237083" cy="1486278"/>
          </a:xfrm>
        </p:spPr>
        <p:txBody>
          <a:bodyPr vert="horz" lIns="91440" tIns="45720" rIns="91440" bIns="45720" rtlCol="0" anchor="t">
            <a:normAutofit/>
          </a:bodyPr>
          <a:lstStyle/>
          <a:p>
            <a:r>
              <a:rPr lang="en-US" sz="5400" kern="1200" dirty="0">
                <a:solidFill>
                  <a:schemeClr val="tx1"/>
                </a:solidFill>
                <a:latin typeface="+mj-lt"/>
                <a:ea typeface="+mj-ea"/>
                <a:cs typeface="+mj-cs"/>
              </a:rPr>
              <a:t>Voting Implications</a:t>
            </a:r>
          </a:p>
        </p:txBody>
      </p:sp>
      <p:sp>
        <p:nvSpPr>
          <p:cNvPr id="3" name="Content Placeholder 2">
            <a:extLst>
              <a:ext uri="{FF2B5EF4-FFF2-40B4-BE49-F238E27FC236}">
                <a16:creationId xmlns:a16="http://schemas.microsoft.com/office/drawing/2014/main" id="{7235BFEE-F812-0340-5C5C-C14223C0ED8D}"/>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 </a:t>
            </a:r>
          </a:p>
        </p:txBody>
      </p:sp>
      <p:sp>
        <p:nvSpPr>
          <p:cNvPr id="5" name="Slide Number Placeholder 4">
            <a:extLst>
              <a:ext uri="{FF2B5EF4-FFF2-40B4-BE49-F238E27FC236}">
                <a16:creationId xmlns:a16="http://schemas.microsoft.com/office/drawing/2014/main" id="{20622D31-B435-DD21-C066-507EC2023F79}"/>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6BC9BA3D-DD57-4CDD-80C0-B98F297AD49E}" type="slidenum">
              <a:rPr lang="en-US" smtClean="0">
                <a:solidFill>
                  <a:schemeClr val="tx1">
                    <a:tint val="75000"/>
                  </a:schemeClr>
                </a:solidFill>
              </a:rPr>
              <a:pPr defTabSz="914400">
                <a:spcAft>
                  <a:spcPts val="600"/>
                </a:spcAft>
              </a:pPr>
              <a:t>24</a:t>
            </a:fld>
            <a:endParaRPr lang="en-US">
              <a:solidFill>
                <a:schemeClr val="tx1">
                  <a:tint val="75000"/>
                </a:schemeClr>
              </a:solidFill>
            </a:endParaRPr>
          </a:p>
        </p:txBody>
      </p:sp>
      <p:graphicFrame>
        <p:nvGraphicFramePr>
          <p:cNvPr id="4" name="Table 3">
            <a:extLst>
              <a:ext uri="{FF2B5EF4-FFF2-40B4-BE49-F238E27FC236}">
                <a16:creationId xmlns:a16="http://schemas.microsoft.com/office/drawing/2014/main" id="{600E685D-4194-75B4-93DD-464457DA8EC8}"/>
              </a:ext>
            </a:extLst>
          </p:cNvPr>
          <p:cNvGraphicFramePr>
            <a:graphicFrameLocks noGrp="1"/>
          </p:cNvGraphicFramePr>
          <p:nvPr>
            <p:extLst>
              <p:ext uri="{D42A27DB-BD31-4B8C-83A1-F6EECF244321}">
                <p14:modId xmlns:p14="http://schemas.microsoft.com/office/powerpoint/2010/main" val="1480158779"/>
              </p:ext>
            </p:extLst>
          </p:nvPr>
        </p:nvGraphicFramePr>
        <p:xfrm>
          <a:off x="1725528" y="2063024"/>
          <a:ext cx="8493743" cy="2291406"/>
        </p:xfrm>
        <a:graphic>
          <a:graphicData uri="http://schemas.openxmlformats.org/drawingml/2006/table">
            <a:tbl>
              <a:tblPr firstRow="1" bandRow="1">
                <a:tableStyleId>{5C22544A-7EE6-4342-B048-85BDC9FD1C3A}</a:tableStyleId>
              </a:tblPr>
              <a:tblGrid>
                <a:gridCol w="4118623">
                  <a:extLst>
                    <a:ext uri="{9D8B030D-6E8A-4147-A177-3AD203B41FA5}">
                      <a16:colId xmlns:a16="http://schemas.microsoft.com/office/drawing/2014/main" val="1135552441"/>
                    </a:ext>
                  </a:extLst>
                </a:gridCol>
                <a:gridCol w="4375120">
                  <a:extLst>
                    <a:ext uri="{9D8B030D-6E8A-4147-A177-3AD203B41FA5}">
                      <a16:colId xmlns:a16="http://schemas.microsoft.com/office/drawing/2014/main" val="2892217763"/>
                    </a:ext>
                  </a:extLst>
                </a:gridCol>
              </a:tblGrid>
              <a:tr h="815212">
                <a:tc>
                  <a:txBody>
                    <a:bodyPr/>
                    <a:lstStyle/>
                    <a:p>
                      <a:r>
                        <a:rPr lang="en-US" sz="1700" dirty="0"/>
                        <a:t>Passes by 50%			</a:t>
                      </a:r>
                    </a:p>
                  </a:txBody>
                  <a:tcPr marL="85978" marR="85978" marT="42989" marB="429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Fails to pass by 50%</a:t>
                      </a:r>
                    </a:p>
                    <a:p>
                      <a:endParaRPr lang="en-US" sz="1700" dirty="0"/>
                    </a:p>
                  </a:txBody>
                  <a:tcPr marL="85978" marR="85978" marT="42989" marB="42989"/>
                </a:tc>
                <a:extLst>
                  <a:ext uri="{0D108BD9-81ED-4DB2-BD59-A6C34878D82A}">
                    <a16:rowId xmlns:a16="http://schemas.microsoft.com/office/drawing/2014/main" val="3524699611"/>
                  </a:ext>
                </a:extLst>
              </a:tr>
              <a:tr h="1476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All easements remain in use as they are existing, a vote at Town Meeting will be required to extinguish easements in the future</a:t>
                      </a:r>
                    </a:p>
                  </a:txBody>
                  <a:tcPr marL="85978" marR="85978" marT="42989" marB="429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All easements remain in use as they are existing, a vote by the Planning Board will have the authority to extinguish easements in the future</a:t>
                      </a:r>
                    </a:p>
                  </a:txBody>
                  <a:tcPr marL="85978" marR="85978" marT="42989" marB="42989"/>
                </a:tc>
                <a:extLst>
                  <a:ext uri="{0D108BD9-81ED-4DB2-BD59-A6C34878D82A}">
                    <a16:rowId xmlns:a16="http://schemas.microsoft.com/office/drawing/2014/main" val="1722045000"/>
                  </a:ext>
                </a:extLst>
              </a:tr>
            </a:tbl>
          </a:graphicData>
        </a:graphic>
      </p:graphicFrame>
    </p:spTree>
    <p:extLst>
      <p:ext uri="{BB962C8B-B14F-4D97-AF65-F5344CB8AC3E}">
        <p14:creationId xmlns:p14="http://schemas.microsoft.com/office/powerpoint/2010/main" val="14502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190B-A05C-4BFD-8B15-8FFE51947472}"/>
              </a:ext>
            </a:extLst>
          </p:cNvPr>
          <p:cNvSpPr>
            <a:spLocks noGrp="1"/>
          </p:cNvSpPr>
          <p:nvPr>
            <p:ph type="title"/>
          </p:nvPr>
        </p:nvSpPr>
        <p:spPr/>
        <p:txBody>
          <a:bodyPr/>
          <a:lstStyle/>
          <a:p>
            <a:r>
              <a:rPr lang="en-US" dirty="0"/>
              <a:t>Overview of Updates</a:t>
            </a:r>
          </a:p>
        </p:txBody>
      </p:sp>
      <p:sp>
        <p:nvSpPr>
          <p:cNvPr id="3" name="Content Placeholder 2">
            <a:extLst>
              <a:ext uri="{FF2B5EF4-FFF2-40B4-BE49-F238E27FC236}">
                <a16:creationId xmlns:a16="http://schemas.microsoft.com/office/drawing/2014/main" id="{FC6F7FFF-05C9-47BF-8B5F-25ABEDD49AE4}"/>
              </a:ext>
            </a:extLst>
          </p:cNvPr>
          <p:cNvSpPr>
            <a:spLocks noGrp="1"/>
          </p:cNvSpPr>
          <p:nvPr>
            <p:ph idx="1"/>
          </p:nvPr>
        </p:nvSpPr>
        <p:spPr>
          <a:xfrm>
            <a:off x="1097280" y="1841817"/>
            <a:ext cx="5356072" cy="4305971"/>
          </a:xfrm>
        </p:spPr>
        <p:txBody>
          <a:bodyPr>
            <a:normAutofit fontScale="92500"/>
          </a:bodyPr>
          <a:lstStyle/>
          <a:p>
            <a:pPr marL="0" indent="0" algn="just">
              <a:buNone/>
            </a:pPr>
            <a:r>
              <a:rPr lang="en-US" sz="2400" b="0" i="0" dirty="0">
                <a:solidFill>
                  <a:srgbClr val="202124"/>
                </a:solidFill>
                <a:effectLst/>
              </a:rPr>
              <a:t>A Flood </a:t>
            </a:r>
            <a:r>
              <a:rPr lang="en-US" sz="2400" dirty="0">
                <a:solidFill>
                  <a:srgbClr val="202124"/>
                </a:solidFill>
              </a:rPr>
              <a:t>I</a:t>
            </a:r>
            <a:r>
              <a:rPr lang="en-US" sz="2400" b="0" i="0" dirty="0">
                <a:solidFill>
                  <a:srgbClr val="202124"/>
                </a:solidFill>
                <a:effectLst/>
              </a:rPr>
              <a:t>nsurance </a:t>
            </a:r>
            <a:r>
              <a:rPr lang="en-US" sz="2400" dirty="0">
                <a:solidFill>
                  <a:srgbClr val="202124"/>
                </a:solidFill>
              </a:rPr>
              <a:t>R</a:t>
            </a:r>
            <a:r>
              <a:rPr lang="en-US" sz="2400" b="0" i="0" dirty="0">
                <a:solidFill>
                  <a:srgbClr val="202124"/>
                </a:solidFill>
                <a:effectLst/>
              </a:rPr>
              <a:t>ate </a:t>
            </a:r>
            <a:r>
              <a:rPr lang="en-US" sz="2400" dirty="0">
                <a:solidFill>
                  <a:srgbClr val="202124"/>
                </a:solidFill>
              </a:rPr>
              <a:t>M</a:t>
            </a:r>
            <a:r>
              <a:rPr lang="en-US" sz="2400" b="0" i="0" dirty="0">
                <a:solidFill>
                  <a:srgbClr val="202124"/>
                </a:solidFill>
                <a:effectLst/>
              </a:rPr>
              <a:t>ap (FIRM) is an official map of a community that </a:t>
            </a:r>
            <a:r>
              <a:rPr lang="en-US" sz="2400" b="1" i="0" dirty="0">
                <a:solidFill>
                  <a:schemeClr val="accent1"/>
                </a:solidFill>
                <a:effectLst/>
              </a:rPr>
              <a:t>displays the floodplains, special hazard areas, and risk premium zones</a:t>
            </a:r>
            <a:r>
              <a:rPr lang="en-US" sz="2400" i="0" dirty="0">
                <a:solidFill>
                  <a:schemeClr val="accent1"/>
                </a:solidFill>
                <a:effectLst/>
              </a:rPr>
              <a:t>, </a:t>
            </a:r>
            <a:r>
              <a:rPr lang="en-US" sz="2400" b="0" i="0" dirty="0">
                <a:solidFill>
                  <a:srgbClr val="202124"/>
                </a:solidFill>
                <a:effectLst/>
              </a:rPr>
              <a:t>as delineated by the Federal Emergency Management Agency (FEMA). These maps must be adopted under the local zoning for communities to participate in the National Flood Insurance Program.</a:t>
            </a:r>
          </a:p>
          <a:p>
            <a:pPr marL="0" indent="0" algn="just">
              <a:buNone/>
            </a:pPr>
            <a:endParaRPr lang="en-US" sz="2400" b="0" i="0" dirty="0">
              <a:solidFill>
                <a:srgbClr val="202124"/>
              </a:solidFill>
              <a:effectLst/>
            </a:endParaRPr>
          </a:p>
          <a:p>
            <a:pPr marL="0" indent="0" algn="just">
              <a:buNone/>
            </a:pPr>
            <a:r>
              <a:rPr lang="en-US" sz="2400" dirty="0">
                <a:solidFill>
                  <a:srgbClr val="202124"/>
                </a:solidFill>
              </a:rPr>
              <a:t>FIRM maps are updated every </a:t>
            </a:r>
            <a:r>
              <a:rPr lang="en-US" sz="2400" b="1" dirty="0">
                <a:solidFill>
                  <a:schemeClr val="accent1"/>
                </a:solidFill>
              </a:rPr>
              <a:t>FIVE to TEN</a:t>
            </a:r>
            <a:r>
              <a:rPr lang="en-US" sz="2400" dirty="0">
                <a:solidFill>
                  <a:schemeClr val="tx1"/>
                </a:solidFill>
              </a:rPr>
              <a:t> years. The last update was 2012 but the current effective maps are from 2021.</a:t>
            </a:r>
          </a:p>
        </p:txBody>
      </p:sp>
      <p:pic>
        <p:nvPicPr>
          <p:cNvPr id="5" name="Picture 4" descr="Graphical user interface, map&#10;&#10;Description automatically generated with medium confidence">
            <a:extLst>
              <a:ext uri="{FF2B5EF4-FFF2-40B4-BE49-F238E27FC236}">
                <a16:creationId xmlns:a16="http://schemas.microsoft.com/office/drawing/2014/main" id="{3B581DDE-DCF7-4166-95F8-9F930D593D0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3649"/>
          <a:stretch/>
        </p:blipFill>
        <p:spPr>
          <a:xfrm>
            <a:off x="6695089" y="1841817"/>
            <a:ext cx="5059680" cy="4410428"/>
          </a:xfrm>
          <a:prstGeom prst="rect">
            <a:avLst/>
          </a:prstGeom>
        </p:spPr>
      </p:pic>
    </p:spTree>
    <p:extLst>
      <p:ext uri="{BB962C8B-B14F-4D97-AF65-F5344CB8AC3E}">
        <p14:creationId xmlns:p14="http://schemas.microsoft.com/office/powerpoint/2010/main" val="47899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FEF3-0712-4CD0-86B0-2DFEF5AE2B7B}"/>
              </a:ext>
            </a:extLst>
          </p:cNvPr>
          <p:cNvSpPr>
            <a:spLocks noGrp="1"/>
          </p:cNvSpPr>
          <p:nvPr>
            <p:ph type="title"/>
          </p:nvPr>
        </p:nvSpPr>
        <p:spPr>
          <a:xfrm>
            <a:off x="5688553" y="227669"/>
            <a:ext cx="4821283" cy="1450757"/>
          </a:xfrm>
        </p:spPr>
        <p:txBody>
          <a:bodyPr>
            <a:normAutofit/>
          </a:bodyPr>
          <a:lstStyle/>
          <a:p>
            <a:r>
              <a:rPr lang="en-US" dirty="0"/>
              <a:t>Specific Bylaw Updates</a:t>
            </a:r>
          </a:p>
        </p:txBody>
      </p:sp>
      <p:pic>
        <p:nvPicPr>
          <p:cNvPr id="5" name="Picture 6" descr="Logo | FEMA.gov">
            <a:extLst>
              <a:ext uri="{FF2B5EF4-FFF2-40B4-BE49-F238E27FC236}">
                <a16:creationId xmlns:a16="http://schemas.microsoft.com/office/drawing/2014/main" id="{8B5DDCB4-21DB-4FDC-B705-5CB4C052C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90" r="21190"/>
          <a:stretch/>
        </p:blipFill>
        <p:spPr bwMode="auto">
          <a:xfrm>
            <a:off x="494195" y="-107659"/>
            <a:ext cx="2784700" cy="2935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ational Flood Insurance Program">
            <a:extLst>
              <a:ext uri="{FF2B5EF4-FFF2-40B4-BE49-F238E27FC236}">
                <a16:creationId xmlns:a16="http://schemas.microsoft.com/office/drawing/2014/main" id="{FC1B9295-5212-4738-B4CE-B4F9B7F041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03" t="9520" r="10941" b="16418"/>
          <a:stretch/>
        </p:blipFill>
        <p:spPr bwMode="auto">
          <a:xfrm>
            <a:off x="739004" y="2893031"/>
            <a:ext cx="2295082" cy="20749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25DF399-C811-4AA2-8949-B36924C24A83}"/>
              </a:ext>
            </a:extLst>
          </p:cNvPr>
          <p:cNvSpPr>
            <a:spLocks noGrp="1"/>
          </p:cNvSpPr>
          <p:nvPr>
            <p:ph idx="1"/>
          </p:nvPr>
        </p:nvSpPr>
        <p:spPr>
          <a:xfrm>
            <a:off x="5769235" y="1885149"/>
            <a:ext cx="4821283" cy="3670180"/>
          </a:xfrm>
        </p:spPr>
        <p:txBody>
          <a:bodyPr>
            <a:normAutofit/>
          </a:bodyPr>
          <a:lstStyle/>
          <a:p>
            <a:pPr marL="457200" indent="-457200">
              <a:spcAft>
                <a:spcPts val="1200"/>
              </a:spcAft>
              <a:buAutoNum type="arabicParenR"/>
            </a:pPr>
            <a:r>
              <a:rPr lang="en-US" dirty="0">
                <a:effectLst/>
                <a:ea typeface="Times New Roman" panose="02020603050405020304" pitchFamily="18" charset="0"/>
              </a:rPr>
              <a:t>To update the map references to the </a:t>
            </a:r>
            <a:r>
              <a:rPr lang="en-US" b="1" dirty="0">
                <a:effectLst/>
                <a:ea typeface="Times New Roman" panose="02020603050405020304" pitchFamily="18" charset="0"/>
              </a:rPr>
              <a:t>2025</a:t>
            </a:r>
            <a:r>
              <a:rPr lang="en-US" dirty="0">
                <a:effectLst/>
                <a:ea typeface="Times New Roman" panose="02020603050405020304" pitchFamily="18" charset="0"/>
              </a:rPr>
              <a:t> Flood Insurance Rate Maps and Flood Insurance Study prepared by the Federal Emergency Management Agency; and  </a:t>
            </a:r>
          </a:p>
          <a:p>
            <a:pPr marL="457200" indent="-457200">
              <a:spcAft>
                <a:spcPts val="1200"/>
              </a:spcAft>
              <a:buAutoNum type="arabicParenR"/>
            </a:pPr>
            <a:r>
              <a:rPr lang="en-US" dirty="0">
                <a:ea typeface="Times New Roman" panose="02020603050405020304" pitchFamily="18" charset="0"/>
              </a:rPr>
              <a:t>T</a:t>
            </a:r>
            <a:r>
              <a:rPr lang="en-US" dirty="0">
                <a:effectLst/>
                <a:ea typeface="Times New Roman" panose="02020603050405020304" pitchFamily="18" charset="0"/>
              </a:rPr>
              <a:t>o update the text of Section 185-44 to remain in compliance by updating the map date.</a:t>
            </a:r>
          </a:p>
          <a:p>
            <a:pPr marL="457200" indent="-457200">
              <a:spcAft>
                <a:spcPts val="1200"/>
              </a:spcAft>
              <a:buAutoNum type="arabicParenR"/>
            </a:pPr>
            <a:r>
              <a:rPr lang="en-US" dirty="0"/>
              <a:t>The new map is effective July 8, 2025.</a:t>
            </a:r>
          </a:p>
        </p:txBody>
      </p:sp>
    </p:spTree>
    <p:extLst>
      <p:ext uri="{BB962C8B-B14F-4D97-AF65-F5344CB8AC3E}">
        <p14:creationId xmlns:p14="http://schemas.microsoft.com/office/powerpoint/2010/main" val="219095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3D78-EB07-473C-A65C-DACD39F4DD60}"/>
              </a:ext>
            </a:extLst>
          </p:cNvPr>
          <p:cNvSpPr>
            <a:spLocks noGrp="1"/>
          </p:cNvSpPr>
          <p:nvPr>
            <p:ph type="title"/>
          </p:nvPr>
        </p:nvSpPr>
        <p:spPr/>
        <p:txBody>
          <a:bodyPr/>
          <a:lstStyle/>
          <a:p>
            <a:r>
              <a:rPr lang="en-US" dirty="0"/>
              <a:t>Voting Implications</a:t>
            </a:r>
          </a:p>
        </p:txBody>
      </p:sp>
      <p:sp>
        <p:nvSpPr>
          <p:cNvPr id="5" name="Text Placeholder 4">
            <a:extLst>
              <a:ext uri="{FF2B5EF4-FFF2-40B4-BE49-F238E27FC236}">
                <a16:creationId xmlns:a16="http://schemas.microsoft.com/office/drawing/2014/main" id="{C31EDBEF-7516-48F3-BBE1-071E33E89DB6}"/>
              </a:ext>
            </a:extLst>
          </p:cNvPr>
          <p:cNvSpPr txBox="1">
            <a:spLocks/>
          </p:cNvSpPr>
          <p:nvPr/>
        </p:nvSpPr>
        <p:spPr>
          <a:xfrm>
            <a:off x="1447191" y="2019549"/>
            <a:ext cx="4645152" cy="8019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accent1"/>
                </a:solidFill>
              </a:rPr>
              <a:t>Passes by 2/3 majority</a:t>
            </a:r>
          </a:p>
        </p:txBody>
      </p:sp>
      <p:sp>
        <p:nvSpPr>
          <p:cNvPr id="6" name="Content Placeholder 2">
            <a:extLst>
              <a:ext uri="{FF2B5EF4-FFF2-40B4-BE49-F238E27FC236}">
                <a16:creationId xmlns:a16="http://schemas.microsoft.com/office/drawing/2014/main" id="{0CBBA744-C4D9-4C15-83F9-91FE697B30BC}"/>
              </a:ext>
            </a:extLst>
          </p:cNvPr>
          <p:cNvSpPr txBox="1">
            <a:spLocks/>
          </p:cNvSpPr>
          <p:nvPr/>
        </p:nvSpPr>
        <p:spPr>
          <a:xfrm>
            <a:off x="1447191" y="2824269"/>
            <a:ext cx="4645152" cy="26444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Town and its residents are able to continue to participate in the National Flood Insurance Program</a:t>
            </a:r>
          </a:p>
        </p:txBody>
      </p:sp>
      <p:sp>
        <p:nvSpPr>
          <p:cNvPr id="7" name="Text Placeholder 5">
            <a:extLst>
              <a:ext uri="{FF2B5EF4-FFF2-40B4-BE49-F238E27FC236}">
                <a16:creationId xmlns:a16="http://schemas.microsoft.com/office/drawing/2014/main" id="{4384781E-2E96-4BA1-A22E-35DE6A60CA61}"/>
              </a:ext>
            </a:extLst>
          </p:cNvPr>
          <p:cNvSpPr txBox="1">
            <a:spLocks/>
          </p:cNvSpPr>
          <p:nvPr/>
        </p:nvSpPr>
        <p:spPr>
          <a:xfrm>
            <a:off x="6412362" y="2023003"/>
            <a:ext cx="4645152" cy="80223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accent1"/>
                </a:solidFill>
              </a:rPr>
              <a:t>Fails to pass by 2/3 majority</a:t>
            </a:r>
          </a:p>
        </p:txBody>
      </p:sp>
      <p:sp>
        <p:nvSpPr>
          <p:cNvPr id="8" name="Content Placeholder 6">
            <a:extLst>
              <a:ext uri="{FF2B5EF4-FFF2-40B4-BE49-F238E27FC236}">
                <a16:creationId xmlns:a16="http://schemas.microsoft.com/office/drawing/2014/main" id="{C29075CC-2F86-46D7-B535-D730FD427CDA}"/>
              </a:ext>
            </a:extLst>
          </p:cNvPr>
          <p:cNvSpPr txBox="1">
            <a:spLocks/>
          </p:cNvSpPr>
          <p:nvPr/>
        </p:nvSpPr>
        <p:spPr>
          <a:xfrm>
            <a:off x="6412362" y="2821491"/>
            <a:ext cx="4645152" cy="263737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Dover will be removed from the National Flood Insurance Program negatively impacting local homeowners requiring flood insurance in 2025</a:t>
            </a:r>
          </a:p>
        </p:txBody>
      </p:sp>
      <p:sp>
        <p:nvSpPr>
          <p:cNvPr id="9" name="TextBox 8">
            <a:extLst>
              <a:ext uri="{FF2B5EF4-FFF2-40B4-BE49-F238E27FC236}">
                <a16:creationId xmlns:a16="http://schemas.microsoft.com/office/drawing/2014/main" id="{F2BB049F-46DB-4C0B-8616-859F6404FAA1}"/>
              </a:ext>
            </a:extLst>
          </p:cNvPr>
          <p:cNvSpPr txBox="1"/>
          <p:nvPr/>
        </p:nvSpPr>
        <p:spPr>
          <a:xfrm>
            <a:off x="1137148" y="5089530"/>
            <a:ext cx="9607661" cy="646331"/>
          </a:xfrm>
          <a:prstGeom prst="rect">
            <a:avLst/>
          </a:prstGeom>
          <a:noFill/>
        </p:spPr>
        <p:txBody>
          <a:bodyPr wrap="square" rtlCol="0">
            <a:spAutoFit/>
          </a:bodyPr>
          <a:lstStyle/>
          <a:p>
            <a:pPr algn="ctr"/>
            <a:r>
              <a:rPr lang="en-US" dirty="0"/>
              <a:t>The proposed bylaw language was provided by DCR and should not be modified.</a:t>
            </a:r>
          </a:p>
          <a:p>
            <a:pPr algn="ctr"/>
            <a:r>
              <a:rPr lang="en-US" dirty="0"/>
              <a:t>Failure to accept the new language as dictated by DCR and FEMA will nullify participation in the NFIP.</a:t>
            </a:r>
          </a:p>
        </p:txBody>
      </p:sp>
    </p:spTree>
    <p:extLst>
      <p:ext uri="{BB962C8B-B14F-4D97-AF65-F5344CB8AC3E}">
        <p14:creationId xmlns:p14="http://schemas.microsoft.com/office/powerpoint/2010/main" val="331596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3990cdc4dc_0_6"/>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Article 20</a:t>
            </a:r>
            <a:endParaRPr dirty="0"/>
          </a:p>
        </p:txBody>
      </p:sp>
      <p:sp>
        <p:nvSpPr>
          <p:cNvPr id="222" name="Google Shape;222;g33990cdc4dc_0_6"/>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Modification to various clarifying administrative edits to the Zoning Bylaws (Ch 185) </a:t>
            </a:r>
            <a:r>
              <a:rPr lang="en-US" i="1" dirty="0"/>
              <a:t>per the request of the Building Department </a:t>
            </a:r>
            <a:r>
              <a:rPr lang="en-US" dirty="0"/>
              <a:t>(2/3 vote)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3990cdc4dc_0_11"/>
          <p:cNvSpPr txBox="1">
            <a:spLocks noGrp="1"/>
          </p:cNvSpPr>
          <p:nvPr>
            <p:ph type="title" idx="4294967295"/>
          </p:nvPr>
        </p:nvSpPr>
        <p:spPr>
          <a:xfrm>
            <a:off x="1097275" y="286602"/>
            <a:ext cx="10058400" cy="624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Overview</a:t>
            </a:r>
            <a:endParaRPr/>
          </a:p>
        </p:txBody>
      </p:sp>
      <p:sp>
        <p:nvSpPr>
          <p:cNvPr id="228" name="Google Shape;228;g33990cdc4dc_0_11"/>
          <p:cNvSpPr txBox="1">
            <a:spLocks noGrp="1"/>
          </p:cNvSpPr>
          <p:nvPr>
            <p:ph type="body" idx="4294967295"/>
          </p:nvPr>
        </p:nvSpPr>
        <p:spPr>
          <a:xfrm>
            <a:off x="3627120" y="910606"/>
            <a:ext cx="4937700" cy="736200"/>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Clr>
                <a:schemeClr val="dk1"/>
              </a:buClr>
              <a:buSzPts val="3135"/>
              <a:buFont typeface="Arial"/>
              <a:buNone/>
            </a:pPr>
            <a:r>
              <a:rPr lang="en-US" sz="2900" b="1">
                <a:solidFill>
                  <a:schemeClr val="accent2"/>
                </a:solidFill>
              </a:rPr>
              <a:t>SUMMARY OF PROPOSED CHANGES</a:t>
            </a:r>
            <a:endParaRPr/>
          </a:p>
        </p:txBody>
      </p:sp>
      <p:sp>
        <p:nvSpPr>
          <p:cNvPr id="229" name="Google Shape;229;g33990cdc4dc_0_11"/>
          <p:cNvSpPr txBox="1">
            <a:spLocks noGrp="1"/>
          </p:cNvSpPr>
          <p:nvPr>
            <p:ph type="body" idx="4294967295"/>
          </p:nvPr>
        </p:nvSpPr>
        <p:spPr>
          <a:xfrm>
            <a:off x="921570" y="2032277"/>
            <a:ext cx="10348800" cy="3388200"/>
          </a:xfrm>
          <a:prstGeom prst="rect">
            <a:avLst/>
          </a:prstGeom>
          <a:noFill/>
          <a:ln>
            <a:noFill/>
          </a:ln>
        </p:spPr>
        <p:txBody>
          <a:bodyPr spcFirstLastPara="1" wrap="square" lIns="0" tIns="45700" rIns="0" bIns="45700" anchor="t" anchorCtr="0">
            <a:normAutofit fontScale="92500" lnSpcReduction="20000"/>
          </a:bodyPr>
          <a:lstStyle/>
          <a:p>
            <a:pPr marL="457200" lvl="0" indent="-481692" algn="l" rtl="0">
              <a:lnSpc>
                <a:spcPct val="90000"/>
              </a:lnSpc>
              <a:spcBef>
                <a:spcPts val="360"/>
              </a:spcBef>
              <a:spcAft>
                <a:spcPts val="0"/>
              </a:spcAft>
              <a:buSzPct val="91836"/>
              <a:buFont typeface="Noto Sans Symbols"/>
              <a:buChar char="❖"/>
            </a:pPr>
            <a:r>
              <a:rPr lang="en-US" sz="2800" dirty="0">
                <a:solidFill>
                  <a:srgbClr val="222222"/>
                </a:solidFill>
                <a:highlight>
                  <a:srgbClr val="FFFFFF"/>
                </a:highlight>
              </a:rPr>
              <a:t>Add a footnote to Maximum Lot Coverage in the Ch 185-17 Schedule of Dimensional Requirements Table that will draw attention to Section 116-3 Groundwater Protection District.</a:t>
            </a:r>
            <a:endParaRPr dirty="0"/>
          </a:p>
          <a:p>
            <a:pPr marL="457200" lvl="0" indent="-342900" algn="l" rtl="0">
              <a:lnSpc>
                <a:spcPct val="90000"/>
              </a:lnSpc>
              <a:spcBef>
                <a:spcPts val="360"/>
              </a:spcBef>
              <a:spcAft>
                <a:spcPts val="0"/>
              </a:spcAft>
              <a:buSzPct val="91836"/>
              <a:buFont typeface="Noto Sans Symbols"/>
              <a:buNone/>
            </a:pPr>
            <a:endParaRPr sz="2800" dirty="0">
              <a:solidFill>
                <a:srgbClr val="222222"/>
              </a:solidFill>
              <a:highlight>
                <a:srgbClr val="FFFFFF"/>
              </a:highlight>
            </a:endParaRPr>
          </a:p>
          <a:p>
            <a:pPr marL="457200" lvl="0" indent="-481692" algn="l" rtl="0">
              <a:lnSpc>
                <a:spcPct val="90000"/>
              </a:lnSpc>
              <a:spcBef>
                <a:spcPts val="360"/>
              </a:spcBef>
              <a:spcAft>
                <a:spcPts val="0"/>
              </a:spcAft>
              <a:buSzPct val="91836"/>
              <a:buFont typeface="Noto Sans Symbols"/>
              <a:buChar char="❖"/>
            </a:pPr>
            <a:r>
              <a:rPr lang="en-US" sz="2800" dirty="0">
                <a:solidFill>
                  <a:srgbClr val="222222"/>
                </a:solidFill>
                <a:highlight>
                  <a:srgbClr val="FFFFFF"/>
                </a:highlight>
              </a:rPr>
              <a:t>Add a footnote to setbacks in the Schedule of Dimensional Requirements Table to highlight Section 185-25 - accessory structures require half the setback</a:t>
            </a:r>
          </a:p>
          <a:p>
            <a:pPr marL="0" lvl="0" indent="0" algn="l" rtl="0">
              <a:lnSpc>
                <a:spcPct val="90000"/>
              </a:lnSpc>
              <a:spcBef>
                <a:spcPts val="360"/>
              </a:spcBef>
              <a:spcAft>
                <a:spcPts val="0"/>
              </a:spcAft>
              <a:buSzPct val="91836"/>
              <a:buNone/>
            </a:pPr>
            <a:endParaRPr lang="en-US" sz="2800" dirty="0">
              <a:solidFill>
                <a:srgbClr val="222222"/>
              </a:solidFill>
              <a:highlight>
                <a:srgbClr val="FFFFFF"/>
              </a:highlight>
            </a:endParaRPr>
          </a:p>
          <a:p>
            <a:pPr indent="-481692">
              <a:spcBef>
                <a:spcPts val="360"/>
              </a:spcBef>
              <a:buSzPct val="91836"/>
              <a:buFont typeface="Noto Sans Symbols"/>
              <a:buChar char="❖"/>
            </a:pPr>
            <a:r>
              <a:rPr lang="en-US" sz="2800" dirty="0">
                <a:solidFill>
                  <a:srgbClr val="222222"/>
                </a:solidFill>
                <a:highlight>
                  <a:schemeClr val="lt1"/>
                </a:highlight>
              </a:rPr>
              <a:t>Add to Ch 185-5 definitions: small family daycare, large family daycare. This will tie the State Building Code to Dover’s definitions</a:t>
            </a:r>
          </a:p>
          <a:p>
            <a:pPr marL="0" lvl="0" indent="0" algn="l" rtl="0">
              <a:lnSpc>
                <a:spcPct val="90000"/>
              </a:lnSpc>
              <a:spcBef>
                <a:spcPts val="360"/>
              </a:spcBef>
              <a:spcAft>
                <a:spcPts val="0"/>
              </a:spcAft>
              <a:buSzPct val="91836"/>
              <a:buNone/>
            </a:pPr>
            <a:endParaRPr lang="en-US" sz="2800" dirty="0">
              <a:solidFill>
                <a:srgbClr val="22222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528-EB3D-D59D-0549-4BCD192F7186}"/>
              </a:ext>
            </a:extLst>
          </p:cNvPr>
          <p:cNvSpPr>
            <a:spLocks noGrp="1"/>
          </p:cNvSpPr>
          <p:nvPr>
            <p:ph type="title"/>
          </p:nvPr>
        </p:nvSpPr>
        <p:spPr>
          <a:xfrm>
            <a:off x="97927" y="616349"/>
            <a:ext cx="8237083" cy="1486278"/>
          </a:xfrm>
        </p:spPr>
        <p:txBody>
          <a:bodyPr vert="horz" lIns="91440" tIns="45720" rIns="91440" bIns="45720" rtlCol="0" anchor="t">
            <a:normAutofit/>
          </a:bodyPr>
          <a:lstStyle/>
          <a:p>
            <a:r>
              <a:rPr lang="en-US" sz="5400" kern="1200" dirty="0">
                <a:solidFill>
                  <a:schemeClr val="tx1"/>
                </a:solidFill>
                <a:latin typeface="+mj-lt"/>
                <a:ea typeface="+mj-ea"/>
                <a:cs typeface="+mj-cs"/>
              </a:rPr>
              <a:t>Voting Implications</a:t>
            </a:r>
          </a:p>
        </p:txBody>
      </p:sp>
      <p:sp>
        <p:nvSpPr>
          <p:cNvPr id="3" name="Content Placeholder 2">
            <a:extLst>
              <a:ext uri="{FF2B5EF4-FFF2-40B4-BE49-F238E27FC236}">
                <a16:creationId xmlns:a16="http://schemas.microsoft.com/office/drawing/2014/main" id="{7235BFEE-F812-0340-5C5C-C14223C0ED8D}"/>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 </a:t>
            </a:r>
          </a:p>
        </p:txBody>
      </p:sp>
      <p:sp>
        <p:nvSpPr>
          <p:cNvPr id="5" name="Slide Number Placeholder 4">
            <a:extLst>
              <a:ext uri="{FF2B5EF4-FFF2-40B4-BE49-F238E27FC236}">
                <a16:creationId xmlns:a16="http://schemas.microsoft.com/office/drawing/2014/main" id="{20622D31-B435-DD21-C066-507EC2023F79}"/>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defTabSz="914400">
              <a:spcAft>
                <a:spcPts val="600"/>
              </a:spcAft>
            </a:pPr>
            <a:fld id="{6BC9BA3D-DD57-4CDD-80C0-B98F297AD49E}" type="slidenum">
              <a:rPr lang="en-US" smtClean="0">
                <a:solidFill>
                  <a:schemeClr val="tx1">
                    <a:tint val="75000"/>
                  </a:schemeClr>
                </a:solidFill>
              </a:rPr>
              <a:pPr defTabSz="914400">
                <a:spcAft>
                  <a:spcPts val="600"/>
                </a:spcAft>
              </a:pPr>
              <a:t>8</a:t>
            </a:fld>
            <a:endParaRPr lang="en-US">
              <a:solidFill>
                <a:schemeClr val="tx1">
                  <a:tint val="75000"/>
                </a:schemeClr>
              </a:solidFill>
            </a:endParaRPr>
          </a:p>
        </p:txBody>
      </p:sp>
      <p:graphicFrame>
        <p:nvGraphicFramePr>
          <p:cNvPr id="4" name="Table 3">
            <a:extLst>
              <a:ext uri="{FF2B5EF4-FFF2-40B4-BE49-F238E27FC236}">
                <a16:creationId xmlns:a16="http://schemas.microsoft.com/office/drawing/2014/main" id="{600E685D-4194-75B4-93DD-464457DA8EC8}"/>
              </a:ext>
            </a:extLst>
          </p:cNvPr>
          <p:cNvGraphicFramePr>
            <a:graphicFrameLocks noGrp="1"/>
          </p:cNvGraphicFramePr>
          <p:nvPr>
            <p:extLst>
              <p:ext uri="{D42A27DB-BD31-4B8C-83A1-F6EECF244321}">
                <p14:modId xmlns:p14="http://schemas.microsoft.com/office/powerpoint/2010/main" val="2258338018"/>
              </p:ext>
            </p:extLst>
          </p:nvPr>
        </p:nvGraphicFramePr>
        <p:xfrm>
          <a:off x="1734492" y="2283297"/>
          <a:ext cx="8493743" cy="2291406"/>
        </p:xfrm>
        <a:graphic>
          <a:graphicData uri="http://schemas.openxmlformats.org/drawingml/2006/table">
            <a:tbl>
              <a:tblPr firstRow="1" bandRow="1">
                <a:tableStyleId>{5C22544A-7EE6-4342-B048-85BDC9FD1C3A}</a:tableStyleId>
              </a:tblPr>
              <a:tblGrid>
                <a:gridCol w="4118623">
                  <a:extLst>
                    <a:ext uri="{9D8B030D-6E8A-4147-A177-3AD203B41FA5}">
                      <a16:colId xmlns:a16="http://schemas.microsoft.com/office/drawing/2014/main" val="1135552441"/>
                    </a:ext>
                  </a:extLst>
                </a:gridCol>
                <a:gridCol w="4375120">
                  <a:extLst>
                    <a:ext uri="{9D8B030D-6E8A-4147-A177-3AD203B41FA5}">
                      <a16:colId xmlns:a16="http://schemas.microsoft.com/office/drawing/2014/main" val="2892217763"/>
                    </a:ext>
                  </a:extLst>
                </a:gridCol>
              </a:tblGrid>
              <a:tr h="815212">
                <a:tc>
                  <a:txBody>
                    <a:bodyPr/>
                    <a:lstStyle/>
                    <a:p>
                      <a:r>
                        <a:rPr lang="en-US" sz="1700" dirty="0"/>
                        <a:t>Passes by 2/3			</a:t>
                      </a:r>
                    </a:p>
                  </a:txBody>
                  <a:tcPr marL="85978" marR="85978" marT="42989" marB="429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Fails to pass by 2/3</a:t>
                      </a:r>
                    </a:p>
                    <a:p>
                      <a:endParaRPr lang="en-US" sz="1700"/>
                    </a:p>
                  </a:txBody>
                  <a:tcPr marL="85978" marR="85978" marT="42989" marB="42989"/>
                </a:tc>
                <a:extLst>
                  <a:ext uri="{0D108BD9-81ED-4DB2-BD59-A6C34878D82A}">
                    <a16:rowId xmlns:a16="http://schemas.microsoft.com/office/drawing/2014/main" val="3524699611"/>
                  </a:ext>
                </a:extLst>
              </a:tr>
              <a:tr h="1476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Small revisions and clarifications will provide clarifications within the Bylaw and allow for easier use for residents and contractors</a:t>
                      </a:r>
                    </a:p>
                  </a:txBody>
                  <a:tcPr marL="85978" marR="85978" marT="42989" marB="42989"/>
                </a:tc>
                <a:tc>
                  <a:txBody>
                    <a:bodyPr/>
                    <a:lstStyle/>
                    <a:p>
                      <a:r>
                        <a:rPr lang="en-US" sz="1700" dirty="0"/>
                        <a:t>Inconsistencies will remain within the Bylaw and certain definitions and clarifications will remain absent, causing confusion for residents and contractors</a:t>
                      </a:r>
                    </a:p>
                  </a:txBody>
                  <a:tcPr marL="85978" marR="85978" marT="42989" marB="42989"/>
                </a:tc>
                <a:extLst>
                  <a:ext uri="{0D108BD9-81ED-4DB2-BD59-A6C34878D82A}">
                    <a16:rowId xmlns:a16="http://schemas.microsoft.com/office/drawing/2014/main" val="1722045000"/>
                  </a:ext>
                </a:extLst>
              </a:tr>
            </a:tbl>
          </a:graphicData>
        </a:graphic>
      </p:graphicFrame>
    </p:spTree>
    <p:extLst>
      <p:ext uri="{BB962C8B-B14F-4D97-AF65-F5344CB8AC3E}">
        <p14:creationId xmlns:p14="http://schemas.microsoft.com/office/powerpoint/2010/main" val="207850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Article 21</a:t>
            </a:r>
            <a:endParaRPr dirty="0"/>
          </a:p>
        </p:txBody>
      </p:sp>
      <p:sp>
        <p:nvSpPr>
          <p:cNvPr id="176" name="Google Shape;176;p2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Modification to Accessory Dwelling Units </a:t>
            </a:r>
            <a:r>
              <a:rPr lang="en-US" sz="1800" dirty="0">
                <a:latin typeface="Arial"/>
                <a:ea typeface="Arial"/>
                <a:cs typeface="Arial"/>
                <a:sym typeface="Arial"/>
              </a:rPr>
              <a:t>185-43  (50% vote)</a:t>
            </a:r>
            <a:endParaRPr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2250</Words>
  <Application>Microsoft Office PowerPoint</Application>
  <PresentationFormat>Widescreen</PresentationFormat>
  <Paragraphs>161</Paragraphs>
  <Slides>24</Slides>
  <Notes>16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Noto Sans Symbols</vt:lpstr>
      <vt:lpstr>Raleway</vt:lpstr>
      <vt:lpstr>Calibri</vt:lpstr>
      <vt:lpstr>Wingdings</vt:lpstr>
      <vt:lpstr>Retrospect</vt:lpstr>
      <vt:lpstr>Planning Board Articles for ATM 2025 April 9, 2025</vt:lpstr>
      <vt:lpstr>Article 19</vt:lpstr>
      <vt:lpstr>Overview of Updates</vt:lpstr>
      <vt:lpstr>Specific Bylaw Updates</vt:lpstr>
      <vt:lpstr>Voting Implications</vt:lpstr>
      <vt:lpstr>Article 20</vt:lpstr>
      <vt:lpstr>Overview</vt:lpstr>
      <vt:lpstr>Voting Implications</vt:lpstr>
      <vt:lpstr>Article 21</vt:lpstr>
      <vt:lpstr>What is an Accessory Dwelling Unit (ADU)</vt:lpstr>
      <vt:lpstr>PowerPoint Presentation</vt:lpstr>
      <vt:lpstr>Background and Purpose</vt:lpstr>
      <vt:lpstr>Summary of Proposed Changes</vt:lpstr>
      <vt:lpstr>Removal of Owner Occupancy Requirement</vt:lpstr>
      <vt:lpstr>Removal the Special Permit Requirement</vt:lpstr>
      <vt:lpstr>Voting Implications</vt:lpstr>
      <vt:lpstr>Article 22</vt:lpstr>
      <vt:lpstr>Overview</vt:lpstr>
      <vt:lpstr>Voting Implications</vt:lpstr>
      <vt:lpstr>Article 23</vt:lpstr>
      <vt:lpstr>Overview</vt:lpstr>
      <vt:lpstr>Bar-K Estates 1992</vt:lpstr>
      <vt:lpstr>Wilson’s Way 2000/2017</vt:lpstr>
      <vt:lpstr>Voting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Board Info Session with the COA</dc:title>
  <dc:creator>Courtney Starling</dc:creator>
  <cp:lastModifiedBy>Jasmin Farinacci</cp:lastModifiedBy>
  <cp:revision>23</cp:revision>
  <cp:lastPrinted>2025-04-14T16:04:01Z</cp:lastPrinted>
  <dcterms:created xsi:type="dcterms:W3CDTF">2022-02-25T15:42:21Z</dcterms:created>
  <dcterms:modified xsi:type="dcterms:W3CDTF">2025-04-14T16:04:52Z</dcterms:modified>
</cp:coreProperties>
</file>